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2.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3.xml" ContentType="application/vnd.openxmlformats-officedocument.presentationml.tags+xml"/>
  <Override PartName="/ppt/notesSlides/notesSlide48.xml" ContentType="application/vnd.openxmlformats-officedocument.presentationml.notesSlide+xml"/>
  <Override PartName="/ppt/tags/tag14.xml" ContentType="application/vnd.openxmlformats-officedocument.presentationml.tags+xml"/>
  <Override PartName="/ppt/notesSlides/notesSlide49.xml" ContentType="application/vnd.openxmlformats-officedocument.presentationml.notesSlide+xml"/>
  <Override PartName="/ppt/tags/tag15.xml" ContentType="application/vnd.openxmlformats-officedocument.presentationml.tags+xml"/>
  <Override PartName="/ppt/notesSlides/notesSlide50.xml" ContentType="application/vnd.openxmlformats-officedocument.presentationml.notesSlide+xml"/>
  <Override PartName="/ppt/tags/tag16.xml" ContentType="application/vnd.openxmlformats-officedocument.presentationml.tags+xml"/>
  <Override PartName="/ppt/notesSlides/notesSlide51.xml" ContentType="application/vnd.openxmlformats-officedocument.presentationml.notesSlide+xml"/>
  <Override PartName="/ppt/tags/tag17.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3" r:id="rId5"/>
    <p:sldMasterId id="2147483648" r:id="rId6"/>
  </p:sldMasterIdLst>
  <p:notesMasterIdLst>
    <p:notesMasterId r:id="rId63"/>
  </p:notesMasterIdLst>
  <p:handoutMasterIdLst>
    <p:handoutMasterId r:id="rId64"/>
  </p:handoutMasterIdLst>
  <p:sldIdLst>
    <p:sldId id="256" r:id="rId7"/>
    <p:sldId id="258" r:id="rId8"/>
    <p:sldId id="457" r:id="rId9"/>
    <p:sldId id="432" r:id="rId10"/>
    <p:sldId id="418" r:id="rId11"/>
    <p:sldId id="433" r:id="rId12"/>
    <p:sldId id="434" r:id="rId13"/>
    <p:sldId id="456" r:id="rId14"/>
    <p:sldId id="431" r:id="rId15"/>
    <p:sldId id="419" r:id="rId16"/>
    <p:sldId id="420" r:id="rId17"/>
    <p:sldId id="421" r:id="rId18"/>
    <p:sldId id="422" r:id="rId19"/>
    <p:sldId id="414" r:id="rId20"/>
    <p:sldId id="316" r:id="rId21"/>
    <p:sldId id="322" r:id="rId22"/>
    <p:sldId id="415" r:id="rId23"/>
    <p:sldId id="430" r:id="rId24"/>
    <p:sldId id="298" r:id="rId25"/>
    <p:sldId id="403" r:id="rId26"/>
    <p:sldId id="404" r:id="rId27"/>
    <p:sldId id="412" r:id="rId28"/>
    <p:sldId id="321" r:id="rId29"/>
    <p:sldId id="413" r:id="rId30"/>
    <p:sldId id="454" r:id="rId31"/>
    <p:sldId id="295" r:id="rId32"/>
    <p:sldId id="300" r:id="rId33"/>
    <p:sldId id="301" r:id="rId34"/>
    <p:sldId id="302" r:id="rId35"/>
    <p:sldId id="311" r:id="rId36"/>
    <p:sldId id="443" r:id="rId37"/>
    <p:sldId id="400" r:id="rId38"/>
    <p:sldId id="317" r:id="rId39"/>
    <p:sldId id="318" r:id="rId40"/>
    <p:sldId id="401" r:id="rId41"/>
    <p:sldId id="435" r:id="rId42"/>
    <p:sldId id="444" r:id="rId43"/>
    <p:sldId id="451" r:id="rId44"/>
    <p:sldId id="453" r:id="rId45"/>
    <p:sldId id="452" r:id="rId46"/>
    <p:sldId id="445" r:id="rId47"/>
    <p:sldId id="442" r:id="rId48"/>
    <p:sldId id="448" r:id="rId49"/>
    <p:sldId id="449" r:id="rId50"/>
    <p:sldId id="455" r:id="rId51"/>
    <p:sldId id="416" r:id="rId52"/>
    <p:sldId id="303" r:id="rId53"/>
    <p:sldId id="323" r:id="rId54"/>
    <p:sldId id="304" r:id="rId55"/>
    <p:sldId id="314" r:id="rId56"/>
    <p:sldId id="297" r:id="rId57"/>
    <p:sldId id="305" r:id="rId58"/>
    <p:sldId id="306" r:id="rId59"/>
    <p:sldId id="307" r:id="rId60"/>
    <p:sldId id="308" r:id="rId61"/>
    <p:sldId id="313" r:id="rId62"/>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95E382D-A41C-4A9A-827D-71BF5A187014}">
          <p14:sldIdLst>
            <p14:sldId id="256"/>
            <p14:sldId id="258"/>
            <p14:sldId id="457"/>
          </p14:sldIdLst>
        </p14:section>
        <p14:section name="Secure Browser Testing vs. Public Browser Testing" id="{70414DD1-A072-48D4-85F0-F61C1459C04B}">
          <p14:sldIdLst>
            <p14:sldId id="432"/>
            <p14:sldId id="418"/>
            <p14:sldId id="433"/>
            <p14:sldId id="434"/>
          </p14:sldIdLst>
        </p14:section>
        <p14:section name="Types of Test Sessions" id="{BF6BD9B6-4F54-4258-857D-4FF5DCA4D09C}">
          <p14:sldIdLst>
            <p14:sldId id="456"/>
            <p14:sldId id="431"/>
            <p14:sldId id="419"/>
            <p14:sldId id="420"/>
            <p14:sldId id="421"/>
            <p14:sldId id="422"/>
          </p14:sldIdLst>
        </p14:section>
        <p14:section name="Logging in to the Test Administration Interface" id="{B6DEC3AB-DA35-4B2F-8204-593B30909AE7}">
          <p14:sldIdLst>
            <p14:sldId id="414"/>
            <p14:sldId id="316"/>
            <p14:sldId id="322"/>
          </p14:sldIdLst>
        </p14:section>
        <p14:section name="Creating an Active Proctoring Test Session" id="{99F10818-0982-4A8D-923E-3C7389BD0332}">
          <p14:sldIdLst>
            <p14:sldId id="415"/>
            <p14:sldId id="430"/>
            <p14:sldId id="298"/>
            <p14:sldId id="403"/>
            <p14:sldId id="404"/>
            <p14:sldId id="412"/>
            <p14:sldId id="321"/>
            <p14:sldId id="413"/>
          </p14:sldIdLst>
        </p14:section>
        <p14:section name="TA Interface" id="{2E89DC2D-32E1-42E2-AB9C-5285995B5CE4}">
          <p14:sldIdLst>
            <p14:sldId id="454"/>
            <p14:sldId id="295"/>
            <p14:sldId id="300"/>
            <p14:sldId id="301"/>
            <p14:sldId id="302"/>
            <p14:sldId id="311"/>
            <p14:sldId id="443"/>
            <p14:sldId id="400"/>
            <p14:sldId id="317"/>
            <p14:sldId id="318"/>
            <p14:sldId id="401"/>
          </p14:sldIdLst>
        </p14:section>
        <p14:section name="Creating an Upcoming Proctoring or Assignment Test Session" id="{0B670B73-7F75-4B21-8BE3-9604F1C8E49E}">
          <p14:sldIdLst>
            <p14:sldId id="435"/>
            <p14:sldId id="444"/>
            <p14:sldId id="451"/>
            <p14:sldId id="453"/>
            <p14:sldId id="452"/>
            <p14:sldId id="445"/>
          </p14:sldIdLst>
        </p14:section>
        <p14:section name="Student Login via Secure Browser or Public Browser Links" id="{7E68325D-59C5-4073-9EE3-6772D32DF4E1}">
          <p14:sldIdLst>
            <p14:sldId id="442"/>
            <p14:sldId id="448"/>
            <p14:sldId id="449"/>
            <p14:sldId id="455"/>
          </p14:sldIdLst>
        </p14:section>
        <p14:section name="Monitoring a Test Session" id="{BB0DA34B-923D-43A2-B88C-B123C9B181CB}">
          <p14:sldIdLst>
            <p14:sldId id="416"/>
            <p14:sldId id="303"/>
            <p14:sldId id="323"/>
            <p14:sldId id="304"/>
            <p14:sldId id="314"/>
            <p14:sldId id="297"/>
            <p14:sldId id="305"/>
            <p14:sldId id="306"/>
            <p14:sldId id="307"/>
          </p14:sldIdLst>
        </p14:section>
        <p14:section name="Troubleshooting" id="{CBEADA6E-2A35-4056-AB2F-482FC6DFD1A6}">
          <p14:sldIdLst>
            <p14:sldId id="308"/>
            <p14:sldId id="313"/>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68" clrIdx="8">
    <p:extLst>
      <p:ext uri="{19B8F6BF-5375-455C-9EA6-DF929625EA0E}">
        <p15:presenceInfo xmlns:p15="http://schemas.microsoft.com/office/powerpoint/2012/main" userId="S::jstrittmatter@air.org::5b890a84-78d8-4fc1-ac1c-46682033f69d" providerId="AD"/>
      </p:ext>
    </p:extLst>
  </p:cmAuthor>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26" clrIdx="10">
    <p:extLst>
      <p:ext uri="{19B8F6BF-5375-455C-9EA6-DF929625EA0E}">
        <p15:presenceInfo xmlns:p15="http://schemas.microsoft.com/office/powerpoint/2012/main" userId="S-1-5-21-1472932569-214068005-926709054-73878" providerId="AD"/>
      </p:ext>
    </p:extLst>
  </p:cmAuthor>
  <p:cmAuthor id="12" name="Hajara, Debapriya (Diya)" initials="HD( [2]" lastIdx="19" clrIdx="11">
    <p:extLst>
      <p:ext uri="{19B8F6BF-5375-455C-9EA6-DF929625EA0E}">
        <p15:presenceInfo xmlns:p15="http://schemas.microsoft.com/office/powerpoint/2012/main" userId="S::dhajara@air.org::9fae8e30-233f-4c0c-bb91-bada5e8377f7" providerId="AD"/>
      </p:ext>
    </p:extLst>
  </p:cmAuthor>
  <p:cmAuthor id="13" name="Assaker, Rima H." initials="ARH" lastIdx="3" clrIdx="12">
    <p:extLst>
      <p:ext uri="{19B8F6BF-5375-455C-9EA6-DF929625EA0E}">
        <p15:presenceInfo xmlns:p15="http://schemas.microsoft.com/office/powerpoint/2012/main" userId="S::rassaker@air.org::f324289e-7882-4036-860b-9532c4f6fcdc" providerId="AD"/>
      </p:ext>
    </p:extLst>
  </p:cmAuthor>
  <p:cmAuthor id="14" name="Hannah Hattamer" initials="HH" lastIdx="16" clrIdx="13">
    <p:extLst>
      <p:ext uri="{19B8F6BF-5375-455C-9EA6-DF929625EA0E}">
        <p15:presenceInfo xmlns:p15="http://schemas.microsoft.com/office/powerpoint/2012/main" userId="S::hannah.hattamer@cambiumassessment.com::081f2ea5-9ee1-4d65-901b-dad6708754cd" providerId="AD"/>
      </p:ext>
    </p:extLst>
  </p:cmAuthor>
  <p:cmAuthor id="15" name="Jennifer Strittmatter" initials="JS" lastIdx="12" clrIdx="14">
    <p:extLst>
      <p:ext uri="{19B8F6BF-5375-455C-9EA6-DF929625EA0E}">
        <p15:presenceInfo xmlns:p15="http://schemas.microsoft.com/office/powerpoint/2012/main" userId="S::jennifer.strittmatter@cambiumassessment.com::e8934ff7-9e4a-4c8d-9513-cfdab75a79b2" providerId="AD"/>
      </p:ext>
    </p:extLst>
  </p:cmAuthor>
  <p:cmAuthor id="16" name="Rima Assaker" initials="RA" lastIdx="8" clrIdx="15">
    <p:extLst>
      <p:ext uri="{19B8F6BF-5375-455C-9EA6-DF929625EA0E}">
        <p15:presenceInfo xmlns:p15="http://schemas.microsoft.com/office/powerpoint/2012/main" userId="S::rima.assaker@cambiumassessment.com::01f103e2-03f8-4a38-af4a-d787248b40ee" providerId="AD"/>
      </p:ext>
    </p:extLst>
  </p:cmAuthor>
  <p:cmAuthor id="17" name="Gaby Esparza" initials="GE" lastIdx="22" clrIdx="16">
    <p:extLst>
      <p:ext uri="{19B8F6BF-5375-455C-9EA6-DF929625EA0E}">
        <p15:presenceInfo xmlns:p15="http://schemas.microsoft.com/office/powerpoint/2012/main" userId="S::gaby.esparza@cambiumassessment.com::8955f205-1f25-4908-a95a-dda697ce5e92" providerId="AD"/>
      </p:ext>
    </p:extLst>
  </p:cmAuthor>
  <p:cmAuthor id="18" name="Caitlin Crafton" initials="CC" lastIdx="9" clrIdx="17">
    <p:extLst>
      <p:ext uri="{19B8F6BF-5375-455C-9EA6-DF929625EA0E}">
        <p15:presenceInfo xmlns:p15="http://schemas.microsoft.com/office/powerpoint/2012/main" userId="S::caitlin.crafton@cambiumassessment.com::eae125e7-f0e9-4944-b985-011f26bb4b40" providerId="AD"/>
      </p:ext>
    </p:extLst>
  </p:cmAuthor>
  <p:cmAuthor id="19" name="Truc Vo" initials="TV" lastIdx="10" clrIdx="18">
    <p:extLst>
      <p:ext uri="{19B8F6BF-5375-455C-9EA6-DF929625EA0E}">
        <p15:presenceInfo xmlns:p15="http://schemas.microsoft.com/office/powerpoint/2012/main" userId="S::truc.vo@cambiumassessment.com::d402882a-4358-404c-b429-f99634ede9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AE1"/>
    <a:srgbClr val="005E9E"/>
    <a:srgbClr val="224975"/>
    <a:srgbClr val="03315F"/>
    <a:srgbClr val="505A08"/>
    <a:srgbClr val="586B80"/>
    <a:srgbClr val="53565A"/>
    <a:srgbClr val="2C9ED9"/>
    <a:srgbClr val="C6E7F7"/>
    <a:srgbClr val="26A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BD1EBD-9F77-4CB7-A289-49D4694C28A2}" v="5" dt="2022-10-10T13:48:26.409"/>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3" autoAdjust="0"/>
    <p:restoredTop sz="52291" autoAdjust="0"/>
  </p:normalViewPr>
  <p:slideViewPr>
    <p:cSldViewPr snapToGrid="0">
      <p:cViewPr varScale="1">
        <p:scale>
          <a:sx n="59" d="100"/>
          <a:sy n="59" d="100"/>
        </p:scale>
        <p:origin x="2574" y="78"/>
      </p:cViewPr>
      <p:guideLst>
        <p:guide orient="horz" pos="3840"/>
        <p:guide pos="3840"/>
      </p:guideLst>
    </p:cSldViewPr>
  </p:slideViewPr>
  <p:outlineViewPr>
    <p:cViewPr>
      <p:scale>
        <a:sx n="33" d="100"/>
        <a:sy n="33" d="100"/>
      </p:scale>
      <p:origin x="0" y="-79560"/>
    </p:cViewPr>
  </p:outlineViewPr>
  <p:notesTextViewPr>
    <p:cViewPr>
      <p:scale>
        <a:sx n="125" d="100"/>
        <a:sy n="125" d="100"/>
      </p:scale>
      <p:origin x="0" y="0"/>
    </p:cViewPr>
  </p:notesTextViewPr>
  <p:sorterViewPr>
    <p:cViewPr varScale="1">
      <p:scale>
        <a:sx n="1" d="1"/>
        <a:sy n="1" d="1"/>
      </p:scale>
      <p:origin x="0" y="-5429"/>
    </p:cViewPr>
  </p:sorterViewPr>
  <p:notesViewPr>
    <p:cSldViewPr snapToGrid="0">
      <p:cViewPr varScale="1">
        <p:scale>
          <a:sx n="112" d="100"/>
          <a:sy n="112" d="100"/>
        </p:scale>
        <p:origin x="244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8283F-8B12-4C3D-B51E-7FA652C37A51}"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C70874B9-99BE-45E8-BBB4-4154E54CAB7F}">
      <dgm:prSet/>
      <dgm:spPr/>
      <dgm:t>
        <a:bodyPr/>
        <a:lstStyle/>
        <a:p>
          <a:r>
            <a:rPr lang="en-US" b="0" i="0" dirty="0"/>
            <a:t>The system has an authentication process that will be triggered when you log in from a different device or browser, or after clearing your browser’s cache. </a:t>
          </a:r>
          <a:endParaRPr lang="en-US" dirty="0"/>
        </a:p>
      </dgm:t>
    </dgm:pt>
    <dgm:pt modelId="{7D4E39B6-A594-4986-95CD-B6F4F2A7A7DF}" type="parTrans" cxnId="{330B994D-E839-4B79-9536-93A7418EE796}">
      <dgm:prSet/>
      <dgm:spPr/>
      <dgm:t>
        <a:bodyPr/>
        <a:lstStyle/>
        <a:p>
          <a:endParaRPr lang="en-US"/>
        </a:p>
      </dgm:t>
    </dgm:pt>
    <dgm:pt modelId="{EBC4EEC9-0AB0-49EF-9234-5AA25F281E7A}" type="sibTrans" cxnId="{330B994D-E839-4B79-9536-93A7418EE796}">
      <dgm:prSet/>
      <dgm:spPr/>
      <dgm:t>
        <a:bodyPr/>
        <a:lstStyle/>
        <a:p>
          <a:endParaRPr lang="en-US"/>
        </a:p>
      </dgm:t>
    </dgm:pt>
    <dgm:pt modelId="{7B8861FC-BA01-4438-8787-014FE275C79A}">
      <dgm:prSet/>
      <dgm:spPr/>
      <dgm:t>
        <a:bodyPr/>
        <a:lstStyle/>
        <a:p>
          <a:r>
            <a:rPr lang="en-US" b="0" i="0" dirty="0"/>
            <a:t>If you see this screen, an email containing the code will have automatically been sent to your email address.</a:t>
          </a:r>
          <a:endParaRPr lang="en-US" dirty="0"/>
        </a:p>
      </dgm:t>
    </dgm:pt>
    <dgm:pt modelId="{FD95C54D-450A-4DB9-BB93-0D1DB355A3FA}" type="parTrans" cxnId="{6FB5ECEF-C629-440F-8504-BBFF62B12538}">
      <dgm:prSet/>
      <dgm:spPr/>
      <dgm:t>
        <a:bodyPr/>
        <a:lstStyle/>
        <a:p>
          <a:endParaRPr lang="en-US"/>
        </a:p>
      </dgm:t>
    </dgm:pt>
    <dgm:pt modelId="{FDA06835-F83A-4279-A0B4-907B8E474B7D}" type="sibTrans" cxnId="{6FB5ECEF-C629-440F-8504-BBFF62B12538}">
      <dgm:prSet/>
      <dgm:spPr/>
      <dgm:t>
        <a:bodyPr/>
        <a:lstStyle/>
        <a:p>
          <a:endParaRPr lang="en-US"/>
        </a:p>
      </dgm:t>
    </dgm:pt>
    <dgm:pt modelId="{8F121CFF-E1AF-4115-BA6A-75FD1AE317E4}">
      <dgm:prSet/>
      <dgm:spPr/>
      <dgm:t>
        <a:bodyPr/>
        <a:lstStyle/>
        <a:p>
          <a:r>
            <a:rPr lang="en-US" b="0" i="0" dirty="0"/>
            <a:t>Enter the code and select </a:t>
          </a:r>
          <a:r>
            <a:rPr lang="en-US" b="1" i="0" dirty="0"/>
            <a:t>Submit</a:t>
          </a:r>
          <a:r>
            <a:rPr lang="en-US" b="0" i="0" dirty="0"/>
            <a:t>.</a:t>
          </a:r>
          <a:endParaRPr lang="en-US" dirty="0"/>
        </a:p>
      </dgm:t>
    </dgm:pt>
    <dgm:pt modelId="{4367A564-6A72-4F6F-9FD3-0C734647432C}" type="parTrans" cxnId="{E8E4659F-8EB1-4CCE-80D0-578CA9D65A27}">
      <dgm:prSet/>
      <dgm:spPr/>
      <dgm:t>
        <a:bodyPr/>
        <a:lstStyle/>
        <a:p>
          <a:endParaRPr lang="en-US"/>
        </a:p>
      </dgm:t>
    </dgm:pt>
    <dgm:pt modelId="{4ADFD1C3-09F9-4BC9-A81A-A92356430F5C}" type="sibTrans" cxnId="{E8E4659F-8EB1-4CCE-80D0-578CA9D65A27}">
      <dgm:prSet/>
      <dgm:spPr/>
      <dgm:t>
        <a:bodyPr/>
        <a:lstStyle/>
        <a:p>
          <a:endParaRPr lang="en-US"/>
        </a:p>
      </dgm:t>
    </dgm:pt>
    <dgm:pt modelId="{10820C37-73A7-4C35-8187-8EE18A17D452}">
      <dgm:prSet/>
      <dgm:spPr/>
      <dgm:t>
        <a:bodyPr/>
        <a:lstStyle/>
        <a:p>
          <a:r>
            <a:rPr lang="en-US" b="0" i="0" dirty="0"/>
            <a:t>If you need the code resent, select </a:t>
          </a:r>
          <a:r>
            <a:rPr lang="en-US" b="1" i="0" dirty="0"/>
            <a:t>Resend Code</a:t>
          </a:r>
          <a:r>
            <a:rPr lang="en-US" b="0" i="0" dirty="0"/>
            <a:t>.</a:t>
          </a:r>
          <a:endParaRPr lang="en-US" dirty="0"/>
        </a:p>
      </dgm:t>
    </dgm:pt>
    <dgm:pt modelId="{B45EEE8A-0E1F-4478-8162-3BB66EA0DBB5}" type="parTrans" cxnId="{3F5CC8FB-CF6D-4184-B482-25CA1177F592}">
      <dgm:prSet/>
      <dgm:spPr/>
      <dgm:t>
        <a:bodyPr/>
        <a:lstStyle/>
        <a:p>
          <a:endParaRPr lang="en-US"/>
        </a:p>
      </dgm:t>
    </dgm:pt>
    <dgm:pt modelId="{AB40CA08-632A-40E0-91FE-E971B630228F}" type="sibTrans" cxnId="{3F5CC8FB-CF6D-4184-B482-25CA1177F592}">
      <dgm:prSet/>
      <dgm:spPr/>
      <dgm:t>
        <a:bodyPr/>
        <a:lstStyle/>
        <a:p>
          <a:endParaRPr lang="en-US"/>
        </a:p>
      </dgm:t>
    </dgm:pt>
    <dgm:pt modelId="{827A0D57-D791-4442-87F2-B3A23D1298D6}" type="pres">
      <dgm:prSet presAssocID="{5368283F-8B12-4C3D-B51E-7FA652C37A51}" presName="linear" presStyleCnt="0">
        <dgm:presLayoutVars>
          <dgm:animLvl val="lvl"/>
          <dgm:resizeHandles val="exact"/>
        </dgm:presLayoutVars>
      </dgm:prSet>
      <dgm:spPr/>
    </dgm:pt>
    <dgm:pt modelId="{15E5B6FC-259C-4D34-9984-4D9A1FA3F9A9}" type="pres">
      <dgm:prSet presAssocID="{C70874B9-99BE-45E8-BBB4-4154E54CAB7F}" presName="parentText" presStyleLbl="node1" presStyleIdx="0" presStyleCnt="4">
        <dgm:presLayoutVars>
          <dgm:chMax val="0"/>
          <dgm:bulletEnabled val="1"/>
        </dgm:presLayoutVars>
      </dgm:prSet>
      <dgm:spPr/>
    </dgm:pt>
    <dgm:pt modelId="{E9144F82-0CCE-4360-A276-A3939DDB284A}" type="pres">
      <dgm:prSet presAssocID="{EBC4EEC9-0AB0-49EF-9234-5AA25F281E7A}" presName="spacer" presStyleCnt="0"/>
      <dgm:spPr/>
    </dgm:pt>
    <dgm:pt modelId="{284407C9-6EEC-48CB-B5E2-C90C4272B474}" type="pres">
      <dgm:prSet presAssocID="{7B8861FC-BA01-4438-8787-014FE275C79A}" presName="parentText" presStyleLbl="node1" presStyleIdx="1" presStyleCnt="4">
        <dgm:presLayoutVars>
          <dgm:chMax val="0"/>
          <dgm:bulletEnabled val="1"/>
        </dgm:presLayoutVars>
      </dgm:prSet>
      <dgm:spPr/>
    </dgm:pt>
    <dgm:pt modelId="{77DDEF17-8319-483E-8D67-6AAC67B40824}" type="pres">
      <dgm:prSet presAssocID="{FDA06835-F83A-4279-A0B4-907B8E474B7D}" presName="spacer" presStyleCnt="0"/>
      <dgm:spPr/>
    </dgm:pt>
    <dgm:pt modelId="{A7684492-EBDC-4918-B7D7-0C556532FA8C}" type="pres">
      <dgm:prSet presAssocID="{8F121CFF-E1AF-4115-BA6A-75FD1AE317E4}" presName="parentText" presStyleLbl="node1" presStyleIdx="2" presStyleCnt="4">
        <dgm:presLayoutVars>
          <dgm:chMax val="0"/>
          <dgm:bulletEnabled val="1"/>
        </dgm:presLayoutVars>
      </dgm:prSet>
      <dgm:spPr/>
    </dgm:pt>
    <dgm:pt modelId="{AF6A4BEF-584F-4719-87DC-BB75C8EDFFE0}" type="pres">
      <dgm:prSet presAssocID="{4ADFD1C3-09F9-4BC9-A81A-A92356430F5C}" presName="spacer" presStyleCnt="0"/>
      <dgm:spPr/>
    </dgm:pt>
    <dgm:pt modelId="{25CB91CF-51E0-4273-99EC-020CA5C6A21D}" type="pres">
      <dgm:prSet presAssocID="{10820C37-73A7-4C35-8187-8EE18A17D452}" presName="parentText" presStyleLbl="node1" presStyleIdx="3" presStyleCnt="4">
        <dgm:presLayoutVars>
          <dgm:chMax val="0"/>
          <dgm:bulletEnabled val="1"/>
        </dgm:presLayoutVars>
      </dgm:prSet>
      <dgm:spPr/>
    </dgm:pt>
  </dgm:ptLst>
  <dgm:cxnLst>
    <dgm:cxn modelId="{6817A614-E5CC-478B-9FB5-82FA2FC9A640}" type="presOf" srcId="{7B8861FC-BA01-4438-8787-014FE275C79A}" destId="{284407C9-6EEC-48CB-B5E2-C90C4272B474}" srcOrd="0" destOrd="0" presId="urn:microsoft.com/office/officeart/2005/8/layout/vList2"/>
    <dgm:cxn modelId="{330B994D-E839-4B79-9536-93A7418EE796}" srcId="{5368283F-8B12-4C3D-B51E-7FA652C37A51}" destId="{C70874B9-99BE-45E8-BBB4-4154E54CAB7F}" srcOrd="0" destOrd="0" parTransId="{7D4E39B6-A594-4986-95CD-B6F4F2A7A7DF}" sibTransId="{EBC4EEC9-0AB0-49EF-9234-5AA25F281E7A}"/>
    <dgm:cxn modelId="{FF19B679-D990-4CFC-93F2-9AD10322A0EA}" type="presOf" srcId="{C70874B9-99BE-45E8-BBB4-4154E54CAB7F}" destId="{15E5B6FC-259C-4D34-9984-4D9A1FA3F9A9}" srcOrd="0" destOrd="0" presId="urn:microsoft.com/office/officeart/2005/8/layout/vList2"/>
    <dgm:cxn modelId="{F8BE3082-5E01-4E1F-A4CC-A404D8FCDFA3}" type="presOf" srcId="{5368283F-8B12-4C3D-B51E-7FA652C37A51}" destId="{827A0D57-D791-4442-87F2-B3A23D1298D6}" srcOrd="0" destOrd="0" presId="urn:microsoft.com/office/officeart/2005/8/layout/vList2"/>
    <dgm:cxn modelId="{4E50218F-6FE7-4F4E-BD9A-30CFCB72F630}" type="presOf" srcId="{8F121CFF-E1AF-4115-BA6A-75FD1AE317E4}" destId="{A7684492-EBDC-4918-B7D7-0C556532FA8C}" srcOrd="0" destOrd="0" presId="urn:microsoft.com/office/officeart/2005/8/layout/vList2"/>
    <dgm:cxn modelId="{E8E4659F-8EB1-4CCE-80D0-578CA9D65A27}" srcId="{5368283F-8B12-4C3D-B51E-7FA652C37A51}" destId="{8F121CFF-E1AF-4115-BA6A-75FD1AE317E4}" srcOrd="2" destOrd="0" parTransId="{4367A564-6A72-4F6F-9FD3-0C734647432C}" sibTransId="{4ADFD1C3-09F9-4BC9-A81A-A92356430F5C}"/>
    <dgm:cxn modelId="{723090D0-D006-4E5B-BAD7-A108145BB4DD}" type="presOf" srcId="{10820C37-73A7-4C35-8187-8EE18A17D452}" destId="{25CB91CF-51E0-4273-99EC-020CA5C6A21D}" srcOrd="0" destOrd="0" presId="urn:microsoft.com/office/officeart/2005/8/layout/vList2"/>
    <dgm:cxn modelId="{6FB5ECEF-C629-440F-8504-BBFF62B12538}" srcId="{5368283F-8B12-4C3D-B51E-7FA652C37A51}" destId="{7B8861FC-BA01-4438-8787-014FE275C79A}" srcOrd="1" destOrd="0" parTransId="{FD95C54D-450A-4DB9-BB93-0D1DB355A3FA}" sibTransId="{FDA06835-F83A-4279-A0B4-907B8E474B7D}"/>
    <dgm:cxn modelId="{3F5CC8FB-CF6D-4184-B482-25CA1177F592}" srcId="{5368283F-8B12-4C3D-B51E-7FA652C37A51}" destId="{10820C37-73A7-4C35-8187-8EE18A17D452}" srcOrd="3" destOrd="0" parTransId="{B45EEE8A-0E1F-4478-8162-3BB66EA0DBB5}" sibTransId="{AB40CA08-632A-40E0-91FE-E971B630228F}"/>
    <dgm:cxn modelId="{D2C4400E-6116-40AF-A074-4B34915210FE}" type="presParOf" srcId="{827A0D57-D791-4442-87F2-B3A23D1298D6}" destId="{15E5B6FC-259C-4D34-9984-4D9A1FA3F9A9}" srcOrd="0" destOrd="0" presId="urn:microsoft.com/office/officeart/2005/8/layout/vList2"/>
    <dgm:cxn modelId="{74814756-78FD-4976-A4AA-0BED15B5F86A}" type="presParOf" srcId="{827A0D57-D791-4442-87F2-B3A23D1298D6}" destId="{E9144F82-0CCE-4360-A276-A3939DDB284A}" srcOrd="1" destOrd="0" presId="urn:microsoft.com/office/officeart/2005/8/layout/vList2"/>
    <dgm:cxn modelId="{5BC1002F-D8E9-496A-AD65-0AD0D1FC4B85}" type="presParOf" srcId="{827A0D57-D791-4442-87F2-B3A23D1298D6}" destId="{284407C9-6EEC-48CB-B5E2-C90C4272B474}" srcOrd="2" destOrd="0" presId="urn:microsoft.com/office/officeart/2005/8/layout/vList2"/>
    <dgm:cxn modelId="{9C11887F-4A66-4026-8B36-F3E11709BD29}" type="presParOf" srcId="{827A0D57-D791-4442-87F2-B3A23D1298D6}" destId="{77DDEF17-8319-483E-8D67-6AAC67B40824}" srcOrd="3" destOrd="0" presId="urn:microsoft.com/office/officeart/2005/8/layout/vList2"/>
    <dgm:cxn modelId="{9564E9B1-4AA2-4ED7-91A5-4E63E2DCD14E}" type="presParOf" srcId="{827A0D57-D791-4442-87F2-B3A23D1298D6}" destId="{A7684492-EBDC-4918-B7D7-0C556532FA8C}" srcOrd="4" destOrd="0" presId="urn:microsoft.com/office/officeart/2005/8/layout/vList2"/>
    <dgm:cxn modelId="{1422E7E9-AEFA-4354-9338-256A2FD84F0C}" type="presParOf" srcId="{827A0D57-D791-4442-87F2-B3A23D1298D6}" destId="{AF6A4BEF-584F-4719-87DC-BB75C8EDFFE0}" srcOrd="5" destOrd="0" presId="urn:microsoft.com/office/officeart/2005/8/layout/vList2"/>
    <dgm:cxn modelId="{AFF92AD1-F7DA-40D2-A018-B9574C2700E7}" type="presParOf" srcId="{827A0D57-D791-4442-87F2-B3A23D1298D6}" destId="{25CB91CF-51E0-4273-99EC-020CA5C6A21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5B6FC-259C-4D34-9984-4D9A1FA3F9A9}">
      <dsp:nvSpPr>
        <dsp:cNvPr id="0" name=""/>
        <dsp:cNvSpPr/>
      </dsp:nvSpPr>
      <dsp:spPr>
        <a:xfrm>
          <a:off x="0" y="103635"/>
          <a:ext cx="6070821" cy="94769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The system has an authentication process that will be triggered when you log in from a different device or browser, or after clearing your browser’s cache. </a:t>
          </a:r>
          <a:endParaRPr lang="en-US" sz="1800" kern="1200" dirty="0"/>
        </a:p>
      </dsp:txBody>
      <dsp:txXfrm>
        <a:off x="46263" y="149898"/>
        <a:ext cx="5978295" cy="855173"/>
      </dsp:txXfrm>
    </dsp:sp>
    <dsp:sp modelId="{284407C9-6EEC-48CB-B5E2-C90C4272B474}">
      <dsp:nvSpPr>
        <dsp:cNvPr id="0" name=""/>
        <dsp:cNvSpPr/>
      </dsp:nvSpPr>
      <dsp:spPr>
        <a:xfrm>
          <a:off x="0" y="1103175"/>
          <a:ext cx="6070821" cy="947699"/>
        </a:xfrm>
        <a:prstGeom prst="roundRect">
          <a:avLst/>
        </a:prstGeom>
        <a:solidFill>
          <a:schemeClr val="accent1">
            <a:shade val="80000"/>
            <a:hueOff val="269680"/>
            <a:satOff val="-24339"/>
            <a:lumOff val="130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If you see this screen, an email containing the code will have automatically been sent to your email address.</a:t>
          </a:r>
          <a:endParaRPr lang="en-US" sz="1800" kern="1200" dirty="0"/>
        </a:p>
      </dsp:txBody>
      <dsp:txXfrm>
        <a:off x="46263" y="1149438"/>
        <a:ext cx="5978295" cy="855173"/>
      </dsp:txXfrm>
    </dsp:sp>
    <dsp:sp modelId="{A7684492-EBDC-4918-B7D7-0C556532FA8C}">
      <dsp:nvSpPr>
        <dsp:cNvPr id="0" name=""/>
        <dsp:cNvSpPr/>
      </dsp:nvSpPr>
      <dsp:spPr>
        <a:xfrm>
          <a:off x="0" y="2102715"/>
          <a:ext cx="6070821" cy="947699"/>
        </a:xfrm>
        <a:prstGeom prst="roundRect">
          <a:avLst/>
        </a:prstGeom>
        <a:solidFill>
          <a:schemeClr val="accent1">
            <a:shade val="80000"/>
            <a:hueOff val="539360"/>
            <a:satOff val="-48678"/>
            <a:lumOff val="261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Enter the code and select </a:t>
          </a:r>
          <a:r>
            <a:rPr lang="en-US" sz="1800" b="1" i="0" kern="1200" dirty="0"/>
            <a:t>Submit</a:t>
          </a:r>
          <a:r>
            <a:rPr lang="en-US" sz="1800" b="0" i="0" kern="1200" dirty="0"/>
            <a:t>.</a:t>
          </a:r>
          <a:endParaRPr lang="en-US" sz="1800" kern="1200" dirty="0"/>
        </a:p>
      </dsp:txBody>
      <dsp:txXfrm>
        <a:off x="46263" y="2148978"/>
        <a:ext cx="5978295" cy="855173"/>
      </dsp:txXfrm>
    </dsp:sp>
    <dsp:sp modelId="{25CB91CF-51E0-4273-99EC-020CA5C6A21D}">
      <dsp:nvSpPr>
        <dsp:cNvPr id="0" name=""/>
        <dsp:cNvSpPr/>
      </dsp:nvSpPr>
      <dsp:spPr>
        <a:xfrm>
          <a:off x="0" y="3102255"/>
          <a:ext cx="6070821" cy="947699"/>
        </a:xfrm>
        <a:prstGeom prst="roundRect">
          <a:avLst/>
        </a:prstGeom>
        <a:solidFill>
          <a:schemeClr val="accent1">
            <a:shade val="80000"/>
            <a:hueOff val="809040"/>
            <a:satOff val="-73017"/>
            <a:lumOff val="392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If you need the code resent, select </a:t>
          </a:r>
          <a:r>
            <a:rPr lang="en-US" sz="1800" b="1" i="0" kern="1200" dirty="0"/>
            <a:t>Resend Code</a:t>
          </a:r>
          <a:r>
            <a:rPr lang="en-US" sz="1800" b="0" i="0" kern="1200" dirty="0"/>
            <a:t>.</a:t>
          </a:r>
          <a:endParaRPr lang="en-US" sz="1800" kern="1200" dirty="0"/>
        </a:p>
      </dsp:txBody>
      <dsp:txXfrm>
        <a:off x="46263" y="3148518"/>
        <a:ext cx="5978295" cy="8551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594b56689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2594b5668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Welcome to the Test Administrator &amp; Monitoring training module. This presentation describes the Test Administrator (TA) Interface that you will use to administer online tests.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84: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43" name="Google Shape;243;p84: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TA Interface is used to create and manage test sessions that students join to complete online tests. We will begin with detailed instructions on how to log in to the interface, followed by a detailed review of each feature.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863017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log in to the TA Interface, go to the ClearSight portal. Select the </a:t>
            </a:r>
            <a:r>
              <a:rPr lang="en-US" b="1" dirty="0"/>
              <a:t>Actions: Get Started </a:t>
            </a:r>
            <a:r>
              <a:rPr lang="en-US" dirty="0"/>
              <a:t>card. Next, select the </a:t>
            </a:r>
            <a:r>
              <a:rPr lang="en-US" b="1" dirty="0"/>
              <a:t>Test Administration </a:t>
            </a:r>
            <a:r>
              <a:rPr lang="en-US" dirty="0"/>
              <a:t>card. Enter the email address associated with your Test Information Distribution Engine (TIDE) account and your password. Then select </a:t>
            </a:r>
            <a:r>
              <a:rPr lang="en-US" b="1" dirty="0"/>
              <a:t>Secure Login</a:t>
            </a:r>
            <a:r>
              <a:rPr lang="en-US" dirty="0"/>
              <a:t>.</a:t>
            </a:r>
          </a:p>
        </p:txBody>
      </p:sp>
      <p:sp>
        <p:nvSpPr>
          <p:cNvPr id="4" name="Slide Number Placeholder 3"/>
          <p:cNvSpPr>
            <a:spLocks noGrp="1"/>
          </p:cNvSpPr>
          <p:nvPr>
            <p:ph type="sldNum" sz="quarter" idx="10"/>
          </p:nvPr>
        </p:nvSpPr>
        <p:spPr/>
        <p:txBody>
          <a:bodyPr/>
          <a:lstStyle/>
          <a:p>
            <a:pPr lvl="0"/>
            <a:fld id="{DBA2C2E2-0E08-480B-A22D-C2F2EBF6A27D}" type="slidenum">
              <a:rPr lang="en-US" noProof="0" smtClean="0"/>
              <a:pPr lvl="0"/>
              <a:t>15</a:t>
            </a:fld>
            <a:endParaRPr lang="en-US" noProof="0" dirty="0"/>
          </a:p>
        </p:txBody>
      </p:sp>
      <p:sp>
        <p:nvSpPr>
          <p:cNvPr id="7" name="Slide Image Placeholder 6">
            <a:extLst>
              <a:ext uri="{FF2B5EF4-FFF2-40B4-BE49-F238E27FC236}">
                <a16:creationId xmlns:a16="http://schemas.microsoft.com/office/drawing/2014/main" id="{BC98CF61-ACED-4A93-A116-8CA751081D2C}"/>
              </a:ext>
            </a:extLst>
          </p:cNvPr>
          <p:cNvSpPr>
            <a:spLocks noGrp="1" noRot="1" noChangeAspect="1"/>
          </p:cNvSpPr>
          <p:nvPr>
            <p:ph type="sldImg"/>
          </p:nvPr>
        </p:nvSpPr>
        <p:spPr/>
      </p:sp>
    </p:spTree>
    <p:extLst>
      <p:ext uri="{BB962C8B-B14F-4D97-AF65-F5344CB8AC3E}">
        <p14:creationId xmlns:p14="http://schemas.microsoft.com/office/powerpoint/2010/main" val="235765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logging in to the system using a new device or browser, or after clearing the cache on a previously used browser, you will see an Enter Code page. </a:t>
            </a:r>
          </a:p>
          <a:p>
            <a:endParaRPr lang="en-US" dirty="0"/>
          </a:p>
          <a:p>
            <a:r>
              <a:rPr lang="en-US" dirty="0"/>
              <a:t>If you see this screen, you will need to enter the code on this page within 15 minutes of receiving the email. If you do not receive a code or do not enter the code within the 15-minute time limit, select Resend Code. Select Submit after entering the authentication code to access the system. </a:t>
            </a:r>
          </a:p>
          <a:p>
            <a:endParaRPr lang="en-US" dirty="0"/>
          </a:p>
          <a:p>
            <a:r>
              <a:rPr lang="en-US" dirty="0"/>
              <a:t>Next, we will walk through how to create a test session.</a:t>
            </a:r>
          </a:p>
        </p:txBody>
      </p:sp>
      <p:sp>
        <p:nvSpPr>
          <p:cNvPr id="4" name="Slide Number Placeholder 3"/>
          <p:cNvSpPr>
            <a:spLocks noGrp="1"/>
          </p:cNvSpPr>
          <p:nvPr>
            <p:ph type="sldNum" sz="quarter" idx="10"/>
          </p:nvPr>
        </p:nvSpPr>
        <p:spPr/>
        <p:txBody>
          <a:bodyPr/>
          <a:lstStyle/>
          <a:p>
            <a:pPr lvl="0"/>
            <a:fld id="{10FBD5D1-EC6A-49BA-A260-9EA64558D1CE}" type="slidenum">
              <a:rPr lang="en-US" noProof="0" smtClean="0"/>
              <a:pPr lvl="0"/>
              <a:t>16</a:t>
            </a:fld>
            <a:endParaRPr lang="en-US" noProof="0" dirty="0"/>
          </a:p>
        </p:txBody>
      </p:sp>
      <p:sp>
        <p:nvSpPr>
          <p:cNvPr id="7" name="Slide Image Placeholder 6">
            <a:extLst>
              <a:ext uri="{FF2B5EF4-FFF2-40B4-BE49-F238E27FC236}">
                <a16:creationId xmlns:a16="http://schemas.microsoft.com/office/drawing/2014/main" id="{70F94697-8F06-454C-9BFD-74B33A747ED7}"/>
              </a:ext>
            </a:extLst>
          </p:cNvPr>
          <p:cNvSpPr>
            <a:spLocks noGrp="1" noRot="1" noChangeAspect="1"/>
          </p:cNvSpPr>
          <p:nvPr>
            <p:ph type="sldImg"/>
          </p:nvPr>
        </p:nvSpPr>
        <p:spPr/>
      </p:sp>
    </p:spTree>
    <p:extLst>
      <p:ext uri="{BB962C8B-B14F-4D97-AF65-F5344CB8AC3E}">
        <p14:creationId xmlns:p14="http://schemas.microsoft.com/office/powerpoint/2010/main" val="252535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first step in administering any test is to create a test session.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3844222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US" dirty="0"/>
              <a:t>Once you login to the Test Delivery System, you will be met with your TDS Dashboard with tabs for Active, Upcoming, and Assignment test sessions. The Active tab will always be the default landing page, and if applicable, you will see a table that lists any other Active sessions you are currently monitoring. If you are not actively monitoring any other session, your table will be blank.</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endParaRPr lang="en-US" dirty="0"/>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US" dirty="0"/>
              <a:t>To start a new Active session, click on the “</a:t>
            </a:r>
            <a:r>
              <a:rPr lang="en-US" b="1" dirty="0"/>
              <a:t>Start a New Proctoring Session Now”</a:t>
            </a:r>
            <a:r>
              <a:rPr lang="en-US" dirty="0"/>
              <a:t> button on the right side of the screen.</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endParaRPr lang="en-US" dirty="0"/>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US" dirty="0"/>
              <a:t>Remember, when scheduling an Active session, your students should be ready to begin testing right </a:t>
            </a:r>
            <a:r>
              <a:rPr lang="en-US" u="sng" dirty="0"/>
              <a:t>now</a:t>
            </a:r>
            <a:r>
              <a:rPr lang="en-US" dirty="0"/>
              <a:t>. </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endParaRPr lang="en-US" dirty="0"/>
          </a:p>
          <a:p>
            <a:pPr marL="50800" lvl="0" indent="0" algn="l" rtl="0">
              <a:lnSpc>
                <a:spcPct val="90000"/>
              </a:lnSpc>
              <a:spcBef>
                <a:spcPts val="1000"/>
              </a:spcBef>
              <a:spcAft>
                <a:spcPts val="0"/>
              </a:spcAft>
              <a:buSzPts val="2800"/>
              <a:buNone/>
            </a:pPr>
            <a:r>
              <a:rPr lang="en-US" dirty="0"/>
              <a:t>Once you click “</a:t>
            </a:r>
            <a:r>
              <a:rPr lang="en-US" b="1" dirty="0"/>
              <a:t>Start a New Proctoring Session Now”</a:t>
            </a:r>
            <a:r>
              <a:rPr lang="en-US" dirty="0"/>
              <a:t> , you will be presented with a pop-up window to choose your institution. Select your school and then select “</a:t>
            </a:r>
            <a:r>
              <a:rPr lang="en-US" b="1" dirty="0"/>
              <a:t>Go</a:t>
            </a:r>
            <a:r>
              <a:rPr lang="en-US" dirty="0"/>
              <a:t>”.</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endParaRPr lang="en-US"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28593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Once you have selected a session type, the Test Selection pop-up window appears, displaying color-coded test categories such as ClearSight Formative, Interims, Early Grades, End of Course, and Science (if your district has purchase the supplemental Science package). It will also list 2 categories for teacher-authored tests created in the Authoring system – these will be the first two test categories in gray, “My Tests” for authored tests created in your user account as well as “Tests Shared With Me” for authored tests that other users have give you permission to administer to students. </a:t>
            </a:r>
          </a:p>
          <a:p>
            <a:pPr lvl="0"/>
            <a:endParaRPr lang="en-US" dirty="0"/>
          </a:p>
          <a:p>
            <a:pPr lvl="0"/>
            <a:r>
              <a:rPr lang="en-US" dirty="0"/>
              <a:t>To expand a category and see all the possible tests for that category, select the arrow next to the category name. </a:t>
            </a:r>
          </a:p>
          <a:p>
            <a:endParaRPr lang="en-US" altLang="en-US" dirty="0"/>
          </a:p>
          <a:p>
            <a:endParaRPr lang="en-US" altLang="en-US" dirty="0"/>
          </a:p>
          <a:p>
            <a:endParaRPr lang="en-US" altLang="en-US" dirty="0"/>
          </a:p>
          <a:p>
            <a:endParaRPr lang="en-US" altLang="en-US" dirty="0"/>
          </a:p>
          <a:p>
            <a:endParaRPr lang="en-US" altLang="en-US" dirty="0"/>
          </a:p>
        </p:txBody>
      </p:sp>
      <p:sp>
        <p:nvSpPr>
          <p:cNvPr id="4813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9E2FE85B-480D-4383-B793-95682ED89CE5}" type="slidenum">
              <a:rPr lang="en-US" altLang="en-US" noProof="0" smtClean="0"/>
              <a:pPr lvl="0"/>
              <a:t>19</a:t>
            </a:fld>
            <a:endParaRPr lang="en-US" altLang="en-US" noProof="0" dirty="0"/>
          </a:p>
        </p:txBody>
      </p:sp>
      <p:sp>
        <p:nvSpPr>
          <p:cNvPr id="5" name="Slide Image Placeholder 4">
            <a:extLst>
              <a:ext uri="{FF2B5EF4-FFF2-40B4-BE49-F238E27FC236}">
                <a16:creationId xmlns:a16="http://schemas.microsoft.com/office/drawing/2014/main" id="{8D4DEC79-0A49-4B07-9E53-3795A7430CF5}"/>
              </a:ext>
            </a:extLst>
          </p:cNvPr>
          <p:cNvSpPr>
            <a:spLocks noGrp="1" noRot="1" noChangeAspect="1"/>
          </p:cNvSpPr>
          <p:nvPr>
            <p:ph type="sldImg"/>
          </p:nvPr>
        </p:nvSpPr>
        <p:spPr/>
      </p:sp>
    </p:spTree>
    <p:extLst>
      <p:ext uri="{BB962C8B-B14F-4D97-AF65-F5344CB8AC3E}">
        <p14:creationId xmlns:p14="http://schemas.microsoft.com/office/powerpoint/2010/main" val="39665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Once you have selected a test category, you can select the plus sign (+) button next to a test group name to view the tests in that group. To create a test session, select one or more tests to administer, or select the checkbox for a test group to include all tests in that that group</a:t>
            </a:r>
            <a:r>
              <a:rPr lang="en-US" altLang="ja-JP" dirty="0"/>
              <a:t>. Once you select tests to add to the session, they will appear in the “Tests Selected” column on the right side of the window. If you need to remove a test that you have previously selected, select the “x” button to the left of the test name.</a:t>
            </a:r>
          </a:p>
          <a:p>
            <a:endParaRPr lang="en-US" dirty="0"/>
          </a:p>
          <a:p>
            <a:r>
              <a:rPr lang="en-US" dirty="0"/>
              <a:t>To add tests from a different test category, select the back button to return to the list of test categories.</a:t>
            </a:r>
          </a:p>
          <a:p>
            <a:endParaRPr lang="en-US" dirty="0"/>
          </a:p>
          <a:p>
            <a:pPr lvl="0"/>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
        <p:nvSpPr>
          <p:cNvPr id="11" name="Slide Image Placeholder 10">
            <a:extLst>
              <a:ext uri="{FF2B5EF4-FFF2-40B4-BE49-F238E27FC236}">
                <a16:creationId xmlns:a16="http://schemas.microsoft.com/office/drawing/2014/main" id="{515F30DC-8F26-4222-AB0D-65A37B2F98AB}"/>
              </a:ext>
            </a:extLst>
          </p:cNvPr>
          <p:cNvSpPr>
            <a:spLocks noGrp="1" noRot="1" noChangeAspect="1"/>
          </p:cNvSpPr>
          <p:nvPr>
            <p:ph type="sldImg"/>
          </p:nvPr>
        </p:nvSpPr>
        <p:spPr/>
      </p:sp>
    </p:spTree>
    <p:extLst>
      <p:ext uri="{BB962C8B-B14F-4D97-AF65-F5344CB8AC3E}">
        <p14:creationId xmlns:p14="http://schemas.microsoft.com/office/powerpoint/2010/main" val="3112098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also filter a list of tests by grade and subject, in order to focus on specific types of assessments. If teacher-authored tests are available, you can filter by custom label and standards, as well. The filters function is especially useful if a large number of tests exists.</a:t>
            </a:r>
          </a:p>
          <a:p>
            <a:endParaRPr lang="en-US" dirty="0"/>
          </a:p>
          <a:p>
            <a:r>
              <a:rPr lang="en-US" dirty="0"/>
              <a:t>To filter a list of tests, first select the Add Filter button and the filters panel will appear. Then select the </a:t>
            </a:r>
            <a:r>
              <a:rPr lang="en-US" altLang="en-US" dirty="0"/>
              <a:t>plus sign (+)</a:t>
            </a:r>
            <a:r>
              <a:rPr lang="en-US" dirty="0"/>
              <a:t> button next to the grade and/or subject to expand the category and see a list of available grades and subjects. Mark the checkboxes next to the grades and/or subjects you want to filter by. Your selected filters will appear at the top of the window. If you want to remove a filter, select the “x” button next to the filter you want to remove. </a:t>
            </a:r>
          </a:p>
          <a:p>
            <a:endParaRPr lang="en-US" dirty="0"/>
          </a:p>
          <a:p>
            <a:r>
              <a:rPr lang="en-US" dirty="0"/>
              <a:t>Once you are finished selecting filters, select Apply Filter(s). </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
        <p:nvSpPr>
          <p:cNvPr id="11" name="Slide Image Placeholder 10">
            <a:extLst>
              <a:ext uri="{FF2B5EF4-FFF2-40B4-BE49-F238E27FC236}">
                <a16:creationId xmlns:a16="http://schemas.microsoft.com/office/drawing/2014/main" id="{B37647C9-2CDF-40C5-BBBB-AEF64212FE7D}"/>
              </a:ext>
            </a:extLst>
          </p:cNvPr>
          <p:cNvSpPr>
            <a:spLocks noGrp="1" noRot="1" noChangeAspect="1"/>
          </p:cNvSpPr>
          <p:nvPr>
            <p:ph type="sldImg"/>
          </p:nvPr>
        </p:nvSpPr>
        <p:spPr/>
      </p:sp>
    </p:spTree>
    <p:extLst>
      <p:ext uri="{BB962C8B-B14F-4D97-AF65-F5344CB8AC3E}">
        <p14:creationId xmlns:p14="http://schemas.microsoft.com/office/powerpoint/2010/main" val="262374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You can also search for specific tests to add to your session by using the global search feature. </a:t>
            </a:r>
          </a:p>
          <a:p>
            <a:pPr lvl="0"/>
            <a:endParaRPr lang="en-US" dirty="0"/>
          </a:p>
          <a:p>
            <a:pPr lvl="0"/>
            <a:r>
              <a:rPr lang="en-US" dirty="0"/>
              <a:t>To search for tests, select the magnifying glass in the upper right corner of window. On the search panel that appears, enter the full or partial test label in the Search Term field and select Go. A list of tests containing your search terms will appear below. Select the test(s) you want to add to your session by marking the checkbox next to the test name. If you want to close the search window, select the Close button at the bottom of the panel. </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
        <p:nvSpPr>
          <p:cNvPr id="11" name="Slide Image Placeholder 10">
            <a:extLst>
              <a:ext uri="{FF2B5EF4-FFF2-40B4-BE49-F238E27FC236}">
                <a16:creationId xmlns:a16="http://schemas.microsoft.com/office/drawing/2014/main" id="{DC893C6A-8314-4C9F-91AB-50DE201CA358}"/>
              </a:ext>
            </a:extLst>
          </p:cNvPr>
          <p:cNvSpPr>
            <a:spLocks noGrp="1" noRot="1" noChangeAspect="1"/>
          </p:cNvSpPr>
          <p:nvPr>
            <p:ph type="sldImg"/>
          </p:nvPr>
        </p:nvSpPr>
        <p:spPr/>
      </p:sp>
    </p:spTree>
    <p:extLst>
      <p:ext uri="{BB962C8B-B14F-4D97-AF65-F5344CB8AC3E}">
        <p14:creationId xmlns:p14="http://schemas.microsoft.com/office/powerpoint/2010/main" val="254995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5268144d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5268144d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Select a Test Reason from the Select Test Reason dropdown under the Session Settings section. From the drop-down list, input a Test Reason from the pre-populated options. These Test Reasons are associated with your tests in the Reporting system and can also be changed later on in Reporting if useful.</a:t>
            </a:r>
          </a:p>
          <a:p>
            <a:endParaRPr lang="en-US" dirty="0"/>
          </a:p>
        </p:txBody>
      </p:sp>
      <p:sp>
        <p:nvSpPr>
          <p:cNvPr id="4" name="Slide Number Placeholder 3"/>
          <p:cNvSpPr>
            <a:spLocks noGrp="1"/>
          </p:cNvSpPr>
          <p:nvPr>
            <p:ph type="sldNum" sz="quarter" idx="10"/>
          </p:nvPr>
        </p:nvSpPr>
        <p:spPr/>
        <p:txBody>
          <a:bodyPr/>
          <a:lstStyle/>
          <a:p>
            <a:fld id="{DE6DDAFA-60D2-4611-AFEB-EA141162BA38}" type="slidenum">
              <a:rPr lang="en-US" smtClean="0"/>
              <a:pPr/>
              <a:t>23</a:t>
            </a:fld>
            <a:endParaRPr lang="en-US" dirty="0"/>
          </a:p>
        </p:txBody>
      </p:sp>
      <p:sp>
        <p:nvSpPr>
          <p:cNvPr id="7" name="Slide Image Placeholder 6">
            <a:extLst>
              <a:ext uri="{FF2B5EF4-FFF2-40B4-BE49-F238E27FC236}">
                <a16:creationId xmlns:a16="http://schemas.microsoft.com/office/drawing/2014/main" id="{24D70AE5-B9F3-4B8C-9C00-60850F2D0776}"/>
              </a:ext>
            </a:extLst>
          </p:cNvPr>
          <p:cNvSpPr>
            <a:spLocks noGrp="1" noRot="1" noChangeAspect="1"/>
          </p:cNvSpPr>
          <p:nvPr>
            <p:ph type="sldImg"/>
          </p:nvPr>
        </p:nvSpPr>
        <p:spPr/>
      </p:sp>
    </p:spTree>
    <p:extLst>
      <p:ext uri="{BB962C8B-B14F-4D97-AF65-F5344CB8AC3E}">
        <p14:creationId xmlns:p14="http://schemas.microsoft.com/office/powerpoint/2010/main" val="2031680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Once you have selected the test or tests you want to add to the session, select the </a:t>
            </a:r>
            <a:r>
              <a:rPr lang="en-US" altLang="ja-JP" dirty="0"/>
              <a:t>Start Active Session button.</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dirty="0"/>
          </a:p>
        </p:txBody>
      </p:sp>
      <p:sp>
        <p:nvSpPr>
          <p:cNvPr id="11" name="Slide Image Placeholder 10">
            <a:extLst>
              <a:ext uri="{FF2B5EF4-FFF2-40B4-BE49-F238E27FC236}">
                <a16:creationId xmlns:a16="http://schemas.microsoft.com/office/drawing/2014/main" id="{25905521-5F16-4E81-849C-C7D262AFBDBB}"/>
              </a:ext>
            </a:extLst>
          </p:cNvPr>
          <p:cNvSpPr>
            <a:spLocks noGrp="1" noRot="1" noChangeAspect="1"/>
          </p:cNvSpPr>
          <p:nvPr>
            <p:ph type="sldImg"/>
          </p:nvPr>
        </p:nvSpPr>
        <p:spPr/>
      </p:sp>
    </p:spTree>
    <p:extLst>
      <p:ext uri="{BB962C8B-B14F-4D97-AF65-F5344CB8AC3E}">
        <p14:creationId xmlns:p14="http://schemas.microsoft.com/office/powerpoint/2010/main" val="204789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started your test session, you will be taken to the TA Interface.</a:t>
            </a:r>
          </a:p>
          <a:p>
            <a:endParaRPr lang="en-US" dirty="0"/>
          </a:p>
          <a:p>
            <a:r>
              <a:rPr lang="en-US" dirty="0"/>
              <a:t>You will see Instructions in the center of your screen, TA tools in the Banner, and test session information on the top right hand side, including your Test Session ID, and buttons to Select Tests, approve students, and manually refresh the page.</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455214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Once you start a session, t</a:t>
            </a:r>
            <a:r>
              <a:rPr lang="en-US" altLang="ja-JP" dirty="0"/>
              <a:t>he system will automatically generate a unique session ID for this specific test session. T</a:t>
            </a:r>
            <a:r>
              <a:rPr lang="en-US" dirty="0"/>
              <a:t>he session ID will appear at the top of the TA Interface along with a Stop button. </a:t>
            </a:r>
          </a:p>
          <a:p>
            <a:endParaRPr lang="en-US" altLang="ja-JP" dirty="0"/>
          </a:p>
          <a:p>
            <a:r>
              <a:rPr lang="en-US" altLang="ja-JP" dirty="0"/>
              <a:t>For students testing on the Secure Browser, this ID must be provided to students in order for them to log in. You may write it on the blackboard or provide it to students using a printed card or similar method. If you do provide students with the information on paper, be sure to collect and destroy it when the session is complete. </a:t>
            </a:r>
          </a:p>
          <a:p>
            <a:endParaRPr lang="en-US" altLang="en-US" dirty="0"/>
          </a:p>
          <a:p>
            <a:r>
              <a:rPr lang="en-US" altLang="en-US" dirty="0"/>
              <a:t>You should also note the session ID for your own records. If you accidentally close your browser, entering the session ID will allow you to resume the session. If you do not have this information when you try to resume, you will be unable to do so. </a:t>
            </a:r>
          </a:p>
          <a:p>
            <a:endParaRPr lang="en-US" dirty="0"/>
          </a:p>
          <a:p>
            <a:r>
              <a:rPr lang="en-US" dirty="0"/>
              <a:t>Once students start signing in to the test session, an Approvals button will also appear next to the session ID with a red circle indicating the number of students awaiting Proctor approval to join the test session. </a:t>
            </a:r>
          </a:p>
        </p:txBody>
      </p:sp>
      <p:sp>
        <p:nvSpPr>
          <p:cNvPr id="450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06B9A429-A21B-4517-8C92-0976BBAEDB78}" type="slidenum">
              <a:rPr lang="en-US" altLang="en-US" noProof="0" smtClean="0"/>
              <a:pPr lvl="0"/>
              <a:t>26</a:t>
            </a:fld>
            <a:endParaRPr lang="en-US" altLang="en-US" noProof="0" dirty="0"/>
          </a:p>
        </p:txBody>
      </p:sp>
      <p:sp>
        <p:nvSpPr>
          <p:cNvPr id="5" name="Slide Image Placeholder 4">
            <a:extLst>
              <a:ext uri="{FF2B5EF4-FFF2-40B4-BE49-F238E27FC236}">
                <a16:creationId xmlns:a16="http://schemas.microsoft.com/office/drawing/2014/main" id="{20CB40FD-EAEB-4E17-B12C-86E121557A46}"/>
              </a:ext>
            </a:extLst>
          </p:cNvPr>
          <p:cNvSpPr>
            <a:spLocks noGrp="1" noRot="1" noChangeAspect="1"/>
          </p:cNvSpPr>
          <p:nvPr>
            <p:ph type="sldImg"/>
          </p:nvPr>
        </p:nvSpPr>
        <p:spPr/>
      </p:sp>
    </p:spTree>
    <p:extLst>
      <p:ext uri="{BB962C8B-B14F-4D97-AF65-F5344CB8AC3E}">
        <p14:creationId xmlns:p14="http://schemas.microsoft.com/office/powerpoint/2010/main" val="647246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endParaRPr lang="en-US" altLang="en-US" dirty="0"/>
          </a:p>
          <a:p>
            <a:r>
              <a:rPr lang="en-US" altLang="en-US" dirty="0"/>
              <a:t>Once you start the test session and students log in, you must approve their test settings before they can access their tests. It is very important that you pay close attention to the test name prior to approval to be sure that students have selected the appropriate test. To approve students for testing, select the </a:t>
            </a:r>
            <a:r>
              <a:rPr lang="en-US" altLang="ja-JP" dirty="0"/>
              <a:t>Approvals button next to the session ID. A list of students will display, organized by test name. You should review the list to make sure that all students chose the correct content area and test. You should also ensure that all the settings for each student are correct. This is done using the Eye button in the See Details column. We will talk more about that in a few moments.</a:t>
            </a:r>
          </a:p>
          <a:p>
            <a:endParaRPr lang="en-US" altLang="en-US" dirty="0"/>
          </a:p>
          <a:p>
            <a:r>
              <a:rPr lang="en-US" altLang="en-US" dirty="0"/>
              <a:t>If no changes are needed, select </a:t>
            </a:r>
            <a:r>
              <a:rPr lang="en-US" altLang="ja-JP" dirty="0"/>
              <a:t>Approve All Students to admit all students to the session. You will see a confirmation message appear after selecting Approve All Students. If a student selected an incorrect test, you must deny that student entry to the test session by selecting the X button in the Action column. </a:t>
            </a:r>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approve students for testing, the Test Session table will appear in the center of the TA Interface, displaying students’ testing progress. We will review the Test Session table in later slides when we demonstrate Test Monitoring.</a:t>
            </a:r>
          </a:p>
          <a:p>
            <a:endParaRPr lang="en-US" altLang="ja-JP" dirty="0"/>
          </a:p>
        </p:txBody>
      </p:sp>
      <p:sp>
        <p:nvSpPr>
          <p:cNvPr id="501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A1961D4-03D7-43A0-A4D7-2E2109B20A3D}" type="slidenum">
              <a:rPr lang="en-US" altLang="en-US" noProof="0" smtClean="0"/>
              <a:pPr lvl="0"/>
              <a:t>27</a:t>
            </a:fld>
            <a:endParaRPr lang="en-US" altLang="en-US" noProof="0" dirty="0"/>
          </a:p>
        </p:txBody>
      </p:sp>
      <p:sp>
        <p:nvSpPr>
          <p:cNvPr id="4" name="Slide Image Placeholder 3">
            <a:extLst>
              <a:ext uri="{FF2B5EF4-FFF2-40B4-BE49-F238E27FC236}">
                <a16:creationId xmlns:a16="http://schemas.microsoft.com/office/drawing/2014/main" id="{929D3BB5-7BC8-426F-A1B4-74BF76CB13A3}"/>
              </a:ext>
            </a:extLst>
          </p:cNvPr>
          <p:cNvSpPr>
            <a:spLocks noGrp="1" noRot="1" noChangeAspect="1"/>
          </p:cNvSpPr>
          <p:nvPr>
            <p:ph type="sldImg"/>
          </p:nvPr>
        </p:nvSpPr>
        <p:spPr/>
      </p:sp>
    </p:spTree>
    <p:extLst>
      <p:ext uri="{BB962C8B-B14F-4D97-AF65-F5344CB8AC3E}">
        <p14:creationId xmlns:p14="http://schemas.microsoft.com/office/powerpoint/2010/main" val="731225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p:cNvSpPr>
            <a:spLocks noGrp="1"/>
          </p:cNvSpPr>
          <p:nvPr>
            <p:ph type="body" idx="1"/>
          </p:nvPr>
        </p:nvSpPr>
        <p:spPr/>
        <p:txBody>
          <a:bodyPr/>
          <a:lstStyle/>
          <a:p>
            <a:r>
              <a:rPr lang="en-US" altLang="en-US" dirty="0"/>
              <a:t>Although you can approve all students at the same time, students must be individually denied entry into the test session.</a:t>
            </a:r>
          </a:p>
          <a:p>
            <a:r>
              <a:rPr lang="en-US" altLang="en-US" dirty="0"/>
              <a:t> </a:t>
            </a:r>
          </a:p>
          <a:p>
            <a:r>
              <a:rPr lang="en-US" altLang="en-US" dirty="0"/>
              <a:t>You should deny students entry into the session in these circumstances:</a:t>
            </a:r>
          </a:p>
          <a:p>
            <a:r>
              <a:rPr lang="en-US" altLang="en-US" dirty="0"/>
              <a:t>• The student is not supposed to enter this session.</a:t>
            </a:r>
          </a:p>
          <a:p>
            <a:r>
              <a:rPr lang="en-US" altLang="en-US" dirty="0"/>
              <a:t>• The student’</a:t>
            </a:r>
            <a:r>
              <a:rPr lang="en-US" altLang="ja-JP" dirty="0"/>
              <a:t>s demographic information is incorrect.</a:t>
            </a:r>
          </a:p>
          <a:p>
            <a:r>
              <a:rPr lang="en-US" altLang="en-US" dirty="0"/>
              <a:t>• The student’</a:t>
            </a:r>
            <a:r>
              <a:rPr lang="en-US" altLang="ja-JP" dirty="0"/>
              <a:t>s required accommodations are incorrect.</a:t>
            </a:r>
          </a:p>
          <a:p>
            <a:r>
              <a:rPr lang="en-US" altLang="en-US" dirty="0"/>
              <a:t> </a:t>
            </a:r>
          </a:p>
          <a:p>
            <a:r>
              <a:rPr lang="en-US" altLang="en-US" dirty="0"/>
              <a:t>Denying the student entry into the test session will not prevent other approved students from beginning their tests.</a:t>
            </a:r>
          </a:p>
          <a:p>
            <a:r>
              <a:rPr lang="en-US" altLang="en-US" dirty="0"/>
              <a:t> </a:t>
            </a:r>
          </a:p>
          <a:p>
            <a:r>
              <a:rPr lang="en-US" altLang="en-US" dirty="0"/>
              <a:t>If the student’</a:t>
            </a:r>
            <a:r>
              <a:rPr lang="en-US" altLang="ja-JP" dirty="0"/>
              <a:t>s test settings are incorrect, the settings must be updated in TIDE or the TA Interface before the student takes the test. Contact your School Test Coordinator or District Test Coordinator to have the settings updated. This will prevent resetting the test for the student later. </a:t>
            </a:r>
            <a:r>
              <a:rPr lang="en-US" altLang="en-US" dirty="0"/>
              <a:t>Please note that the changes may not be immediate. </a:t>
            </a:r>
            <a:endParaRPr lang="en-US" altLang="ja-JP" dirty="0"/>
          </a:p>
          <a:p>
            <a:endParaRPr lang="en-US" altLang="en-US" dirty="0"/>
          </a:p>
          <a:p>
            <a:r>
              <a:rPr lang="en-US" altLang="en-US" dirty="0"/>
              <a:t>Note that no settings can be changed while the student is actively testing. Once a student begins testing, the language option cannot be changed without resetting the test opportunity. Updates to background color or font size will take effect only after the student logs out and then resumes testing.</a:t>
            </a:r>
            <a:endParaRPr lang="en-US" altLang="ja-JP" dirty="0"/>
          </a:p>
          <a:p>
            <a:endParaRPr lang="en-US" altLang="en-US" dirty="0"/>
          </a:p>
        </p:txBody>
      </p:sp>
      <p:sp>
        <p:nvSpPr>
          <p:cNvPr id="5120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DB21144C-6FFF-48CE-9E9A-C9165B1F148A}" type="slidenum">
              <a:rPr lang="en-US" altLang="en-US" noProof="0" smtClean="0"/>
              <a:pPr lvl="0"/>
              <a:t>28</a:t>
            </a:fld>
            <a:endParaRPr lang="en-US" altLang="en-US" noProof="0" dirty="0"/>
          </a:p>
        </p:txBody>
      </p:sp>
      <p:sp>
        <p:nvSpPr>
          <p:cNvPr id="4" name="Slide Image Placeholder 3">
            <a:extLst>
              <a:ext uri="{FF2B5EF4-FFF2-40B4-BE49-F238E27FC236}">
                <a16:creationId xmlns:a16="http://schemas.microsoft.com/office/drawing/2014/main" id="{CFEACE8C-BB63-4D7C-8512-724793A049C9}"/>
              </a:ext>
            </a:extLst>
          </p:cNvPr>
          <p:cNvSpPr>
            <a:spLocks noGrp="1" noRot="1" noChangeAspect="1"/>
          </p:cNvSpPr>
          <p:nvPr>
            <p:ph type="sldImg"/>
          </p:nvPr>
        </p:nvSpPr>
        <p:spPr/>
      </p:sp>
    </p:spTree>
    <p:extLst>
      <p:ext uri="{BB962C8B-B14F-4D97-AF65-F5344CB8AC3E}">
        <p14:creationId xmlns:p14="http://schemas.microsoft.com/office/powerpoint/2010/main" val="663577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If you need to change test settings for a student, select the </a:t>
            </a:r>
            <a:r>
              <a:rPr lang="en-US" altLang="ja-JP" dirty="0"/>
              <a:t>Eye button in the See Details column. The Test Settings window will appear, which displays the student’s information at the top and various test settings organized by their area of need.</a:t>
            </a:r>
          </a:p>
          <a:p>
            <a:endParaRPr lang="en-US" altLang="ja-JP" dirty="0"/>
          </a:p>
          <a:p>
            <a:r>
              <a:rPr lang="en-US" altLang="ja-JP" dirty="0"/>
              <a:t>Some test settings can be changed in this window. After adjusting settings, select the Set button to change the settings without approving the student. To both change settings and approve the student for testing, select the Set &amp; Approve button.</a:t>
            </a:r>
          </a:p>
          <a:p>
            <a:endParaRPr lang="en-US" altLang="ja-JP" dirty="0"/>
          </a:p>
          <a:p>
            <a:pPr lvl="0"/>
            <a:r>
              <a:rPr lang="en-US" altLang="ja-JP" dirty="0"/>
              <a:t>Some test settings can be viewed but not changed in this window. These test settings must be set by an authorized TIDE user prior to testing. See the TIDE User Guide for more information.</a:t>
            </a:r>
          </a:p>
          <a:p>
            <a:pPr lvl="0"/>
            <a:endParaRPr lang="en-US" altLang="ja-JP" dirty="0"/>
          </a:p>
          <a:p>
            <a:r>
              <a:rPr lang="en-US" altLang="ja-JP" dirty="0"/>
              <a:t>Note that the Test Settings window may not appear exactly as it is shown here, depending on your user role and permissions.</a:t>
            </a:r>
          </a:p>
        </p:txBody>
      </p:sp>
      <p:sp>
        <p:nvSpPr>
          <p:cNvPr id="5222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A660ED5F-3D7D-47BA-9F34-5A9E1DF57873}" type="slidenum">
              <a:rPr lang="en-US" altLang="en-US" noProof="0" smtClean="0"/>
              <a:pPr lvl="0"/>
              <a:t>29</a:t>
            </a:fld>
            <a:endParaRPr lang="en-US" altLang="en-US" noProof="0" dirty="0"/>
          </a:p>
        </p:txBody>
      </p:sp>
      <p:sp>
        <p:nvSpPr>
          <p:cNvPr id="5" name="Slide Image Placeholder 4">
            <a:extLst>
              <a:ext uri="{FF2B5EF4-FFF2-40B4-BE49-F238E27FC236}">
                <a16:creationId xmlns:a16="http://schemas.microsoft.com/office/drawing/2014/main" id="{2FD4A440-7A7D-4696-B5AF-F0EB81DC2AAE}"/>
              </a:ext>
            </a:extLst>
          </p:cNvPr>
          <p:cNvSpPr>
            <a:spLocks noGrp="1" noRot="1" noChangeAspect="1"/>
          </p:cNvSpPr>
          <p:nvPr>
            <p:ph type="sldImg"/>
          </p:nvPr>
        </p:nvSpPr>
        <p:spPr/>
      </p:sp>
    </p:spTree>
    <p:extLst>
      <p:ext uri="{BB962C8B-B14F-4D97-AF65-F5344CB8AC3E}">
        <p14:creationId xmlns:p14="http://schemas.microsoft.com/office/powerpoint/2010/main" val="314439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Notes Placeholder 2"/>
          <p:cNvSpPr>
            <a:spLocks noGrp="1"/>
          </p:cNvSpPr>
          <p:nvPr>
            <p:ph type="body" idx="1"/>
          </p:nvPr>
        </p:nvSpPr>
        <p:spPr/>
        <p:txBody>
          <a:bodyPr/>
          <a:lstStyle/>
          <a:p>
            <a:r>
              <a:rPr lang="en-US" altLang="en-US" dirty="0"/>
              <a:t>Student settings cannot be changed within the TDS interface when administering Interim or ClearSight Formative assessments. These settings can only be modified in TIDE to ensure students have the appropriate accommodations available to them on all ClearSight tests.</a:t>
            </a:r>
          </a:p>
          <a:p>
            <a:endParaRPr lang="en-US" altLang="en-US" dirty="0"/>
          </a:p>
          <a:p>
            <a:r>
              <a:rPr lang="en-US" altLang="en-US" dirty="0"/>
              <a:t>Student settings should be carefully reviewed here, and if it is determined that a change is needed, have the student Log Out of their test session, and ask your School Administrator to modify the student’s information in TIDE before administering the test to this student. </a:t>
            </a:r>
          </a:p>
        </p:txBody>
      </p:sp>
      <p:sp>
        <p:nvSpPr>
          <p:cNvPr id="5325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ACD9D0E6-A157-4D6D-9365-48E7183BD31C}" type="slidenum">
              <a:rPr lang="en-US" altLang="en-US" noProof="0" smtClean="0"/>
              <a:pPr lvl="0"/>
              <a:t>30</a:t>
            </a:fld>
            <a:endParaRPr lang="en-US" altLang="en-US" noProof="0" dirty="0"/>
          </a:p>
        </p:txBody>
      </p:sp>
      <p:sp>
        <p:nvSpPr>
          <p:cNvPr id="4" name="Slide Image Placeholder 3">
            <a:extLst>
              <a:ext uri="{FF2B5EF4-FFF2-40B4-BE49-F238E27FC236}">
                <a16:creationId xmlns:a16="http://schemas.microsoft.com/office/drawing/2014/main" id="{0F60A785-1FE0-4347-8427-FF62A32D14A2}"/>
              </a:ext>
            </a:extLst>
          </p:cNvPr>
          <p:cNvSpPr>
            <a:spLocks noGrp="1" noRot="1" noChangeAspect="1"/>
          </p:cNvSpPr>
          <p:nvPr>
            <p:ph type="sldImg"/>
          </p:nvPr>
        </p:nvSpPr>
        <p:spPr/>
      </p:sp>
    </p:spTree>
    <p:extLst>
      <p:ext uri="{BB962C8B-B14F-4D97-AF65-F5344CB8AC3E}">
        <p14:creationId xmlns:p14="http://schemas.microsoft.com/office/powerpoint/2010/main" val="1023051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Notes Placeholder 2"/>
          <p:cNvSpPr>
            <a:spLocks noGrp="1"/>
          </p:cNvSpPr>
          <p:nvPr>
            <p:ph type="body" idx="1"/>
          </p:nvPr>
        </p:nvSpPr>
        <p:spPr/>
        <p:txBody>
          <a:bodyPr/>
          <a:lstStyle/>
          <a:p>
            <a:r>
              <a:rPr lang="en-US" altLang="en-US" dirty="0"/>
              <a:t>On the other hand, student settings CAN be modified when administering Authored assessments. You can modify the available test settings for individual students directly within the TDS interface before approving them to join the test session.</a:t>
            </a:r>
          </a:p>
          <a:p>
            <a:endParaRPr lang="en-US" altLang="en-US" dirty="0"/>
          </a:p>
          <a:p>
            <a:r>
              <a:rPr lang="en-US" altLang="en-US" dirty="0"/>
              <a:t>However, if you find that additional settings are required for a student outside of what is available in the TDS interface for Authored tests, have the student Log Out of their test session, and ask your School Administrator to modify the student’s information in TIDE before administering the test to this student. </a:t>
            </a:r>
          </a:p>
        </p:txBody>
      </p:sp>
      <p:sp>
        <p:nvSpPr>
          <p:cNvPr id="5325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ACD9D0E6-A157-4D6D-9365-48E7183BD31C}" type="slidenum">
              <a:rPr lang="en-US" altLang="en-US" noProof="0" smtClean="0"/>
              <a:pPr lvl="0"/>
              <a:t>31</a:t>
            </a:fld>
            <a:endParaRPr lang="en-US" altLang="en-US" noProof="0" dirty="0"/>
          </a:p>
        </p:txBody>
      </p:sp>
      <p:sp>
        <p:nvSpPr>
          <p:cNvPr id="4" name="Slide Image Placeholder 3">
            <a:extLst>
              <a:ext uri="{FF2B5EF4-FFF2-40B4-BE49-F238E27FC236}">
                <a16:creationId xmlns:a16="http://schemas.microsoft.com/office/drawing/2014/main" id="{0F60A785-1FE0-4347-8427-FF62A32D14A2}"/>
              </a:ext>
            </a:extLst>
          </p:cNvPr>
          <p:cNvSpPr>
            <a:spLocks noGrp="1" noRot="1" noChangeAspect="1"/>
          </p:cNvSpPr>
          <p:nvPr>
            <p:ph type="sldImg"/>
          </p:nvPr>
        </p:nvSpPr>
        <p:spPr/>
      </p:sp>
    </p:spTree>
    <p:extLst>
      <p:ext uri="{BB962C8B-B14F-4D97-AF65-F5344CB8AC3E}">
        <p14:creationId xmlns:p14="http://schemas.microsoft.com/office/powerpoint/2010/main" val="1176177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r>
              <a:rPr lang="en-US" altLang="en-US" dirty="0"/>
              <a:t>In the banner at the top of the window, you will see a set of buttons and your username. </a:t>
            </a:r>
          </a:p>
          <a:p>
            <a:endParaRPr lang="en-US" altLang="en-US" dirty="0"/>
          </a:p>
          <a:p>
            <a:r>
              <a:rPr lang="en-US" altLang="en-US" dirty="0"/>
              <a:t>Select Student Lookup to search for student login information and verify that the student’</a:t>
            </a:r>
            <a:r>
              <a:rPr lang="en-US" altLang="ja-JP" dirty="0"/>
              <a:t>s login credentials are correct.</a:t>
            </a:r>
            <a:endParaRPr lang="en-US" altLang="en-US" dirty="0"/>
          </a:p>
          <a:p>
            <a:r>
              <a:rPr lang="en-US" altLang="en-US" dirty="0"/>
              <a:t>Select Approved Requests to view a list of student print requests that you approved during the test session.</a:t>
            </a:r>
          </a:p>
          <a:p>
            <a:r>
              <a:rPr lang="en-US" altLang="en-US" dirty="0"/>
              <a:t>Select Print Session to print a screenshot of the TA Interface.</a:t>
            </a:r>
          </a:p>
          <a:p>
            <a:r>
              <a:rPr lang="en-US" altLang="en-US" dirty="0"/>
              <a:t>Select Help Guide to access additional information about the TA Interface.</a:t>
            </a:r>
          </a:p>
          <a:p>
            <a:r>
              <a:rPr lang="en-US" altLang="en-US" dirty="0"/>
              <a:t>Select Alerts to view messages.</a:t>
            </a:r>
          </a:p>
          <a:p>
            <a:r>
              <a:rPr lang="en-US" altLang="en-US" dirty="0"/>
              <a:t>Select the Logout button to exit the TA Interface.</a:t>
            </a:r>
          </a:p>
        </p:txBody>
      </p:sp>
      <p:sp>
        <p:nvSpPr>
          <p:cNvPr id="440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87A46B38-A12E-40D7-B1C8-44EEF4B6029E}" type="slidenum">
              <a:rPr lang="en-US" altLang="en-US" noProof="0" smtClean="0"/>
              <a:pPr lvl="0"/>
              <a:t>32</a:t>
            </a:fld>
            <a:endParaRPr lang="en-US" altLang="en-US" noProof="0" dirty="0"/>
          </a:p>
        </p:txBody>
      </p:sp>
      <p:sp>
        <p:nvSpPr>
          <p:cNvPr id="4" name="Slide Image Placeholder 3">
            <a:extLst>
              <a:ext uri="{FF2B5EF4-FFF2-40B4-BE49-F238E27FC236}">
                <a16:creationId xmlns:a16="http://schemas.microsoft.com/office/drawing/2014/main" id="{CC814205-E5F3-4A64-9AAA-7A1640B714A8}"/>
              </a:ext>
            </a:extLst>
          </p:cNvPr>
          <p:cNvSpPr>
            <a:spLocks noGrp="1" noRot="1" noChangeAspect="1"/>
          </p:cNvSpPr>
          <p:nvPr>
            <p:ph type="sldImg"/>
          </p:nvPr>
        </p:nvSpPr>
        <p:spPr/>
      </p:sp>
    </p:spTree>
    <p:extLst>
      <p:ext uri="{BB962C8B-B14F-4D97-AF65-F5344CB8AC3E}">
        <p14:creationId xmlns:p14="http://schemas.microsoft.com/office/powerpoint/2010/main" val="375580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519831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r>
              <a:rPr lang="en-US" altLang="en-US" dirty="0">
                <a:latin typeface="+mn-lt"/>
              </a:rPr>
              <a:t>If a student is having trouble logging in, use the Student Lookup feature to verify that the student’</a:t>
            </a:r>
            <a:r>
              <a:rPr lang="en-US" altLang="ja-JP" dirty="0">
                <a:latin typeface="+mn-lt"/>
              </a:rPr>
              <a:t>s login credentials are correct. You can use either the Quick Search or Advanced Search option to view the information entered for the student in TIDE. With Quick Search, you simply enter the student</a:t>
            </a:r>
            <a:r>
              <a:rPr lang="ja-JP" altLang="en-US" dirty="0">
                <a:latin typeface="+mn-lt"/>
              </a:rPr>
              <a:t>’</a:t>
            </a:r>
            <a:r>
              <a:rPr lang="en-US" altLang="ja-JP" dirty="0">
                <a:latin typeface="+mn-lt"/>
              </a:rPr>
              <a:t>s state-assigned student ID and select the Submit button. Advanced Search allows you to narrow your search using several filters, including District/School, Grade, First Name, and Last Name. </a:t>
            </a:r>
          </a:p>
          <a:p>
            <a:r>
              <a:rPr lang="en-US" altLang="en-US" dirty="0">
                <a:latin typeface="+mn-lt"/>
              </a:rPr>
              <a:t> </a:t>
            </a:r>
          </a:p>
          <a:p>
            <a:r>
              <a:rPr lang="en-US" altLang="en-US" dirty="0">
                <a:latin typeface="+mn-lt"/>
              </a:rPr>
              <a:t>When using Quick Search or Advanced Search, if the search results in matches, the information will appear in the bottom of the window. If there is no match, you will see an error message. </a:t>
            </a:r>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33</a:t>
            </a:fld>
            <a:endParaRPr lang="en-US" altLang="en-US" noProof="0" dirty="0"/>
          </a:p>
        </p:txBody>
      </p:sp>
      <p:sp>
        <p:nvSpPr>
          <p:cNvPr id="4" name="Slide Image Placeholder 3">
            <a:extLst>
              <a:ext uri="{FF2B5EF4-FFF2-40B4-BE49-F238E27FC236}">
                <a16:creationId xmlns:a16="http://schemas.microsoft.com/office/drawing/2014/main" id="{02A7E30A-88D2-431B-A6F5-6F6C464184F3}"/>
              </a:ext>
            </a:extLst>
          </p:cNvPr>
          <p:cNvSpPr>
            <a:spLocks noGrp="1" noRot="1" noChangeAspect="1"/>
          </p:cNvSpPr>
          <p:nvPr>
            <p:ph type="sldImg"/>
          </p:nvPr>
        </p:nvSpPr>
        <p:spPr/>
      </p:sp>
    </p:spTree>
    <p:extLst>
      <p:ext uri="{BB962C8B-B14F-4D97-AF65-F5344CB8AC3E}">
        <p14:creationId xmlns:p14="http://schemas.microsoft.com/office/powerpoint/2010/main" val="2140666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r>
              <a:rPr lang="en-US" altLang="en-US" dirty="0"/>
              <a:t>If you see the student you are looking for, select the </a:t>
            </a:r>
            <a:r>
              <a:rPr lang="en-US" altLang="ja-JP" dirty="0"/>
              <a:t>Eye button next to the student’s name. A new window displaying the student’s information will appear. Note that the information displayed may vary slightly from what is shown here.</a:t>
            </a:r>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34</a:t>
            </a:fld>
            <a:endParaRPr lang="en-US" altLang="en-US" noProof="0" dirty="0"/>
          </a:p>
        </p:txBody>
      </p:sp>
      <p:sp>
        <p:nvSpPr>
          <p:cNvPr id="4" name="Slide Image Placeholder 3">
            <a:extLst>
              <a:ext uri="{FF2B5EF4-FFF2-40B4-BE49-F238E27FC236}">
                <a16:creationId xmlns:a16="http://schemas.microsoft.com/office/drawing/2014/main" id="{8400D2BD-24E9-4FA5-BC24-7A97302607A0}"/>
              </a:ext>
            </a:extLst>
          </p:cNvPr>
          <p:cNvSpPr>
            <a:spLocks noGrp="1" noRot="1" noChangeAspect="1"/>
          </p:cNvSpPr>
          <p:nvPr>
            <p:ph type="sldImg"/>
          </p:nvPr>
        </p:nvSpPr>
        <p:spPr/>
      </p:sp>
    </p:spTree>
    <p:extLst>
      <p:ext uri="{BB962C8B-B14F-4D97-AF65-F5344CB8AC3E}">
        <p14:creationId xmlns:p14="http://schemas.microsoft.com/office/powerpoint/2010/main" val="836157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Since the student test progress tables in the TA Interface often contain sensitive student information, such as student IDs, the TA Interface contains a screensaver function to hide the data from view. If the screensaver mode is auto-enabled, the screensaver will automatically turn on if you are not active in the TA Site for five minutes. If the screensaver mode is not auto-enabled, it is strongly recommended that you manually turn on the screensaver mode when stepping away from your device. </a:t>
            </a:r>
          </a:p>
          <a:p>
            <a:pPr lvl="0"/>
            <a:endParaRPr lang="en-US" dirty="0"/>
          </a:p>
          <a:p>
            <a:pPr lvl="0"/>
            <a:r>
              <a:rPr lang="en-US" dirty="0"/>
              <a:t>To turn on screensaver mode, select the box icon in the top right corner of the session ID. The screensaver displays the Session ID and the timer, if applicable. It also displays notifications if students are awaiting approval, there are pending print requests, or if students require other interventions.</a:t>
            </a:r>
          </a:p>
          <a:p>
            <a:pPr lvl="0"/>
            <a:endParaRPr lang="en-US" dirty="0"/>
          </a:p>
          <a:p>
            <a:pPr lvl="0"/>
            <a:r>
              <a:rPr lang="en-US" dirty="0"/>
              <a:t>The screensaver will turn off automatically if any mouse or keyboard activity is detected. It will also turn off automatically if the test session times out due to TA or student inactivity or once the allotted time expires for a timed test.</a:t>
            </a:r>
          </a:p>
          <a:p>
            <a:pPr lvl="0"/>
            <a:endParaRPr lang="en-US" dirty="0"/>
          </a:p>
          <a:p>
            <a:pPr lvl="0"/>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35</a:t>
            </a:fld>
            <a:endParaRPr lang="en-US" dirty="0"/>
          </a:p>
        </p:txBody>
      </p:sp>
      <p:sp>
        <p:nvSpPr>
          <p:cNvPr id="11" name="Slide Image Placeholder 10">
            <a:extLst>
              <a:ext uri="{FF2B5EF4-FFF2-40B4-BE49-F238E27FC236}">
                <a16:creationId xmlns:a16="http://schemas.microsoft.com/office/drawing/2014/main" id="{2D8C663D-7D32-4756-B644-CDF19A87E1F1}"/>
              </a:ext>
            </a:extLst>
          </p:cNvPr>
          <p:cNvSpPr>
            <a:spLocks noGrp="1" noRot="1" noChangeAspect="1"/>
          </p:cNvSpPr>
          <p:nvPr>
            <p:ph type="sldImg"/>
          </p:nvPr>
        </p:nvSpPr>
        <p:spPr/>
      </p:sp>
    </p:spTree>
    <p:extLst>
      <p:ext uri="{BB962C8B-B14F-4D97-AF65-F5344CB8AC3E}">
        <p14:creationId xmlns:p14="http://schemas.microsoft.com/office/powerpoint/2010/main" val="2115902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The process for creating an Upcoming Proctoring or Assignment Test Session is the exact same</a:t>
            </a:r>
            <a:r>
              <a:rPr lang="en-US" altLang="en-US" dirty="0"/>
              <a:t>. Upcoming Proctoring Sessions are created on the Upcoming Proctoring tab. Assignments are created on the Assignments tab. </a:t>
            </a:r>
          </a:p>
          <a:p>
            <a:endParaRPr lang="en-US" dirty="0"/>
          </a:p>
          <a:p>
            <a:r>
              <a:rPr lang="en-US" dirty="0"/>
              <a:t>We will demonstrate an example in the following slides using an Upcoming Proctoring session.</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36</a:t>
            </a:fld>
            <a:endParaRPr lang="en-US" dirty="0"/>
          </a:p>
        </p:txBody>
      </p:sp>
    </p:spTree>
    <p:extLst>
      <p:ext uri="{BB962C8B-B14F-4D97-AF65-F5344CB8AC3E}">
        <p14:creationId xmlns:p14="http://schemas.microsoft.com/office/powerpoint/2010/main" val="3713564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your TDS Dashboard, select the “</a:t>
            </a:r>
            <a:r>
              <a:rPr lang="en-US" b="1" dirty="0"/>
              <a:t>Upcoming Proctoring Sessions</a:t>
            </a:r>
            <a:r>
              <a:rPr lang="en-US" dirty="0"/>
              <a:t>” tab. If you already have some Upcoming sessions scheduled for the future, they will display in the Upcoming Proctoring Sessions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schedule a session, click the “Schedule an Upcoming Proctoring Session” button on the righthand side of your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dirty="0"/>
          </a:p>
        </p:txBody>
      </p:sp>
    </p:spTree>
    <p:extLst>
      <p:ext uri="{BB962C8B-B14F-4D97-AF65-F5344CB8AC3E}">
        <p14:creationId xmlns:p14="http://schemas.microsoft.com/office/powerpoint/2010/main" val="3470173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lvl="0" indent="0" algn="l" rtl="0">
              <a:lnSpc>
                <a:spcPct val="90000"/>
              </a:lnSpc>
              <a:spcBef>
                <a:spcPts val="1000"/>
              </a:spcBef>
              <a:spcAft>
                <a:spcPts val="0"/>
              </a:spcAft>
              <a:buSzPts val="2800"/>
              <a:buFont typeface="Arial"/>
              <a:buNone/>
            </a:pPr>
            <a:r>
              <a:rPr lang="en-US" sz="2400" dirty="0"/>
              <a:t>The “</a:t>
            </a:r>
            <a:r>
              <a:rPr lang="en-US" sz="2400" b="1" dirty="0"/>
              <a:t>Upcoming Proctoring Session”</a:t>
            </a:r>
            <a:r>
              <a:rPr lang="en-US" sz="2400" dirty="0"/>
              <a:t> Test Selection window will appear.</a:t>
            </a:r>
            <a:endParaRPr lang="en-US" sz="1200" dirty="0"/>
          </a:p>
          <a:p>
            <a:pPr marL="50800" lvl="0" indent="0" algn="l" rtl="0">
              <a:lnSpc>
                <a:spcPct val="90000"/>
              </a:lnSpc>
              <a:spcBef>
                <a:spcPts val="1000"/>
              </a:spcBef>
              <a:spcAft>
                <a:spcPts val="0"/>
              </a:spcAft>
              <a:buSzPts val="2800"/>
              <a:buFont typeface="Arial"/>
              <a:buNone/>
            </a:pPr>
            <a:endParaRPr lang="en-US" sz="1200" dirty="0"/>
          </a:p>
          <a:p>
            <a:pPr marL="50800" lvl="0" indent="0" algn="l" rtl="0">
              <a:lnSpc>
                <a:spcPct val="90000"/>
              </a:lnSpc>
              <a:spcBef>
                <a:spcPts val="1000"/>
              </a:spcBef>
              <a:spcAft>
                <a:spcPts val="0"/>
              </a:spcAft>
              <a:buSzPts val="2800"/>
              <a:buFont typeface="Arial"/>
              <a:buNone/>
            </a:pPr>
            <a:r>
              <a:rPr lang="en-US" sz="2400" dirty="0"/>
              <a:t>Select the start and end dates for your upcoming proctoring session.</a:t>
            </a:r>
            <a:endParaRPr lang="en-US" dirty="0"/>
          </a:p>
          <a:p>
            <a:pPr marL="393700" lvl="0" indent="-342900" algn="l" rtl="0">
              <a:lnSpc>
                <a:spcPct val="90000"/>
              </a:lnSpc>
              <a:spcBef>
                <a:spcPts val="500"/>
              </a:spcBef>
              <a:spcAft>
                <a:spcPts val="0"/>
              </a:spcAft>
              <a:buSzPts val="2400"/>
              <a:buFont typeface="Arial" panose="020B0604020202020204" pitchFamily="34" charset="0"/>
              <a:buChar char="•"/>
            </a:pPr>
            <a:r>
              <a:rPr lang="en-US" sz="2000" dirty="0">
                <a:latin typeface="Calibri"/>
                <a:ea typeface="Calibri"/>
                <a:cs typeface="Calibri"/>
                <a:sym typeface="Calibri"/>
              </a:rPr>
              <a:t>This is the range of time you think you will administer the tests in the session.  </a:t>
            </a:r>
            <a:endParaRPr lang="en-US" dirty="0"/>
          </a:p>
          <a:p>
            <a:pPr marL="393700" lvl="0" indent="-342900" algn="l" rtl="0">
              <a:lnSpc>
                <a:spcPct val="90000"/>
              </a:lnSpc>
              <a:spcBef>
                <a:spcPts val="500"/>
              </a:spcBef>
              <a:spcAft>
                <a:spcPts val="0"/>
              </a:spcAft>
              <a:buSzPts val="2400"/>
              <a:buFont typeface="Arial" panose="020B0604020202020204" pitchFamily="34" charset="0"/>
              <a:buChar char="•"/>
            </a:pPr>
            <a:r>
              <a:rPr lang="en-US" sz="2000" dirty="0">
                <a:latin typeface="Calibri"/>
                <a:ea typeface="Calibri"/>
                <a:cs typeface="Calibri"/>
                <a:sym typeface="Calibri"/>
              </a:rPr>
              <a:t>This can be multiple days long, but you have to administer the entire session at one time. A single session cannot be administered across multiple days.</a:t>
            </a:r>
            <a:endParaRPr lang="en-US" dirty="0"/>
          </a:p>
          <a:p>
            <a:pPr marL="393700" lvl="0" indent="-342900" algn="l" rtl="0">
              <a:lnSpc>
                <a:spcPct val="90000"/>
              </a:lnSpc>
              <a:spcBef>
                <a:spcPts val="500"/>
              </a:spcBef>
              <a:spcAft>
                <a:spcPts val="0"/>
              </a:spcAft>
              <a:buSzPts val="2400"/>
              <a:buFont typeface="Arial" panose="020B0604020202020204" pitchFamily="34" charset="0"/>
              <a:buChar char="•"/>
            </a:pPr>
            <a:r>
              <a:rPr lang="en-US" sz="2000" dirty="0">
                <a:latin typeface="Calibri"/>
                <a:ea typeface="Calibri"/>
                <a:cs typeface="Calibri"/>
                <a:sym typeface="Calibri"/>
              </a:rPr>
              <a:t>You can change these dates later, as long as the dates are in the FUTURE. If you schedule a session that begins today and ends tomorrow, this will now be considered an Active session, and cannot be modified again once created.</a:t>
            </a:r>
            <a:endParaRPr lang="en-US" sz="1200" dirty="0">
              <a:latin typeface="Calibri"/>
              <a:cs typeface="Calibri"/>
              <a:sym typeface="Calibri"/>
            </a:endParaRPr>
          </a:p>
          <a:p>
            <a:pPr marL="50800" lvl="0" indent="0" algn="l" rtl="0">
              <a:lnSpc>
                <a:spcPct val="90000"/>
              </a:lnSpc>
              <a:spcBef>
                <a:spcPts val="500"/>
              </a:spcBef>
              <a:spcAft>
                <a:spcPts val="0"/>
              </a:spcAft>
              <a:buSzPts val="2400"/>
              <a:buFont typeface="Arial" panose="020B0604020202020204" pitchFamily="34" charset="0"/>
              <a:buNone/>
            </a:pPr>
            <a:r>
              <a:rPr lang="en-US" sz="2400" dirty="0"/>
              <a:t>Once you have set the date, click “</a:t>
            </a:r>
            <a:r>
              <a:rPr lang="en-US" sz="2400" b="1" dirty="0"/>
              <a:t>Next”</a:t>
            </a:r>
            <a:r>
              <a:rPr lang="en-US" sz="2400" dirty="0"/>
              <a:t>.</a:t>
            </a:r>
            <a:endParaRPr lang="en-US" dirty="0"/>
          </a:p>
          <a:p>
            <a:pPr marL="50800" lvl="0" indent="0" algn="l" rtl="0">
              <a:lnSpc>
                <a:spcPct val="90000"/>
              </a:lnSpc>
              <a:spcBef>
                <a:spcPts val="1000"/>
              </a:spcBef>
              <a:spcAft>
                <a:spcPts val="0"/>
              </a:spcAft>
              <a:buSzPts val="2800"/>
              <a:buFont typeface="Arial"/>
              <a:buNone/>
            </a:pPr>
            <a:endParaRPr lang="en-US" sz="2400" dirty="0"/>
          </a:p>
          <a:p>
            <a:pPr marL="50800" lvl="0" indent="0" algn="l" rtl="0">
              <a:lnSpc>
                <a:spcPct val="90000"/>
              </a:lnSpc>
              <a:spcBef>
                <a:spcPts val="1000"/>
              </a:spcBef>
              <a:spcAft>
                <a:spcPts val="0"/>
              </a:spcAft>
              <a:buSzPts val="2800"/>
              <a:buFont typeface="Arial"/>
              <a:buNone/>
            </a:pPr>
            <a:r>
              <a:rPr lang="en-US" sz="2400" dirty="0"/>
              <a:t>The next step is to add tests to your session, identical to the steps on slides 19-24 when creating an Active Proctoring session. Please revisit slides 19-24 as needed.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38</a:t>
            </a:fld>
            <a:endParaRPr lang="en-US" dirty="0"/>
          </a:p>
        </p:txBody>
      </p:sp>
    </p:spTree>
    <p:extLst>
      <p:ext uri="{BB962C8B-B14F-4D97-AF65-F5344CB8AC3E}">
        <p14:creationId xmlns:p14="http://schemas.microsoft.com/office/powerpoint/2010/main" val="3660630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lvl="0" indent="0" algn="l" rtl="0">
              <a:lnSpc>
                <a:spcPct val="100000"/>
              </a:lnSpc>
              <a:spcBef>
                <a:spcPts val="0"/>
              </a:spcBef>
              <a:spcAft>
                <a:spcPts val="0"/>
              </a:spcAft>
              <a:buSzPts val="2000"/>
              <a:buFont typeface="Arial"/>
              <a:buNone/>
            </a:pPr>
            <a:r>
              <a:rPr lang="en-US" sz="2000" dirty="0"/>
              <a:t>Once you have made the test selections for the Upcoming session, input a Session Name on the bottom right side of the Test Selection Window as well as a Test Reason. Then select</a:t>
            </a:r>
            <a:r>
              <a:rPr lang="en-US" sz="2000" b="1" dirty="0"/>
              <a:t> “Save Upcoming Proctoring Session”</a:t>
            </a:r>
            <a:r>
              <a:rPr lang="en-US" sz="2000" dirty="0"/>
              <a:t>. </a:t>
            </a:r>
            <a:endParaRPr lang="en-US" dirty="0"/>
          </a:p>
          <a:p>
            <a:pPr marL="508000" lvl="0" indent="-381000" algn="l" rtl="0">
              <a:lnSpc>
                <a:spcPct val="100000"/>
              </a:lnSpc>
              <a:spcBef>
                <a:spcPts val="600"/>
              </a:spcBef>
              <a:spcAft>
                <a:spcPts val="0"/>
              </a:spcAft>
              <a:buSzPts val="1200"/>
              <a:buFont typeface="Arial"/>
              <a:buNone/>
            </a:pPr>
            <a:endParaRPr lang="en-US" sz="1200" dirty="0"/>
          </a:p>
          <a:p>
            <a:pPr marL="50800" lvl="0" indent="0" algn="l" rtl="0">
              <a:lnSpc>
                <a:spcPct val="100000"/>
              </a:lnSpc>
              <a:spcBef>
                <a:spcPts val="600"/>
              </a:spcBef>
              <a:spcAft>
                <a:spcPts val="0"/>
              </a:spcAft>
              <a:buSzPts val="2000"/>
              <a:buFont typeface="Arial"/>
              <a:buNone/>
            </a:pPr>
            <a:r>
              <a:rPr lang="en-US" sz="2000" dirty="0"/>
              <a:t>Once you have Saved your session, the Session Information pop-up will appear showing you the Session ID that students can manually enter into the Secure Browser application or if accessing the Student testing portal through the generic Student access URL.  </a:t>
            </a:r>
          </a:p>
          <a:p>
            <a:pPr marL="50800" lvl="0" indent="0" algn="l" rtl="0">
              <a:lnSpc>
                <a:spcPct val="100000"/>
              </a:lnSpc>
              <a:spcBef>
                <a:spcPts val="600"/>
              </a:spcBef>
              <a:spcAft>
                <a:spcPts val="0"/>
              </a:spcAft>
              <a:buSzPts val="2000"/>
              <a:buFont typeface="Arial"/>
              <a:buNone/>
            </a:pPr>
            <a:endParaRPr lang="en-US" sz="2000" dirty="0"/>
          </a:p>
          <a:p>
            <a:pPr marL="50800" lvl="0" indent="0" algn="l" rtl="0">
              <a:lnSpc>
                <a:spcPct val="100000"/>
              </a:lnSpc>
              <a:spcBef>
                <a:spcPts val="600"/>
              </a:spcBef>
              <a:spcAft>
                <a:spcPts val="0"/>
              </a:spcAft>
              <a:buSzPts val="2000"/>
              <a:buFont typeface="Arial"/>
              <a:buNone/>
            </a:pPr>
            <a:r>
              <a:rPr lang="en-US" sz="2000" dirty="0"/>
              <a:t>You will also be presented with a unique session URL that includes your Session ID – this link can be readily shared with students so they can join the session during the designated testing window. This direct URL will include the Session ID pre-populated for students when logging in to join the test session. </a:t>
            </a:r>
          </a:p>
          <a:p>
            <a:pPr marL="50800" lvl="0" indent="0" algn="l" rtl="0">
              <a:lnSpc>
                <a:spcPct val="100000"/>
              </a:lnSpc>
              <a:spcBef>
                <a:spcPts val="600"/>
              </a:spcBef>
              <a:spcAft>
                <a:spcPts val="0"/>
              </a:spcAft>
              <a:buSzPts val="2000"/>
              <a:buFont typeface="Arial"/>
              <a:buNone/>
            </a:pPr>
            <a:endParaRPr lang="en-US" sz="2000" dirty="0"/>
          </a:p>
          <a:p>
            <a:pPr marL="50800" lvl="0" indent="0" algn="l" rtl="0">
              <a:lnSpc>
                <a:spcPct val="100000"/>
              </a:lnSpc>
              <a:spcBef>
                <a:spcPts val="600"/>
              </a:spcBef>
              <a:spcAft>
                <a:spcPts val="0"/>
              </a:spcAft>
              <a:buSzPts val="2000"/>
              <a:buFont typeface="Arial"/>
              <a:buNone/>
            </a:pPr>
            <a:r>
              <a:rPr lang="en-US" sz="2000" dirty="0"/>
              <a:t>You will also see buttons to Copy or Add to Calendar to save your session information for easy access later. Click “Close” to close the Session Information window and be taken back to your TDS Upcoming Proctoring sessions dashboard.</a:t>
            </a:r>
            <a:endParaRPr lang="en-US" dirty="0"/>
          </a:p>
          <a:p>
            <a:pPr marL="508000" lvl="0" indent="-368300" algn="l" rtl="0">
              <a:lnSpc>
                <a:spcPct val="100000"/>
              </a:lnSpc>
              <a:spcBef>
                <a:spcPts val="600"/>
              </a:spcBef>
              <a:spcAft>
                <a:spcPts val="0"/>
              </a:spcAft>
              <a:buSzPts val="1400"/>
              <a:buFont typeface="Arial"/>
              <a:buNone/>
            </a:pPr>
            <a:endParaRPr lang="en-US" sz="1400" dirty="0"/>
          </a:p>
          <a:p>
            <a:pPr marL="50800" lvl="0" indent="0" algn="l" rtl="0">
              <a:lnSpc>
                <a:spcPct val="100000"/>
              </a:lnSpc>
              <a:spcBef>
                <a:spcPts val="600"/>
              </a:spcBef>
              <a:spcAft>
                <a:spcPts val="0"/>
              </a:spcAft>
              <a:buSzPts val="2000"/>
              <a:buFont typeface="Arial"/>
              <a:buNone/>
            </a:pPr>
            <a:r>
              <a:rPr lang="en-US" sz="2000" dirty="0"/>
              <a:t>The Upcoming Sessions landing page will include useful information.</a:t>
            </a:r>
            <a:endParaRPr lang="en-US" dirty="0"/>
          </a:p>
          <a:p>
            <a:pPr marL="508000" lvl="1" indent="0" algn="l" rtl="0">
              <a:lnSpc>
                <a:spcPct val="100000"/>
              </a:lnSpc>
              <a:spcBef>
                <a:spcPts val="600"/>
              </a:spcBef>
              <a:spcAft>
                <a:spcPts val="0"/>
              </a:spcAft>
              <a:buSzPts val="1600"/>
              <a:buNone/>
            </a:pPr>
            <a:r>
              <a:rPr lang="en-US" sz="1600" dirty="0"/>
              <a:t>a. To share the session with students, select “</a:t>
            </a:r>
            <a:r>
              <a:rPr lang="en-US" sz="1600" b="1" dirty="0"/>
              <a:t>Share Link”</a:t>
            </a:r>
            <a:r>
              <a:rPr lang="en-US" sz="1600" dirty="0"/>
              <a:t>. </a:t>
            </a:r>
            <a:endParaRPr lang="en-US" dirty="0"/>
          </a:p>
          <a:p>
            <a:pPr marL="508000" lvl="1" indent="0" algn="l" rtl="0">
              <a:lnSpc>
                <a:spcPct val="100000"/>
              </a:lnSpc>
              <a:spcBef>
                <a:spcPts val="600"/>
              </a:spcBef>
              <a:spcAft>
                <a:spcPts val="0"/>
              </a:spcAft>
              <a:buSzPts val="1600"/>
              <a:buNone/>
            </a:pPr>
            <a:r>
              <a:rPr lang="en-US" sz="1600" dirty="0"/>
              <a:t>b. To edit before it begins, select “</a:t>
            </a:r>
            <a:r>
              <a:rPr lang="en-US" sz="1600" b="1" dirty="0"/>
              <a:t>Edit”</a:t>
            </a:r>
            <a:r>
              <a:rPr lang="en-US" sz="1600" dirty="0"/>
              <a:t>.</a:t>
            </a:r>
            <a:endParaRPr lang="en-US" dirty="0"/>
          </a:p>
          <a:p>
            <a:pPr marL="508000" lvl="1" indent="0" algn="l" rtl="0">
              <a:lnSpc>
                <a:spcPct val="100000"/>
              </a:lnSpc>
              <a:spcBef>
                <a:spcPts val="600"/>
              </a:spcBef>
              <a:spcAft>
                <a:spcPts val="0"/>
              </a:spcAft>
              <a:buSzPts val="1600"/>
              <a:buNone/>
            </a:pPr>
            <a:r>
              <a:rPr lang="en-US" sz="1600" dirty="0"/>
              <a:t>c. To delete it before it begins, select “</a:t>
            </a:r>
            <a:r>
              <a:rPr lang="en-US" sz="1600" b="1" dirty="0"/>
              <a:t>Delete”</a:t>
            </a:r>
            <a:r>
              <a:rPr lang="en-US" sz="1600" dirty="0"/>
              <a:t>. </a:t>
            </a:r>
            <a:endParaRPr lang="en-US" dirty="0"/>
          </a:p>
          <a:p>
            <a:pPr marL="508000" lvl="1" indent="0" algn="l" rtl="0">
              <a:lnSpc>
                <a:spcPct val="100000"/>
              </a:lnSpc>
              <a:spcBef>
                <a:spcPts val="600"/>
              </a:spcBef>
              <a:spcAft>
                <a:spcPts val="0"/>
              </a:spcAft>
              <a:buSzPts val="1600"/>
              <a:buNone/>
            </a:pPr>
            <a:r>
              <a:rPr lang="en-US" sz="1600" dirty="0"/>
              <a:t>d. Once the Start date occurs, this session will move to the “</a:t>
            </a:r>
            <a:r>
              <a:rPr lang="en-US" sz="1600" b="1" dirty="0"/>
              <a:t>Active Sessions” </a:t>
            </a:r>
            <a:r>
              <a:rPr lang="en-US" sz="1600" dirty="0"/>
              <a:t>tab.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39</a:t>
            </a:fld>
            <a:endParaRPr lang="en-US" dirty="0"/>
          </a:p>
        </p:txBody>
      </p:sp>
    </p:spTree>
    <p:extLst>
      <p:ext uri="{BB962C8B-B14F-4D97-AF65-F5344CB8AC3E}">
        <p14:creationId xmlns:p14="http://schemas.microsoft.com/office/powerpoint/2010/main" val="2288588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marR="0" lvl="0" indent="0" algn="l" defTabSz="914400" rtl="0" eaLnBrk="1" fontAlgn="auto" latinLnBrk="0" hangingPunct="1">
              <a:lnSpc>
                <a:spcPct val="100000"/>
              </a:lnSpc>
              <a:spcBef>
                <a:spcPts val="600"/>
              </a:spcBef>
              <a:spcAft>
                <a:spcPts val="0"/>
              </a:spcAft>
              <a:buClrTx/>
              <a:buSzPts val="2000"/>
              <a:buFont typeface="Arial"/>
              <a:buNone/>
              <a:tabLst/>
              <a:defRPr/>
            </a:pPr>
            <a:r>
              <a:rPr lang="en-US" sz="2000" dirty="0"/>
              <a:t>Back on your TDS Upcoming Proctoring sessions dashboard, you will now see your newly created session in your table of Upcoming Sessions. </a:t>
            </a:r>
          </a:p>
          <a:p>
            <a:pPr marL="50800" marR="0" lvl="0" indent="0" algn="l" defTabSz="914400" rtl="0" eaLnBrk="1" fontAlgn="auto" latinLnBrk="0" hangingPunct="1">
              <a:lnSpc>
                <a:spcPct val="100000"/>
              </a:lnSpc>
              <a:spcBef>
                <a:spcPts val="600"/>
              </a:spcBef>
              <a:spcAft>
                <a:spcPts val="0"/>
              </a:spcAft>
              <a:buClrTx/>
              <a:buSzPts val="2000"/>
              <a:buFont typeface="Arial"/>
              <a:buNone/>
              <a:tabLst/>
              <a:defRPr/>
            </a:pPr>
            <a:endParaRPr lang="en-US" sz="2000" dirty="0"/>
          </a:p>
          <a:p>
            <a:pPr marL="50800" marR="0" lvl="0" indent="0" algn="l" defTabSz="914400" rtl="0" eaLnBrk="1" fontAlgn="auto" latinLnBrk="0" hangingPunct="1">
              <a:lnSpc>
                <a:spcPct val="100000"/>
              </a:lnSpc>
              <a:spcBef>
                <a:spcPts val="600"/>
              </a:spcBef>
              <a:spcAft>
                <a:spcPts val="0"/>
              </a:spcAft>
              <a:buClrTx/>
              <a:buSzPts val="2000"/>
              <a:buFont typeface="Arial"/>
              <a:buNone/>
              <a:tabLst/>
              <a:defRPr/>
            </a:pPr>
            <a:r>
              <a:rPr lang="en-US" sz="2000" dirty="0"/>
              <a:t>You will see options to:</a:t>
            </a:r>
            <a:endParaRPr lang="en-US" dirty="0"/>
          </a:p>
          <a:p>
            <a:pPr marL="508000" lvl="1" indent="0" algn="l" rtl="0">
              <a:lnSpc>
                <a:spcPct val="100000"/>
              </a:lnSpc>
              <a:spcBef>
                <a:spcPts val="600"/>
              </a:spcBef>
              <a:spcAft>
                <a:spcPts val="0"/>
              </a:spcAft>
              <a:buSzPts val="1600"/>
              <a:buNone/>
            </a:pPr>
            <a:r>
              <a:rPr lang="en-US" sz="1600" dirty="0"/>
              <a:t>a. Share the session with students by selecting “</a:t>
            </a:r>
            <a:r>
              <a:rPr lang="en-US" sz="1600" b="1" dirty="0"/>
              <a:t>Share Link”</a:t>
            </a:r>
            <a:r>
              <a:rPr lang="en-US" sz="1600" dirty="0"/>
              <a:t>. </a:t>
            </a:r>
            <a:endParaRPr lang="en-US" dirty="0"/>
          </a:p>
          <a:p>
            <a:pPr marL="508000" lvl="1" indent="0" algn="l" rtl="0">
              <a:lnSpc>
                <a:spcPct val="100000"/>
              </a:lnSpc>
              <a:spcBef>
                <a:spcPts val="600"/>
              </a:spcBef>
              <a:spcAft>
                <a:spcPts val="0"/>
              </a:spcAft>
              <a:buSzPts val="1600"/>
              <a:buNone/>
            </a:pPr>
            <a:r>
              <a:rPr lang="en-US" sz="1600" dirty="0"/>
              <a:t>b. Edit the session dates, tests, or name PRIOR to the start date of the session by selecting “</a:t>
            </a:r>
            <a:r>
              <a:rPr lang="en-US" sz="1600" b="1" dirty="0"/>
              <a:t>Edit”</a:t>
            </a:r>
            <a:r>
              <a:rPr lang="en-US" sz="1600" dirty="0"/>
              <a:t>.</a:t>
            </a:r>
            <a:endParaRPr lang="en-US" dirty="0"/>
          </a:p>
          <a:p>
            <a:pPr marL="508000" lvl="1" indent="0" algn="l" rtl="0">
              <a:lnSpc>
                <a:spcPct val="100000"/>
              </a:lnSpc>
              <a:spcBef>
                <a:spcPts val="600"/>
              </a:spcBef>
              <a:spcAft>
                <a:spcPts val="0"/>
              </a:spcAft>
              <a:buSzPts val="1600"/>
              <a:buNone/>
            </a:pPr>
            <a:r>
              <a:rPr lang="en-US" sz="1600" dirty="0"/>
              <a:t>c. Delete the session before it begins by selecting “</a:t>
            </a:r>
            <a:r>
              <a:rPr lang="en-US" sz="1600" b="1" dirty="0"/>
              <a:t>Delete”</a:t>
            </a:r>
            <a:r>
              <a:rPr lang="en-US" sz="1600" dirty="0"/>
              <a:t>. </a:t>
            </a:r>
          </a:p>
          <a:p>
            <a:pPr marL="508000" lvl="1" indent="0" algn="l" rtl="0">
              <a:lnSpc>
                <a:spcPct val="100000"/>
              </a:lnSpc>
              <a:spcBef>
                <a:spcPts val="600"/>
              </a:spcBef>
              <a:spcAft>
                <a:spcPts val="0"/>
              </a:spcAft>
              <a:buSzPts val="1600"/>
              <a:buNone/>
            </a:pPr>
            <a:endParaRPr lang="en-US" sz="1600" dirty="0"/>
          </a:p>
          <a:p>
            <a:pPr marL="50800" lvl="0" indent="0" algn="l" rtl="0">
              <a:lnSpc>
                <a:spcPct val="100000"/>
              </a:lnSpc>
              <a:spcBef>
                <a:spcPts val="600"/>
              </a:spcBef>
              <a:spcAft>
                <a:spcPts val="0"/>
              </a:spcAft>
              <a:buSzPts val="2000"/>
              <a:buFont typeface="Arial"/>
              <a:buNone/>
            </a:pPr>
            <a:r>
              <a:rPr lang="en-US" sz="2000" dirty="0"/>
              <a:t>You will also see an “</a:t>
            </a:r>
            <a:r>
              <a:rPr lang="en-US" sz="2000" b="1" dirty="0"/>
              <a:t>Export”</a:t>
            </a:r>
            <a:r>
              <a:rPr lang="en-US" sz="2000" dirty="0"/>
              <a:t> button. This generates a downloadable file of all of your Upcoming Test Sessions. </a:t>
            </a:r>
            <a:endParaRPr lang="en-US" dirty="0"/>
          </a:p>
          <a:p>
            <a:pPr marL="508000" lvl="1" indent="0" algn="l" rtl="0">
              <a:lnSpc>
                <a:spcPct val="100000"/>
              </a:lnSpc>
              <a:spcBef>
                <a:spcPts val="600"/>
              </a:spcBef>
              <a:spcAft>
                <a:spcPts val="0"/>
              </a:spcAft>
              <a:buSzPts val="1600"/>
              <a:buNone/>
            </a:pPr>
            <a:r>
              <a:rPr lang="en-US" sz="1600" dirty="0"/>
              <a:t>a. Select “</a:t>
            </a:r>
            <a:r>
              <a:rPr lang="en-US" sz="1600" b="1" dirty="0"/>
              <a:t>Export</a:t>
            </a:r>
            <a:r>
              <a:rPr lang="en-US" sz="1600" dirty="0"/>
              <a:t>”, then retrieve the file from your download location. </a:t>
            </a:r>
            <a:endParaRPr lang="en-US" dirty="0"/>
          </a:p>
          <a:p>
            <a:pPr marL="508000" lvl="1" indent="0" algn="l" rtl="0">
              <a:lnSpc>
                <a:spcPct val="100000"/>
              </a:lnSpc>
              <a:spcBef>
                <a:spcPts val="600"/>
              </a:spcBef>
              <a:spcAft>
                <a:spcPts val="0"/>
              </a:spcAft>
              <a:buSzPts val="1600"/>
              <a:buNone/>
            </a:pPr>
            <a:r>
              <a:rPr lang="en-US" sz="1600" dirty="0"/>
              <a:t>b. The file displays the Session IDs, Name of Session, Start and End Dates. </a:t>
            </a:r>
          </a:p>
          <a:p>
            <a:pPr marL="508000" lvl="1" indent="0" algn="l" rtl="0">
              <a:lnSpc>
                <a:spcPct val="100000"/>
              </a:lnSpc>
              <a:spcBef>
                <a:spcPts val="600"/>
              </a:spcBef>
              <a:spcAft>
                <a:spcPts val="0"/>
              </a:spcAft>
              <a:buSzPts val="1600"/>
              <a:buNone/>
            </a:pPr>
            <a:endParaRPr lang="en-US" sz="1600" dirty="0"/>
          </a:p>
          <a:p>
            <a:pPr marL="50800" lvl="0" indent="0" algn="l" rtl="0">
              <a:lnSpc>
                <a:spcPct val="100000"/>
              </a:lnSpc>
              <a:spcBef>
                <a:spcPts val="600"/>
              </a:spcBef>
              <a:spcAft>
                <a:spcPts val="0"/>
              </a:spcAft>
              <a:buSzPts val="1600"/>
              <a:buNone/>
            </a:pPr>
            <a:r>
              <a:rPr lang="en-US" sz="1600" dirty="0"/>
              <a:t>Remember, once the Start date arrives, this session will now be considered Active and will be found under the “</a:t>
            </a:r>
            <a:r>
              <a:rPr lang="en-US" sz="1600" b="1" dirty="0"/>
              <a:t>Active Sessions” </a:t>
            </a:r>
            <a:r>
              <a:rPr lang="en-US" sz="1600" dirty="0"/>
              <a:t>tab. Once your Start date arrives, you can no longer edit this session.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40</a:t>
            </a:fld>
            <a:endParaRPr lang="en-US" dirty="0"/>
          </a:p>
        </p:txBody>
      </p:sp>
    </p:spTree>
    <p:extLst>
      <p:ext uri="{BB962C8B-B14F-4D97-AF65-F5344CB8AC3E}">
        <p14:creationId xmlns:p14="http://schemas.microsoft.com/office/powerpoint/2010/main" val="2109894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order to start a test session that you previously scheduled in advance, the start date that you input when creating your session will need to have arrived. If your start date has not arrived, this is still considered an Upcoming Proctoring session and cannot yet be started. </a:t>
            </a:r>
          </a:p>
          <a:p>
            <a:endParaRPr lang="en-US" dirty="0"/>
          </a:p>
          <a:p>
            <a:r>
              <a:rPr lang="en-US" b="1" dirty="0"/>
              <a:t>If your start date HAS arrived, this test session will now be considered Active, and can be found on your Active Proctoring tab. </a:t>
            </a:r>
          </a:p>
          <a:p>
            <a:endParaRPr lang="en-US" dirty="0"/>
          </a:p>
          <a:p>
            <a:r>
              <a:rPr lang="en-US" dirty="0"/>
              <a:t>If your students are testing in the Secure Browser, share the Test Session ID with your students so they can manually enter the ID in the Secure Browser application.</a:t>
            </a:r>
          </a:p>
          <a:p>
            <a:endParaRPr lang="en-US" dirty="0"/>
          </a:p>
          <a:p>
            <a:r>
              <a:rPr lang="en-US" dirty="0"/>
              <a:t>If your students are testing in a public browser, click the “Share Link” button to copy and distribute the direct Test Session link with your students.</a:t>
            </a:r>
          </a:p>
          <a:p>
            <a:endParaRPr lang="en-US" dirty="0"/>
          </a:p>
          <a:p>
            <a:r>
              <a:rPr lang="en-US" dirty="0"/>
              <a:t>Once your students have your Test Session information, click “Join” to be taken to the TA Interface as referenced on slides 25-35.</a:t>
            </a:r>
          </a:p>
          <a:p>
            <a:endParaRPr lang="en-US" dirty="0"/>
          </a:p>
          <a:p>
            <a:r>
              <a:rPr lang="en-US" b="1" dirty="0"/>
              <a:t>NOTE</a:t>
            </a:r>
            <a:r>
              <a:rPr lang="en-US" dirty="0"/>
              <a:t>: </a:t>
            </a:r>
            <a:r>
              <a:rPr lang="en-US" b="1" dirty="0"/>
              <a:t>when following this same process to create an un-proctored Assignment session</a:t>
            </a:r>
            <a:r>
              <a:rPr lang="en-US" dirty="0"/>
              <a:t>, Proctors will NOT have the option to “Join” an Assignment test session, as these are asynchronous test sessions that do not involve a live proctor. You simply use the “Share Link” button to share your direct Test Session link with students, or provide them with the Test Session ID to manually enter themselves, just like you would for any other test session. </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41</a:t>
            </a:fld>
            <a:endParaRPr lang="en-US" dirty="0"/>
          </a:p>
        </p:txBody>
      </p:sp>
    </p:spTree>
    <p:extLst>
      <p:ext uri="{BB962C8B-B14F-4D97-AF65-F5344CB8AC3E}">
        <p14:creationId xmlns:p14="http://schemas.microsoft.com/office/powerpoint/2010/main" val="2239972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addressed Student access throughout the previous slides, but we will highlight steps for student access within the Secure Browser and via Public Browser in the following slides.</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42</a:t>
            </a:fld>
            <a:endParaRPr lang="en-US" dirty="0"/>
          </a:p>
        </p:txBody>
      </p:sp>
    </p:spTree>
    <p:extLst>
      <p:ext uri="{BB962C8B-B14F-4D97-AF65-F5344CB8AC3E}">
        <p14:creationId xmlns:p14="http://schemas.microsoft.com/office/powerpoint/2010/main" val="3136214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0: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99" name="Google Shape;199;p80: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r>
              <a:rPr lang="en-US" dirty="0"/>
              <a:t>For a student to log in to a test session on the Secure Browser, s/he will open the Secure Browser testing application from the desktop or homepage of their device. </a:t>
            </a:r>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r>
              <a:rPr lang="en-US" dirty="0"/>
              <a:t>The student will need to enter her/ his first name, their Student ID, and the Test Session ID that was created by their Proctor for their specific testing session.</a:t>
            </a:r>
          </a:p>
          <a:p>
            <a:pPr marL="457200" marR="0" lvl="0" indent="-228600" algn="l" rtl="0">
              <a:lnSpc>
                <a:spcPct val="100000"/>
              </a:lnSpc>
              <a:spcBef>
                <a:spcPts val="0"/>
              </a:spcBef>
              <a:spcAft>
                <a:spcPts val="0"/>
              </a:spcAft>
              <a:buSzPts val="1400"/>
              <a:buNone/>
            </a:pPr>
            <a:r>
              <a:rPr lang="en-US" dirty="0"/>
              <a:t> </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43</a:t>
            </a:fld>
            <a:endParaRPr lang="en-US" dirty="0"/>
          </a:p>
        </p:txBody>
      </p:sp>
    </p:spTree>
    <p:extLst>
      <p:ext uri="{BB962C8B-B14F-4D97-AF65-F5344CB8AC3E}">
        <p14:creationId xmlns:p14="http://schemas.microsoft.com/office/powerpoint/2010/main" val="2651714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r>
              <a:rPr lang="en-US" dirty="0"/>
              <a:t>For a student to log in to a test session on a standard internet browser using the generic Student login link, s/he will open an internet browser on their testing device and enter the generic Student login link (https://clearsight.cambiumtds.com/student) . </a:t>
            </a:r>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r>
              <a:rPr lang="en-US" dirty="0"/>
              <a:t>The student will need to enter her/ his first name, their Student ID, and the Test Session ID that was created by their Proctor for their specific testing session.</a:t>
            </a:r>
          </a:p>
          <a:p>
            <a:pPr marL="457200" marR="0" lvl="0" indent="-228600" algn="l" rtl="0">
              <a:lnSpc>
                <a:spcPct val="100000"/>
              </a:lnSpc>
              <a:spcBef>
                <a:spcPts val="0"/>
              </a:spcBef>
              <a:spcAft>
                <a:spcPts val="0"/>
              </a:spcAft>
              <a:buSzPts val="1400"/>
              <a:buNone/>
            </a:pPr>
            <a:r>
              <a:rPr lang="en-US" dirty="0"/>
              <a:t> </a:t>
            </a:r>
          </a:p>
          <a:p>
            <a:pPr marL="457200" marR="0" lvl="0" indent="-228600" algn="l" rtl="0">
              <a:lnSpc>
                <a:spcPct val="100000"/>
              </a:lnSpc>
              <a:spcBef>
                <a:spcPts val="0"/>
              </a:spcBef>
              <a:spcAft>
                <a:spcPts val="0"/>
              </a:spcAft>
              <a:buSzPts val="1400"/>
              <a:buNone/>
            </a:pPr>
            <a:r>
              <a:rPr lang="en-US" dirty="0"/>
              <a:t>Along with the session id that was created when you configured the test session.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44</a:t>
            </a:fld>
            <a:endParaRPr lang="en-US" dirty="0"/>
          </a:p>
        </p:txBody>
      </p:sp>
    </p:spTree>
    <p:extLst>
      <p:ext uri="{BB962C8B-B14F-4D97-AF65-F5344CB8AC3E}">
        <p14:creationId xmlns:p14="http://schemas.microsoft.com/office/powerpoint/2010/main" val="3249009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r>
              <a:rPr lang="en-US" dirty="0"/>
              <a:t>For a student to log in to a test session on a standard internet browser using the Direct Student login link, s/he will open an internet browser on their testing device and enter the direct Student login link as provided by their Proctor.</a:t>
            </a:r>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r>
              <a:rPr lang="en-US" dirty="0"/>
              <a:t>The student will only need to enter her/ his first name and their Student ID, as the Test Session ID has been pre-populated for them through the use of the Direct Student Login Link.</a:t>
            </a:r>
          </a:p>
          <a:p>
            <a:pPr marL="457200" marR="0" lvl="0" indent="-228600" algn="l" rtl="0">
              <a:lnSpc>
                <a:spcPct val="100000"/>
              </a:lnSpc>
              <a:spcBef>
                <a:spcPts val="0"/>
              </a:spcBef>
              <a:spcAft>
                <a:spcPts val="0"/>
              </a:spcAft>
              <a:buSzPts val="1400"/>
              <a:buNone/>
            </a:pPr>
            <a:r>
              <a:rPr lang="en-US" dirty="0"/>
              <a:t>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45</a:t>
            </a:fld>
            <a:endParaRPr lang="en-US" dirty="0"/>
          </a:p>
        </p:txBody>
      </p:sp>
    </p:spTree>
    <p:extLst>
      <p:ext uri="{BB962C8B-B14F-4D97-AF65-F5344CB8AC3E}">
        <p14:creationId xmlns:p14="http://schemas.microsoft.com/office/powerpoint/2010/main" val="1638606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46</a:t>
            </a:fld>
            <a:endParaRPr lang="en-US" dirty="0"/>
          </a:p>
        </p:txBody>
      </p:sp>
    </p:spTree>
    <p:extLst>
      <p:ext uri="{BB962C8B-B14F-4D97-AF65-F5344CB8AC3E}">
        <p14:creationId xmlns:p14="http://schemas.microsoft.com/office/powerpoint/2010/main" val="1513368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The table shows Student Information</a:t>
            </a:r>
            <a:r>
              <a:rPr lang="en-US" altLang="ja-JP" dirty="0"/>
              <a:t>, Opportunity Number, Test Name, Progress, Test Status, Test Settings, and an Actions option.</a:t>
            </a:r>
          </a:p>
          <a:p>
            <a:endParaRPr lang="en-US" altLang="ja-JP" dirty="0"/>
          </a:p>
          <a:p>
            <a:pPr lvl="0"/>
            <a:r>
              <a:rPr lang="en-US" altLang="en-US" dirty="0"/>
              <a:t>The Progress column displays the student’</a:t>
            </a:r>
            <a:r>
              <a:rPr lang="en-US" altLang="ja-JP" dirty="0"/>
              <a:t>s progress through the items in the test. It may display a progress bar to indicate the student’s progress through the test or display the total number of items completed thus far and the total number of items in the test.</a:t>
            </a:r>
          </a:p>
          <a:p>
            <a:pPr lvl="0"/>
            <a:endParaRPr lang="en-US" altLang="ja-JP" dirty="0"/>
          </a:p>
          <a:p>
            <a:pPr lvl="0"/>
            <a:r>
              <a:rPr lang="en-US" altLang="en-US" dirty="0"/>
              <a:t>The Test Status column indicates a student’s testing status. For a list of test statuses, please see the Test Administrator User Guide.</a:t>
            </a:r>
          </a:p>
          <a:p>
            <a:pPr lvl="0"/>
            <a:endParaRPr lang="en-US" altLang="ja-JP" dirty="0"/>
          </a:p>
          <a:p>
            <a:r>
              <a:rPr lang="en-US" altLang="ja-JP" dirty="0"/>
              <a:t>The Test Settings column displays either Standard or Custom. This column displays Custom when a student’s test settings are different from the default settings for that test. Select the Eye button to view a student’s test settings. In some states, the number of accommodations and designated supports will also appear.</a:t>
            </a:r>
          </a:p>
          <a:p>
            <a:endParaRPr lang="en-US" altLang="en-US" dirty="0"/>
          </a:p>
          <a:p>
            <a:pPr lvl="0"/>
            <a:r>
              <a:rPr lang="en-US" altLang="ja-JP" dirty="0"/>
              <a:t>The Actions column allows you to pause a student’s test. </a:t>
            </a:r>
            <a:r>
              <a:rPr lang="en-US" dirty="0"/>
              <a:t>If a student requests a printout, a printer icon will appear in this column.</a:t>
            </a:r>
          </a:p>
          <a:p>
            <a:pPr lvl="0"/>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7E8C367-99A8-465F-93FB-7F5E61F59531}" type="slidenum">
              <a:rPr lang="en-US" altLang="en-US" noProof="0" smtClean="0"/>
              <a:pPr lvl="0"/>
              <a:t>47</a:t>
            </a:fld>
            <a:endParaRPr lang="en-US" altLang="en-US" noProof="0" dirty="0"/>
          </a:p>
        </p:txBody>
      </p:sp>
      <p:sp>
        <p:nvSpPr>
          <p:cNvPr id="4" name="Slide Image Placeholder 3">
            <a:extLst>
              <a:ext uri="{FF2B5EF4-FFF2-40B4-BE49-F238E27FC236}">
                <a16:creationId xmlns:a16="http://schemas.microsoft.com/office/drawing/2014/main" id="{869AE442-9486-4F3D-87FC-2F588805AE1F}"/>
              </a:ext>
            </a:extLst>
          </p:cNvPr>
          <p:cNvSpPr>
            <a:spLocks noGrp="1" noRot="1" noChangeAspect="1"/>
          </p:cNvSpPr>
          <p:nvPr>
            <p:ph type="sldImg"/>
          </p:nvPr>
        </p:nvSpPr>
        <p:spPr/>
      </p:sp>
    </p:spTree>
    <p:extLst>
      <p:ext uri="{BB962C8B-B14F-4D97-AF65-F5344CB8AC3E}">
        <p14:creationId xmlns:p14="http://schemas.microsoft.com/office/powerpoint/2010/main" val="7542258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the Test Delivery System (TDS) detects that a student may be having technical issues or requires assistance, a “Tests with potential issues” table will appear above the “Tests without issue” table. A “more info” icon will appear in the Test Status column. Hovering over this icon will display more information about the issue.</a:t>
            </a:r>
          </a:p>
          <a:p>
            <a:endParaRPr lang="en-US" dirty="0"/>
          </a:p>
        </p:txBody>
      </p:sp>
      <p:sp>
        <p:nvSpPr>
          <p:cNvPr id="4" name="Slide Number Placeholder 3"/>
          <p:cNvSpPr>
            <a:spLocks noGrp="1"/>
          </p:cNvSpPr>
          <p:nvPr>
            <p:ph type="sldNum" sz="quarter" idx="5"/>
          </p:nvPr>
        </p:nvSpPr>
        <p:spPr/>
        <p:txBody>
          <a:bodyPr/>
          <a:lstStyle/>
          <a:p>
            <a:fld id="{DE6DDAFA-60D2-4611-AFEB-EA141162BA38}" type="slidenum">
              <a:rPr lang="en-US" smtClean="0"/>
              <a:pPr/>
              <a:t>48</a:t>
            </a:fld>
            <a:endParaRPr lang="en-US" dirty="0"/>
          </a:p>
        </p:txBody>
      </p:sp>
      <p:sp>
        <p:nvSpPr>
          <p:cNvPr id="7" name="Slide Image Placeholder 6">
            <a:extLst>
              <a:ext uri="{FF2B5EF4-FFF2-40B4-BE49-F238E27FC236}">
                <a16:creationId xmlns:a16="http://schemas.microsoft.com/office/drawing/2014/main" id="{C6443466-DB66-4153-BBE8-86DABD0B02E5}"/>
              </a:ext>
            </a:extLst>
          </p:cNvPr>
          <p:cNvSpPr>
            <a:spLocks noGrp="1" noRot="1" noChangeAspect="1"/>
          </p:cNvSpPr>
          <p:nvPr>
            <p:ph type="sldImg"/>
          </p:nvPr>
        </p:nvSpPr>
        <p:spPr/>
      </p:sp>
    </p:spTree>
    <p:extLst>
      <p:ext uri="{BB962C8B-B14F-4D97-AF65-F5344CB8AC3E}">
        <p14:creationId xmlns:p14="http://schemas.microsoft.com/office/powerpoint/2010/main" val="3806893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r>
              <a:rPr lang="en-US" altLang="en-US" dirty="0"/>
              <a:t>The Print on Request feature is available only for students who require it. Please contact your School Test Coordinator if your student needs this accommodation. </a:t>
            </a:r>
            <a:r>
              <a:rPr lang="en-US" altLang="ja-JP" dirty="0"/>
              <a:t>It is a testing impropriety to apply this restricted resource for a student who does not have an IEP or Section 504 Plan documenting his or her need for the accommodation.</a:t>
            </a:r>
          </a:p>
          <a:p>
            <a:r>
              <a:rPr lang="en-US" altLang="en-US" dirty="0"/>
              <a:t> </a:t>
            </a:r>
          </a:p>
          <a:p>
            <a:r>
              <a:rPr lang="en-US" altLang="en-US" dirty="0"/>
              <a:t>Students with this accommodation can request printouts of stimuli and/or items, depending on their settings. </a:t>
            </a:r>
          </a:p>
          <a:p>
            <a:endParaRPr lang="en-US" altLang="en-US" dirty="0"/>
          </a:p>
          <a:p>
            <a:r>
              <a:rPr lang="en-US" altLang="en-US" dirty="0"/>
              <a:t>• When a student sends a print request, the </a:t>
            </a:r>
            <a:r>
              <a:rPr lang="en-US" altLang="ja-JP" dirty="0"/>
              <a:t>Printer button will appear in the Actions column of the Tests with potential issues table on the TA Interface. Select the button to view the request.</a:t>
            </a:r>
          </a:p>
          <a:p>
            <a:endParaRPr lang="en-US" altLang="ja-JP" dirty="0"/>
          </a:p>
          <a:p>
            <a:r>
              <a:rPr lang="en-US" altLang="en-US" dirty="0"/>
              <a:t>• If you select the Check button to </a:t>
            </a:r>
            <a:r>
              <a:rPr lang="en-US" altLang="ja-JP" dirty="0"/>
              <a:t>approve the print request, a cover sheet containing the student’s name and SSID will display in a new browser window. No test content will ever display on your screen.</a:t>
            </a:r>
          </a:p>
          <a:p>
            <a:endParaRPr lang="en-US" altLang="ja-JP" dirty="0"/>
          </a:p>
          <a:p>
            <a:r>
              <a:rPr lang="en-US" altLang="en-US" dirty="0"/>
              <a:t>• Select </a:t>
            </a:r>
            <a:r>
              <a:rPr lang="en-US" altLang="ja-JP" dirty="0"/>
              <a:t>Print in the new window to complete the print request. The printer dialog box will display.</a:t>
            </a:r>
          </a:p>
          <a:p>
            <a:endParaRPr lang="en-US" altLang="ja-JP" dirty="0"/>
          </a:p>
          <a:p>
            <a:r>
              <a:rPr lang="en-US" altLang="en-US" dirty="0"/>
              <a:t>• Select OK </a:t>
            </a:r>
            <a:r>
              <a:rPr lang="en-US" altLang="ja-JP" dirty="0"/>
              <a:t>to send the request to the printer.</a:t>
            </a:r>
          </a:p>
          <a:p>
            <a:endParaRPr lang="en-US" altLang="en-US" dirty="0"/>
          </a:p>
          <a:p>
            <a:r>
              <a:rPr lang="en-US" altLang="en-US" dirty="0"/>
              <a:t>• If you select the X button to </a:t>
            </a:r>
            <a:r>
              <a:rPr lang="en-US" altLang="ja-JP" dirty="0"/>
              <a:t>deny the print request, nothing will be printed.</a:t>
            </a:r>
          </a:p>
          <a:p>
            <a:r>
              <a:rPr lang="en-US" altLang="en-US" dirty="0"/>
              <a:t> </a:t>
            </a:r>
          </a:p>
          <a:p>
            <a:r>
              <a:rPr lang="en-US" altLang="en-US" dirty="0"/>
              <a:t>Before approving the student’</a:t>
            </a:r>
            <a:r>
              <a:rPr lang="en-US" altLang="ja-JP" dirty="0"/>
              <a:t>s print request, ensure that it will be sent to a printer that is monitored by staff who have been trained in test security. All printed test items, stimuli, and reading passages must be securely stored and destroyed immediately following a test session.</a:t>
            </a:r>
          </a:p>
          <a:p>
            <a:endParaRPr lang="en-US" alt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49</a:t>
            </a:fld>
            <a:endParaRPr lang="en-US" altLang="en-US" dirty="0"/>
          </a:p>
        </p:txBody>
      </p:sp>
      <p:sp>
        <p:nvSpPr>
          <p:cNvPr id="4" name="Slide Image Placeholder 3">
            <a:extLst>
              <a:ext uri="{FF2B5EF4-FFF2-40B4-BE49-F238E27FC236}">
                <a16:creationId xmlns:a16="http://schemas.microsoft.com/office/drawing/2014/main" id="{E754E335-BEB0-4A58-A9EB-724DF86A65AF}"/>
              </a:ext>
            </a:extLst>
          </p:cNvPr>
          <p:cNvSpPr>
            <a:spLocks noGrp="1" noRot="1" noChangeAspect="1"/>
          </p:cNvSpPr>
          <p:nvPr>
            <p:ph type="sldImg"/>
          </p:nvPr>
        </p:nvSpPr>
        <p:spPr/>
      </p:sp>
    </p:spTree>
    <p:extLst>
      <p:ext uri="{BB962C8B-B14F-4D97-AF65-F5344CB8AC3E}">
        <p14:creationId xmlns:p14="http://schemas.microsoft.com/office/powerpoint/2010/main" val="2540608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Approved Requests button allows you to view a list of every print request you approved during the current session. If you wish to print this list for your own records, select Print at the top of the Print Requests window.</a:t>
            </a:r>
          </a:p>
        </p:txBody>
      </p:sp>
      <p:sp>
        <p:nvSpPr>
          <p:cNvPr id="4" name="Slide Number Placeholder 3"/>
          <p:cNvSpPr>
            <a:spLocks noGrp="1"/>
          </p:cNvSpPr>
          <p:nvPr>
            <p:ph type="sldNum" sz="quarter" idx="10"/>
          </p:nvPr>
        </p:nvSpPr>
        <p:spPr/>
        <p:txBody>
          <a:bodyPr/>
          <a:lstStyle/>
          <a:p>
            <a:pPr lvl="0"/>
            <a:fld id="{E8B097D6-EE9F-415D-9708-2BB67BC396CD}" type="slidenum">
              <a:rPr lang="en-US" noProof="0" smtClean="0"/>
              <a:pPr lvl="0"/>
              <a:t>50</a:t>
            </a:fld>
            <a:endParaRPr lang="en-US" noProof="0" dirty="0"/>
          </a:p>
        </p:txBody>
      </p:sp>
      <p:sp>
        <p:nvSpPr>
          <p:cNvPr id="7" name="Slide Image Placeholder 6">
            <a:extLst>
              <a:ext uri="{FF2B5EF4-FFF2-40B4-BE49-F238E27FC236}">
                <a16:creationId xmlns:a16="http://schemas.microsoft.com/office/drawing/2014/main" id="{B232F015-1541-4E96-91F4-5C55DA83A5DA}"/>
              </a:ext>
            </a:extLst>
          </p:cNvPr>
          <p:cNvSpPr>
            <a:spLocks noGrp="1" noRot="1" noChangeAspect="1"/>
          </p:cNvSpPr>
          <p:nvPr>
            <p:ph type="sldImg"/>
          </p:nvPr>
        </p:nvSpPr>
        <p:spPr/>
      </p:sp>
    </p:spTree>
    <p:extLst>
      <p:ext uri="{BB962C8B-B14F-4D97-AF65-F5344CB8AC3E}">
        <p14:creationId xmlns:p14="http://schemas.microsoft.com/office/powerpoint/2010/main" val="22162086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p:cNvSpPr>
            <a:spLocks noGrp="1"/>
          </p:cNvSpPr>
          <p:nvPr>
            <p:ph type="body" idx="1"/>
          </p:nvPr>
        </p:nvSpPr>
        <p:spPr/>
        <p:txBody>
          <a:bodyPr/>
          <a:lstStyle/>
          <a:p>
            <a:r>
              <a:rPr lang="en-US" altLang="en-US" dirty="0"/>
              <a:t>If you wish to print a snapshot of the TA Interface in its current view, select the </a:t>
            </a:r>
            <a:r>
              <a:rPr lang="en-US" altLang="ja-JP" dirty="0"/>
              <a:t>Print Session button. This can be useful for tracking which students did not complete their tests and may need to be scheduled for another session. It may be necessary to set the page layout to landscape or adjust the margins in the Print Preview screen in order for the list to fit on the page. Remember that any printouts containing personally identifiable student information must be securely stored and should be destroyed after use.</a:t>
            </a:r>
            <a:endParaRPr lang="en-US" altLang="en-US" dirty="0"/>
          </a:p>
          <a:p>
            <a:endParaRPr lang="en-US" altLang="en-US" dirty="0"/>
          </a:p>
        </p:txBody>
      </p:sp>
      <p:sp>
        <p:nvSpPr>
          <p:cNvPr id="471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9D90BC52-05D8-4847-8A65-D725FDD24E05}" type="slidenum">
              <a:rPr lang="en-US" altLang="en-US" noProof="0" smtClean="0"/>
              <a:pPr lvl="0"/>
              <a:t>51</a:t>
            </a:fld>
            <a:endParaRPr lang="en-US" altLang="en-US" noProof="0" dirty="0"/>
          </a:p>
        </p:txBody>
      </p:sp>
      <p:sp>
        <p:nvSpPr>
          <p:cNvPr id="4" name="Slide Image Placeholder 3">
            <a:extLst>
              <a:ext uri="{FF2B5EF4-FFF2-40B4-BE49-F238E27FC236}">
                <a16:creationId xmlns:a16="http://schemas.microsoft.com/office/drawing/2014/main" id="{6088AC90-E78D-4808-A90E-A88C92A48228}"/>
              </a:ext>
            </a:extLst>
          </p:cNvPr>
          <p:cNvSpPr>
            <a:spLocks noGrp="1" noRot="1" noChangeAspect="1"/>
          </p:cNvSpPr>
          <p:nvPr>
            <p:ph type="sldImg"/>
          </p:nvPr>
        </p:nvSpPr>
        <p:spPr/>
      </p:sp>
    </p:spTree>
    <p:extLst>
      <p:ext uri="{BB962C8B-B14F-4D97-AF65-F5344CB8AC3E}">
        <p14:creationId xmlns:p14="http://schemas.microsoft.com/office/powerpoint/2010/main" val="21638799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en-US" dirty="0">
                <a:latin typeface="+mn-lt"/>
              </a:rPr>
              <a:t>You have two options within the TA Interface to pause or stop testing once it has begun. You can pause an individual student’</a:t>
            </a:r>
            <a:r>
              <a:rPr lang="en-US" altLang="ja-JP" dirty="0">
                <a:latin typeface="+mn-lt"/>
              </a:rPr>
              <a:t>s test or stop the entire session. To pause an individual student’s test, select the Pause button in the Actions column on the “Tests with potential issues” or “Tests without issue” table for that student. When prompted, select OK to confirm that you want to pause the test. This option would be appropriate if a student becomes ill, for example. In the event of an emergency that requires all students to stop testing, you can pause all students</a:t>
            </a:r>
            <a:r>
              <a:rPr lang="ja-JP" altLang="en-US" dirty="0">
                <a:latin typeface="+mn-lt"/>
              </a:rPr>
              <a:t>’</a:t>
            </a:r>
            <a:r>
              <a:rPr lang="en-US" altLang="ja-JP" dirty="0">
                <a:latin typeface="+mn-lt"/>
              </a:rPr>
              <a:t> tests by stopping the session.</a:t>
            </a:r>
          </a:p>
          <a:p>
            <a:endParaRPr lang="en-US" altLang="ja-JP" dirty="0">
              <a:latin typeface="+mn-lt"/>
            </a:endParaRPr>
          </a:p>
          <a:p>
            <a:r>
              <a:rPr lang="en-US" altLang="ja-JP" dirty="0">
                <a:latin typeface="+mn-lt"/>
              </a:rPr>
              <a:t>If you stop the session, all in-progress tests will be paused. If a session stops, it cannot be resumed. You will have to create a new test session and give the new session ID to students so that they can resume testing. To stop the entire test session for all students, do the following:</a:t>
            </a:r>
          </a:p>
          <a:p>
            <a:endParaRPr lang="en-US" altLang="ja-JP" dirty="0">
              <a:latin typeface="+mn-lt"/>
            </a:endParaRPr>
          </a:p>
          <a:p>
            <a:r>
              <a:rPr lang="en-US" altLang="en-US" dirty="0">
                <a:latin typeface="+mn-lt"/>
              </a:rPr>
              <a:t>• Select the </a:t>
            </a:r>
            <a:r>
              <a:rPr lang="en-US" altLang="ja-JP" dirty="0">
                <a:latin typeface="+mn-lt"/>
              </a:rPr>
              <a:t>Stop button next to the session ID. A pop-up message will appear requesting verification to end the session and log students out.</a:t>
            </a:r>
          </a:p>
          <a:p>
            <a:r>
              <a:rPr lang="en-US" altLang="en-US" dirty="0">
                <a:latin typeface="+mn-lt"/>
              </a:rPr>
              <a:t>• When prompted, select </a:t>
            </a:r>
            <a:r>
              <a:rPr lang="en-US" altLang="ja-JP" dirty="0">
                <a:latin typeface="+mn-lt"/>
              </a:rPr>
              <a:t>OK to continue.</a:t>
            </a:r>
          </a:p>
          <a:p>
            <a:endParaRPr lang="en-US" altLang="en-US" dirty="0">
              <a:latin typeface="+mn-lt"/>
            </a:endParaRPr>
          </a:p>
          <a:p>
            <a:r>
              <a:rPr lang="en-US" altLang="en-US" dirty="0">
                <a:latin typeface="+mn-lt"/>
              </a:rPr>
              <a:t>If you forget to log out before leaving the testing area, the session will close automatically after 20 minutes of inactivity on both the TA and student computers. You would then need to create a new session and provide the new session ID to students in order to resume testing.</a:t>
            </a:r>
          </a:p>
          <a:p>
            <a:endParaRPr lang="en-US" altLang="en-US" dirty="0">
              <a:latin typeface="+mn-lt"/>
            </a:endParaRP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E7F032CD-7714-4681-BE5E-14D314D6297F}" type="slidenum">
              <a:rPr lang="en-US" altLang="en-US" noProof="0" smtClean="0"/>
              <a:pPr lvl="0"/>
              <a:t>52</a:t>
            </a:fld>
            <a:endParaRPr lang="en-US" altLang="en-US" noProof="0" dirty="0"/>
          </a:p>
        </p:txBody>
      </p:sp>
      <p:sp>
        <p:nvSpPr>
          <p:cNvPr id="4" name="Slide Image Placeholder 3">
            <a:extLst>
              <a:ext uri="{FF2B5EF4-FFF2-40B4-BE49-F238E27FC236}">
                <a16:creationId xmlns:a16="http://schemas.microsoft.com/office/drawing/2014/main" id="{94B6C3CD-D733-4054-A1F6-40078FD89275}"/>
              </a:ext>
            </a:extLst>
          </p:cNvPr>
          <p:cNvSpPr>
            <a:spLocks noGrp="1" noRot="1" noChangeAspect="1"/>
          </p:cNvSpPr>
          <p:nvPr>
            <p:ph type="sldImg"/>
          </p:nvPr>
        </p:nvSpPr>
        <p:spPr/>
      </p:sp>
    </p:spTree>
    <p:extLst>
      <p:ext uri="{BB962C8B-B14F-4D97-AF65-F5344CB8AC3E}">
        <p14:creationId xmlns:p14="http://schemas.microsoft.com/office/powerpoint/2010/main" val="74785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share more about Student test access later in these slides, as well as in our Student Interface Training slides also found on our ClearSight portal.</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3435910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r>
              <a:rPr lang="en-US" altLang="en-US" dirty="0"/>
              <a:t>In the event that you have problems with your computer or web browser or need to change computers during an active test session, you can transfer the session from one computer, mobile device, or browser to another without stopping the session or interrupting in-progress tests. To transfer a test session to a new device or browser, remember the following:</a:t>
            </a:r>
          </a:p>
          <a:p>
            <a:r>
              <a:rPr lang="en-US" altLang="en-US" dirty="0"/>
              <a:t> </a:t>
            </a:r>
          </a:p>
          <a:p>
            <a:r>
              <a:rPr lang="en-US" altLang="en-US" dirty="0"/>
              <a:t>• Do not log out of the session you are currently in or stop the test session. If you do, you will end the test session and pause all students’</a:t>
            </a:r>
            <a:r>
              <a:rPr lang="en-US" altLang="ja-JP" dirty="0"/>
              <a:t> tests.</a:t>
            </a:r>
            <a:endParaRPr lang="en-US" altLang="en-US" dirty="0"/>
          </a:p>
          <a:p>
            <a:r>
              <a:rPr lang="en-US" altLang="en-US" dirty="0"/>
              <a:t>• Log in to the TA Interface on the new machine or in the new browser. A session ID prompt will appear.</a:t>
            </a:r>
          </a:p>
          <a:p>
            <a:r>
              <a:rPr lang="en-US" altLang="en-US" dirty="0"/>
              <a:t>• Enter the active session ID in the text box and select </a:t>
            </a:r>
            <a:r>
              <a:rPr lang="en-US" altLang="ja-JP" dirty="0"/>
              <a:t>Enter. When the session ID is validated, you will be able to continue your test administration activities.</a:t>
            </a:r>
          </a:p>
          <a:p>
            <a:endParaRPr lang="en-US" altLang="en-US" dirty="0"/>
          </a:p>
          <a:p>
            <a:r>
              <a:rPr lang="en-US" altLang="en-US" dirty="0"/>
              <a:t>The test session on the previous computer or browser will close automatically. This will not stop the session or pause student tests.</a:t>
            </a: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BF9434A6-5BDB-4B08-AF09-3C273E0A9DE9}" type="slidenum">
              <a:rPr lang="en-US" altLang="en-US" noProof="0" smtClean="0"/>
              <a:pPr lvl="0"/>
              <a:t>53</a:t>
            </a:fld>
            <a:endParaRPr lang="en-US" altLang="en-US" noProof="0" dirty="0"/>
          </a:p>
        </p:txBody>
      </p:sp>
      <p:sp>
        <p:nvSpPr>
          <p:cNvPr id="4" name="Slide Image Placeholder 3">
            <a:extLst>
              <a:ext uri="{FF2B5EF4-FFF2-40B4-BE49-F238E27FC236}">
                <a16:creationId xmlns:a16="http://schemas.microsoft.com/office/drawing/2014/main" id="{F3DBDC42-16D7-4FDE-9F13-486349D1A946}"/>
              </a:ext>
            </a:extLst>
          </p:cNvPr>
          <p:cNvSpPr>
            <a:spLocks noGrp="1" noRot="1" noChangeAspect="1"/>
          </p:cNvSpPr>
          <p:nvPr>
            <p:ph type="sldImg"/>
          </p:nvPr>
        </p:nvSpPr>
        <p:spPr/>
      </p:sp>
    </p:spTree>
    <p:extLst>
      <p:ext uri="{BB962C8B-B14F-4D97-AF65-F5344CB8AC3E}">
        <p14:creationId xmlns:p14="http://schemas.microsoft.com/office/powerpoint/2010/main" val="12732752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latin typeface="+mn-lt"/>
              </a:rPr>
              <a:t>To log out of the TA Interface, select the </a:t>
            </a:r>
            <a:r>
              <a:rPr lang="en-US" altLang="ja-JP" dirty="0">
                <a:latin typeface="+mn-lt"/>
              </a:rPr>
              <a:t>Logout button in the upper-right corner of the page. It is preferable for you to log out only after stopping your active test session, as logging out will cause all in-progress tests to be paused. A confirmation message will appear, asking you to confirm that you want to exit the website and pause all students</a:t>
            </a:r>
            <a:r>
              <a:rPr lang="ja-JP" altLang="en-US" dirty="0">
                <a:latin typeface="+mn-lt"/>
              </a:rPr>
              <a:t>’</a:t>
            </a:r>
            <a:r>
              <a:rPr lang="en-US" altLang="ja-JP" dirty="0">
                <a:latin typeface="+mn-lt"/>
              </a:rPr>
              <a:t> in-progress tests. This scenario also occurs when you navigate to another website from the TA Interface. </a:t>
            </a:r>
          </a:p>
          <a:p>
            <a:endParaRPr lang="en-US" altLang="ja-JP" dirty="0">
              <a:latin typeface="+mn-lt"/>
            </a:endParaRPr>
          </a:p>
          <a:p>
            <a:r>
              <a:rPr lang="en-US" altLang="ja-JP" dirty="0">
                <a:latin typeface="+mn-lt"/>
              </a:rPr>
              <a:t>However, regardless of when or how you log out or navigate away from the TA Interface, student data will NOT be lost. If you need to access another application, we encourage you to open it in a separate browser window.</a:t>
            </a:r>
          </a:p>
          <a:p>
            <a:endParaRPr lang="en-US" altLang="en-US" dirty="0">
              <a:latin typeface="+mn-lt"/>
            </a:endParaRP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F550DFFA-94C9-4627-B76F-9A502F19CAF2}" type="slidenum">
              <a:rPr lang="en-US" altLang="en-US" noProof="0" smtClean="0"/>
              <a:pPr lvl="0"/>
              <a:t>54</a:t>
            </a:fld>
            <a:endParaRPr lang="en-US" altLang="en-US" noProof="0" dirty="0"/>
          </a:p>
        </p:txBody>
      </p:sp>
      <p:sp>
        <p:nvSpPr>
          <p:cNvPr id="4" name="Slide Image Placeholder 3">
            <a:extLst>
              <a:ext uri="{FF2B5EF4-FFF2-40B4-BE49-F238E27FC236}">
                <a16:creationId xmlns:a16="http://schemas.microsoft.com/office/drawing/2014/main" id="{FC24C280-B2AE-4585-B931-BA685BEFC055}"/>
              </a:ext>
            </a:extLst>
          </p:cNvPr>
          <p:cNvSpPr>
            <a:spLocks noGrp="1" noRot="1" noChangeAspect="1"/>
          </p:cNvSpPr>
          <p:nvPr>
            <p:ph type="sldImg"/>
          </p:nvPr>
        </p:nvSpPr>
        <p:spPr/>
      </p:sp>
    </p:spTree>
    <p:extLst>
      <p:ext uri="{BB962C8B-B14F-4D97-AF65-F5344CB8AC3E}">
        <p14:creationId xmlns:p14="http://schemas.microsoft.com/office/powerpoint/2010/main" val="38830849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t>This table presents some of the common issues that you or your students may encounter during a test session. Please take a moment to review this information. For more detailed information please refer to your </a:t>
            </a:r>
            <a:r>
              <a:rPr lang="en-US" altLang="en-US" i="1" dirty="0"/>
              <a:t>Test Administration User Guide</a:t>
            </a:r>
            <a:r>
              <a:rPr lang="en-US" altLang="en-US" dirty="0"/>
              <a:t>.</a:t>
            </a:r>
          </a:p>
          <a:p>
            <a:endParaRPr lang="en-US" altLang="en-US" dirty="0"/>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08E9FBCF-0D07-40A6-84E0-D0A3AB753445}" type="slidenum">
              <a:rPr lang="en-US" altLang="en-US" noProof="0" smtClean="0"/>
              <a:pPr lvl="0"/>
              <a:t>55</a:t>
            </a:fld>
            <a:endParaRPr lang="en-US" altLang="en-US" noProof="0" dirty="0"/>
          </a:p>
        </p:txBody>
      </p:sp>
      <p:sp>
        <p:nvSpPr>
          <p:cNvPr id="4" name="Slide Image Placeholder 3">
            <a:extLst>
              <a:ext uri="{FF2B5EF4-FFF2-40B4-BE49-F238E27FC236}">
                <a16:creationId xmlns:a16="http://schemas.microsoft.com/office/drawing/2014/main" id="{6167917F-662C-4721-8C8D-844A29094964}"/>
              </a:ext>
            </a:extLst>
          </p:cNvPr>
          <p:cNvSpPr>
            <a:spLocks noGrp="1" noRot="1" noChangeAspect="1"/>
          </p:cNvSpPr>
          <p:nvPr>
            <p:ph type="sldImg"/>
          </p:nvPr>
        </p:nvSpPr>
        <p:spPr/>
      </p:sp>
    </p:spTree>
    <p:extLst>
      <p:ext uri="{BB962C8B-B14F-4D97-AF65-F5344CB8AC3E}">
        <p14:creationId xmlns:p14="http://schemas.microsoft.com/office/powerpoint/2010/main" val="4432236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altLang="en-US" dirty="0"/>
              <a:t>Thank you for viewing this training module. If you have general questions or need further information, please visit our ClearSight portal or consult the Help Desk for assistance.</a:t>
            </a:r>
          </a:p>
          <a:p>
            <a:endParaRPr lang="en-US" altLang="en-US" dirty="0"/>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0008" indent="-288465">
              <a:defRPr>
                <a:solidFill>
                  <a:schemeClr val="tx1"/>
                </a:solidFill>
                <a:latin typeface="Calibri" pitchFamily="34" charset="0"/>
              </a:defRPr>
            </a:lvl2pPr>
            <a:lvl3pPr marL="1153859" indent="-230772">
              <a:defRPr>
                <a:solidFill>
                  <a:schemeClr val="tx1"/>
                </a:solidFill>
                <a:latin typeface="Calibri" pitchFamily="34" charset="0"/>
              </a:defRPr>
            </a:lvl3pPr>
            <a:lvl4pPr marL="1615402" indent="-230772">
              <a:defRPr>
                <a:solidFill>
                  <a:schemeClr val="tx1"/>
                </a:solidFill>
                <a:latin typeface="Calibri" pitchFamily="34" charset="0"/>
              </a:defRPr>
            </a:lvl4pPr>
            <a:lvl5pPr marL="2076945" indent="-230772">
              <a:defRPr>
                <a:solidFill>
                  <a:schemeClr val="tx1"/>
                </a:solidFill>
                <a:latin typeface="Calibri" pitchFamily="34" charset="0"/>
              </a:defRPr>
            </a:lvl5pPr>
            <a:lvl6pPr marL="2538489" indent="-230772" fontAlgn="base">
              <a:spcBef>
                <a:spcPct val="0"/>
              </a:spcBef>
              <a:spcAft>
                <a:spcPct val="0"/>
              </a:spcAft>
              <a:defRPr>
                <a:solidFill>
                  <a:schemeClr val="tx1"/>
                </a:solidFill>
                <a:latin typeface="Calibri" pitchFamily="34" charset="0"/>
              </a:defRPr>
            </a:lvl6pPr>
            <a:lvl7pPr marL="3000032" indent="-230772" fontAlgn="base">
              <a:spcBef>
                <a:spcPct val="0"/>
              </a:spcBef>
              <a:spcAft>
                <a:spcPct val="0"/>
              </a:spcAft>
              <a:defRPr>
                <a:solidFill>
                  <a:schemeClr val="tx1"/>
                </a:solidFill>
                <a:latin typeface="Calibri" pitchFamily="34" charset="0"/>
              </a:defRPr>
            </a:lvl7pPr>
            <a:lvl8pPr marL="3461576" indent="-230772" fontAlgn="base">
              <a:spcBef>
                <a:spcPct val="0"/>
              </a:spcBef>
              <a:spcAft>
                <a:spcPct val="0"/>
              </a:spcAft>
              <a:defRPr>
                <a:solidFill>
                  <a:schemeClr val="tx1"/>
                </a:solidFill>
                <a:latin typeface="Calibri" pitchFamily="34" charset="0"/>
              </a:defRPr>
            </a:lvl8pPr>
            <a:lvl9pPr marL="3923119" indent="-230772" fontAlgn="base">
              <a:spcBef>
                <a:spcPct val="0"/>
              </a:spcBef>
              <a:spcAft>
                <a:spcPct val="0"/>
              </a:spcAft>
              <a:defRPr>
                <a:solidFill>
                  <a:schemeClr val="tx1"/>
                </a:solidFill>
                <a:latin typeface="Calibri" pitchFamily="34" charset="0"/>
              </a:defRPr>
            </a:lvl9pPr>
          </a:lstStyle>
          <a:p>
            <a:pPr lvl="0"/>
            <a:fld id="{325D29E2-6CD1-46AA-B3BD-821AD04E5A41}" type="slidenum">
              <a:rPr lang="en-US" altLang="en-US" noProof="0" smtClean="0"/>
              <a:pPr lvl="0"/>
              <a:t>56</a:t>
            </a:fld>
            <a:endParaRPr lang="en-US" altLang="en-US" noProof="0" dirty="0"/>
          </a:p>
        </p:txBody>
      </p:sp>
      <p:sp>
        <p:nvSpPr>
          <p:cNvPr id="4" name="Slide Image Placeholder 3">
            <a:extLst>
              <a:ext uri="{FF2B5EF4-FFF2-40B4-BE49-F238E27FC236}">
                <a16:creationId xmlns:a16="http://schemas.microsoft.com/office/drawing/2014/main" id="{1DBE9E64-9FE5-4904-80AD-9AEC6B78A9FE}"/>
              </a:ext>
            </a:extLst>
          </p:cNvPr>
          <p:cNvSpPr>
            <a:spLocks noGrp="1" noRot="1" noChangeAspect="1"/>
          </p:cNvSpPr>
          <p:nvPr>
            <p:ph type="sldImg"/>
          </p:nvPr>
        </p:nvSpPr>
        <p:spPr/>
      </p:sp>
    </p:spTree>
    <p:extLst>
      <p:ext uri="{BB962C8B-B14F-4D97-AF65-F5344CB8AC3E}">
        <p14:creationId xmlns:p14="http://schemas.microsoft.com/office/powerpoint/2010/main" val="237743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2826133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81: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r>
              <a:rPr lang="en-US" dirty="0"/>
              <a:t>Once you have made a decision regarding the type of test session you want to create, simply click the appropriate tab and then “Start a New Session”. We will demonstrate an example using the Active Proctoring option.</a:t>
            </a:r>
          </a:p>
        </p:txBody>
      </p:sp>
      <p:sp>
        <p:nvSpPr>
          <p:cNvPr id="207" name="Google Shape;207;p81: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82: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15" name="Google Shape;215;p82: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83: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Read slide as you click</a:t>
            </a:r>
            <a:endParaRPr/>
          </a:p>
        </p:txBody>
      </p:sp>
      <p:sp>
        <p:nvSpPr>
          <p:cNvPr id="224" name="Google Shape;224;p83: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2876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5607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9158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ransition_slide_2">
  <p:cSld name="transition_slide_2">
    <p:spTree>
      <p:nvGrpSpPr>
        <p:cNvPr id="1" name="Shape 56"/>
        <p:cNvGrpSpPr/>
        <p:nvPr/>
      </p:nvGrpSpPr>
      <p:grpSpPr>
        <a:xfrm>
          <a:off x="0" y="0"/>
          <a:ext cx="0" cy="0"/>
          <a:chOff x="0" y="0"/>
          <a:chExt cx="0" cy="0"/>
        </a:xfrm>
      </p:grpSpPr>
      <p:sp>
        <p:nvSpPr>
          <p:cNvPr id="57" name="Google Shape;57;p14"/>
          <p:cNvSpPr/>
          <p:nvPr/>
        </p:nvSpPr>
        <p:spPr>
          <a:xfrm>
            <a:off x="0" y="0"/>
            <a:ext cx="12200800" cy="6868800"/>
          </a:xfrm>
          <a:prstGeom prst="rect">
            <a:avLst/>
          </a:prstGeom>
          <a:solidFill>
            <a:schemeClr val="accent2"/>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58" name="Google Shape;58;p14"/>
          <p:cNvSpPr/>
          <p:nvPr/>
        </p:nvSpPr>
        <p:spPr>
          <a:xfrm>
            <a:off x="9724914" y="-10759"/>
            <a:ext cx="2145564" cy="6879515"/>
          </a:xfrm>
          <a:custGeom>
            <a:avLst/>
            <a:gdLst/>
            <a:ahLst/>
            <a:cxnLst/>
            <a:rect l="l" t="t" r="r" b="b"/>
            <a:pathLst>
              <a:path w="2494842" h="6879515" extrusionOk="0">
                <a:moveTo>
                  <a:pt x="0" y="0"/>
                </a:moveTo>
                <a:lnTo>
                  <a:pt x="2494842" y="21514"/>
                </a:lnTo>
                <a:cubicBezTo>
                  <a:pt x="2490670" y="2307514"/>
                  <a:pt x="2486497" y="4593515"/>
                  <a:pt x="2482325" y="6879515"/>
                </a:cubicBezTo>
                <a:lnTo>
                  <a:pt x="1688951" y="6868757"/>
                </a:lnTo>
                <a:lnTo>
                  <a:pt x="0" y="0"/>
                </a:lnTo>
                <a:close/>
              </a:path>
            </a:pathLst>
          </a:custGeom>
          <a:solidFill>
            <a:schemeClr val="lt1"/>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59" name="Google Shape;59;p14"/>
          <p:cNvSpPr/>
          <p:nvPr/>
        </p:nvSpPr>
        <p:spPr>
          <a:xfrm>
            <a:off x="10047644" y="-15370"/>
            <a:ext cx="2154277" cy="6884127"/>
          </a:xfrm>
          <a:custGeom>
            <a:avLst/>
            <a:gdLst/>
            <a:ahLst/>
            <a:cxnLst/>
            <a:rect l="l" t="t" r="r" b="b"/>
            <a:pathLst>
              <a:path w="2504974" h="6884127" extrusionOk="0">
                <a:moveTo>
                  <a:pt x="0" y="4612"/>
                </a:moveTo>
                <a:lnTo>
                  <a:pt x="2504974" y="0"/>
                </a:lnTo>
                <a:cubicBezTo>
                  <a:pt x="2500802" y="2286000"/>
                  <a:pt x="2486497" y="4598127"/>
                  <a:pt x="2482325" y="6884127"/>
                </a:cubicBezTo>
                <a:lnTo>
                  <a:pt x="1688951" y="6873369"/>
                </a:lnTo>
                <a:lnTo>
                  <a:pt x="0" y="4612"/>
                </a:lnTo>
                <a:close/>
              </a:path>
            </a:pathLst>
          </a:custGeom>
          <a:solidFill>
            <a:schemeClr val="accent6"/>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60" name="Google Shape;60;p14"/>
          <p:cNvSpPr txBox="1">
            <a:spLocks noGrp="1"/>
          </p:cNvSpPr>
          <p:nvPr>
            <p:ph type="title"/>
          </p:nvPr>
        </p:nvSpPr>
        <p:spPr>
          <a:xfrm>
            <a:off x="773157" y="2559360"/>
            <a:ext cx="8886800" cy="1040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61" name="Google Shape;61;p14"/>
          <p:cNvPicPr preferRelativeResize="0"/>
          <p:nvPr/>
        </p:nvPicPr>
        <p:blipFill rotWithShape="1">
          <a:blip r:embed="rId2">
            <a:alphaModFix/>
          </a:blip>
          <a:srcRect/>
          <a:stretch/>
        </p:blipFill>
        <p:spPr>
          <a:xfrm>
            <a:off x="348530" y="6267161"/>
            <a:ext cx="1564575" cy="333353"/>
          </a:xfrm>
          <a:prstGeom prst="rect">
            <a:avLst/>
          </a:prstGeom>
          <a:noFill/>
          <a:ln>
            <a:noFill/>
          </a:ln>
        </p:spPr>
      </p:pic>
      <p:sp>
        <p:nvSpPr>
          <p:cNvPr id="62" name="Google Shape;62;p14"/>
          <p:cNvSpPr txBox="1">
            <a:spLocks noGrp="1"/>
          </p:cNvSpPr>
          <p:nvPr>
            <p:ph type="sldNum" idx="12"/>
          </p:nvPr>
        </p:nvSpPr>
        <p:spPr>
          <a:xfrm>
            <a:off x="11519207" y="6309887"/>
            <a:ext cx="626400" cy="3652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1pPr>
            <a:lvl2pPr marL="0" marR="0" lvl="1"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2pPr>
            <a:lvl3pPr marL="0" marR="0" lvl="2"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3pPr>
            <a:lvl4pPr marL="0" marR="0" lvl="3"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4pPr>
            <a:lvl5pPr marL="0" marR="0" lvl="4"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5pPr>
            <a:lvl6pPr marL="0" marR="0" lvl="5"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6pPr>
            <a:lvl7pPr marL="0" marR="0" lvl="6"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7pPr>
            <a:lvl8pPr marL="0" marR="0" lvl="7"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8pPr>
            <a:lvl9pPr marL="0" marR="0" lvl="8"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63" name="Google Shape;63;p14"/>
          <p:cNvPicPr preferRelativeResize="0"/>
          <p:nvPr/>
        </p:nvPicPr>
        <p:blipFill rotWithShape="1">
          <a:blip r:embed="rId3">
            <a:alphaModFix/>
          </a:blip>
          <a:srcRect/>
          <a:stretch/>
        </p:blipFill>
        <p:spPr>
          <a:xfrm>
            <a:off x="8764194" y="6074144"/>
            <a:ext cx="1791356" cy="524665"/>
          </a:xfrm>
          <a:prstGeom prst="rect">
            <a:avLst/>
          </a:prstGeom>
          <a:noFill/>
          <a:ln>
            <a:noFill/>
          </a:ln>
        </p:spPr>
      </p:pic>
    </p:spTree>
    <p:extLst>
      <p:ext uri="{BB962C8B-B14F-4D97-AF65-F5344CB8AC3E}">
        <p14:creationId xmlns:p14="http://schemas.microsoft.com/office/powerpoint/2010/main" val="1068576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_2">
  <p:cSld name="Content_2">
    <p:spTree>
      <p:nvGrpSpPr>
        <p:cNvPr id="1" name="Shape 72"/>
        <p:cNvGrpSpPr/>
        <p:nvPr/>
      </p:nvGrpSpPr>
      <p:grpSpPr>
        <a:xfrm>
          <a:off x="0" y="0"/>
          <a:ext cx="0" cy="0"/>
          <a:chOff x="0" y="0"/>
          <a:chExt cx="0" cy="0"/>
        </a:xfrm>
      </p:grpSpPr>
      <p:sp>
        <p:nvSpPr>
          <p:cNvPr id="73" name="Google Shape;73;p16"/>
          <p:cNvSpPr/>
          <p:nvPr/>
        </p:nvSpPr>
        <p:spPr>
          <a:xfrm>
            <a:off x="9724914" y="-10759"/>
            <a:ext cx="2145564" cy="6879515"/>
          </a:xfrm>
          <a:custGeom>
            <a:avLst/>
            <a:gdLst/>
            <a:ahLst/>
            <a:cxnLst/>
            <a:rect l="l" t="t" r="r" b="b"/>
            <a:pathLst>
              <a:path w="2494842" h="6879515" extrusionOk="0">
                <a:moveTo>
                  <a:pt x="0" y="0"/>
                </a:moveTo>
                <a:lnTo>
                  <a:pt x="2494842" y="21514"/>
                </a:lnTo>
                <a:cubicBezTo>
                  <a:pt x="2490670" y="2307514"/>
                  <a:pt x="2486497" y="4593515"/>
                  <a:pt x="2482325" y="6879515"/>
                </a:cubicBezTo>
                <a:lnTo>
                  <a:pt x="1688951" y="6868757"/>
                </a:lnTo>
                <a:lnTo>
                  <a:pt x="0" y="0"/>
                </a:lnTo>
                <a:close/>
              </a:path>
            </a:pathLst>
          </a:custGeom>
          <a:solidFill>
            <a:srgbClr val="649FE3"/>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a:solidFill>
                <a:schemeClr val="lt1"/>
              </a:solidFill>
              <a:latin typeface="Calibri"/>
              <a:ea typeface="Calibri"/>
              <a:cs typeface="Calibri"/>
              <a:sym typeface="Calibri"/>
            </a:endParaRPr>
          </a:p>
        </p:txBody>
      </p:sp>
      <p:sp>
        <p:nvSpPr>
          <p:cNvPr id="74" name="Google Shape;74;p16"/>
          <p:cNvSpPr/>
          <p:nvPr/>
        </p:nvSpPr>
        <p:spPr>
          <a:xfrm>
            <a:off x="10047644" y="-15370"/>
            <a:ext cx="2154277" cy="6884127"/>
          </a:xfrm>
          <a:custGeom>
            <a:avLst/>
            <a:gdLst/>
            <a:ahLst/>
            <a:cxnLst/>
            <a:rect l="l" t="t" r="r" b="b"/>
            <a:pathLst>
              <a:path w="2504974" h="6884127" extrusionOk="0">
                <a:moveTo>
                  <a:pt x="0" y="4612"/>
                </a:moveTo>
                <a:lnTo>
                  <a:pt x="2504974" y="0"/>
                </a:lnTo>
                <a:cubicBezTo>
                  <a:pt x="2500802" y="2286000"/>
                  <a:pt x="2486497" y="4598127"/>
                  <a:pt x="2482325" y="6884127"/>
                </a:cubicBezTo>
                <a:lnTo>
                  <a:pt x="1688951" y="6873369"/>
                </a:lnTo>
                <a:lnTo>
                  <a:pt x="0" y="4612"/>
                </a:lnTo>
                <a:close/>
              </a:path>
            </a:pathLst>
          </a:custGeom>
          <a:solidFill>
            <a:schemeClr val="accent2"/>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a:solidFill>
                <a:schemeClr val="lt1"/>
              </a:solidFill>
              <a:latin typeface="Calibri"/>
              <a:ea typeface="Calibri"/>
              <a:cs typeface="Calibri"/>
              <a:sym typeface="Calibri"/>
            </a:endParaRPr>
          </a:p>
        </p:txBody>
      </p:sp>
      <p:sp>
        <p:nvSpPr>
          <p:cNvPr id="75" name="Google Shape;75;p16"/>
          <p:cNvSpPr txBox="1">
            <a:spLocks noGrp="1"/>
          </p:cNvSpPr>
          <p:nvPr>
            <p:ph type="title"/>
          </p:nvPr>
        </p:nvSpPr>
        <p:spPr>
          <a:xfrm>
            <a:off x="515471" y="596747"/>
            <a:ext cx="9209200" cy="1040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3300"/>
              <a:buFont typeface="Arial"/>
              <a:buNone/>
              <a:defRPr b="1">
                <a:solidFill>
                  <a:schemeClr val="accent2"/>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515471" y="1979629"/>
            <a:ext cx="9532400" cy="3987600"/>
          </a:xfrm>
          <a:prstGeom prst="rect">
            <a:avLst/>
          </a:prstGeom>
          <a:noFill/>
          <a:ln>
            <a:noFill/>
          </a:ln>
        </p:spPr>
        <p:txBody>
          <a:bodyPr spcFirstLastPara="1" wrap="square" lIns="68575" tIns="34275" rIns="68575" bIns="34275" anchor="t" anchorCtr="0">
            <a:normAutofit/>
          </a:bodyPr>
          <a:lstStyle>
            <a:lvl1pPr marL="609585" lvl="0" indent="-482588" algn="l" rtl="0">
              <a:lnSpc>
                <a:spcPct val="90000"/>
              </a:lnSpc>
              <a:spcBef>
                <a:spcPts val="1067"/>
              </a:spcBef>
              <a:spcAft>
                <a:spcPts val="0"/>
              </a:spcAft>
              <a:buClr>
                <a:schemeClr val="accent6"/>
              </a:buClr>
              <a:buSzPts val="2100"/>
              <a:buFont typeface="Arimo"/>
              <a:buChar char="▸"/>
              <a:defRPr>
                <a:solidFill>
                  <a:srgbClr val="000000"/>
                </a:solidFill>
                <a:latin typeface="Arial"/>
                <a:ea typeface="Arial"/>
                <a:cs typeface="Arial"/>
                <a:sym typeface="Arial"/>
              </a:defRPr>
            </a:lvl1pPr>
            <a:lvl2pPr marL="1219170" lvl="1" indent="-457189" algn="l" rtl="0">
              <a:lnSpc>
                <a:spcPct val="90000"/>
              </a:lnSpc>
              <a:spcBef>
                <a:spcPts val="533"/>
              </a:spcBef>
              <a:spcAft>
                <a:spcPts val="0"/>
              </a:spcAft>
              <a:buClr>
                <a:schemeClr val="accent6"/>
              </a:buClr>
              <a:buSzPts val="1800"/>
              <a:buFont typeface="Arimo"/>
              <a:buChar char="▸"/>
              <a:defRPr>
                <a:solidFill>
                  <a:srgbClr val="000000"/>
                </a:solidFill>
                <a:latin typeface="Arial"/>
                <a:ea typeface="Arial"/>
                <a:cs typeface="Arial"/>
                <a:sym typeface="Arial"/>
              </a:defRPr>
            </a:lvl2pPr>
            <a:lvl3pPr marL="1828754" lvl="2" indent="-431789" algn="l" rtl="0">
              <a:lnSpc>
                <a:spcPct val="90000"/>
              </a:lnSpc>
              <a:spcBef>
                <a:spcPts val="533"/>
              </a:spcBef>
              <a:spcAft>
                <a:spcPts val="0"/>
              </a:spcAft>
              <a:buClr>
                <a:schemeClr val="accent6"/>
              </a:buClr>
              <a:buSzPts val="1500"/>
              <a:buFont typeface="Arimo"/>
              <a:buChar char="▸"/>
              <a:defRPr>
                <a:solidFill>
                  <a:srgbClr val="000000"/>
                </a:solidFill>
                <a:latin typeface="Arial"/>
                <a:ea typeface="Arial"/>
                <a:cs typeface="Arial"/>
                <a:sym typeface="Arial"/>
              </a:defRPr>
            </a:lvl3pPr>
            <a:lvl4pPr marL="2438339" lvl="3" indent="-423323" algn="l" rtl="0">
              <a:lnSpc>
                <a:spcPct val="90000"/>
              </a:lnSpc>
              <a:spcBef>
                <a:spcPts val="533"/>
              </a:spcBef>
              <a:spcAft>
                <a:spcPts val="0"/>
              </a:spcAft>
              <a:buClr>
                <a:schemeClr val="accent6"/>
              </a:buClr>
              <a:buSzPts val="1400"/>
              <a:buFont typeface="Arimo"/>
              <a:buChar char="▸"/>
              <a:defRPr>
                <a:solidFill>
                  <a:srgbClr val="000000"/>
                </a:solidFill>
                <a:latin typeface="Arial"/>
                <a:ea typeface="Arial"/>
                <a:cs typeface="Arial"/>
                <a:sym typeface="Arial"/>
              </a:defRPr>
            </a:lvl4pPr>
            <a:lvl5pPr marL="3047924" lvl="4" indent="-423323" algn="l" rtl="0">
              <a:lnSpc>
                <a:spcPct val="90000"/>
              </a:lnSpc>
              <a:spcBef>
                <a:spcPts val="533"/>
              </a:spcBef>
              <a:spcAft>
                <a:spcPts val="0"/>
              </a:spcAft>
              <a:buClr>
                <a:schemeClr val="accent6"/>
              </a:buClr>
              <a:buSzPts val="1400"/>
              <a:buFont typeface="Arimo"/>
              <a:buChar char="▸"/>
              <a:defRPr>
                <a:solidFill>
                  <a:srgbClr val="000000"/>
                </a:solidFill>
                <a:latin typeface="Arial"/>
                <a:ea typeface="Arial"/>
                <a:cs typeface="Arial"/>
                <a:sym typeface="Aria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77" name="Google Shape;77;p16"/>
          <p:cNvPicPr preferRelativeResize="0"/>
          <p:nvPr/>
        </p:nvPicPr>
        <p:blipFill rotWithShape="1">
          <a:blip r:embed="rId2">
            <a:alphaModFix/>
          </a:blip>
          <a:srcRect/>
          <a:stretch/>
        </p:blipFill>
        <p:spPr>
          <a:xfrm>
            <a:off x="348529" y="6267161"/>
            <a:ext cx="1564575" cy="333353"/>
          </a:xfrm>
          <a:prstGeom prst="rect">
            <a:avLst/>
          </a:prstGeom>
          <a:noFill/>
          <a:ln>
            <a:noFill/>
          </a:ln>
        </p:spPr>
      </p:pic>
      <p:sp>
        <p:nvSpPr>
          <p:cNvPr id="78" name="Google Shape;78;p16"/>
          <p:cNvSpPr txBox="1">
            <a:spLocks noGrp="1"/>
          </p:cNvSpPr>
          <p:nvPr>
            <p:ph type="sldNum" idx="12"/>
          </p:nvPr>
        </p:nvSpPr>
        <p:spPr>
          <a:xfrm>
            <a:off x="11519207" y="6309887"/>
            <a:ext cx="626400" cy="3652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1pPr>
            <a:lvl2pPr marL="0" marR="0" lvl="1"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2pPr>
            <a:lvl3pPr marL="0" marR="0" lvl="2"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3pPr>
            <a:lvl4pPr marL="0" marR="0" lvl="3"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4pPr>
            <a:lvl5pPr marL="0" marR="0" lvl="4"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5pPr>
            <a:lvl6pPr marL="0" marR="0" lvl="5"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6pPr>
            <a:lvl7pPr marL="0" marR="0" lvl="6"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7pPr>
            <a:lvl8pPr marL="0" marR="0" lvl="7"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8pPr>
            <a:lvl9pPr marL="0" marR="0" lvl="8"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79" name="Google Shape;79;p16"/>
          <p:cNvPicPr preferRelativeResize="0"/>
          <p:nvPr/>
        </p:nvPicPr>
        <p:blipFill rotWithShape="1">
          <a:blip r:embed="rId3">
            <a:alphaModFix/>
          </a:blip>
          <a:srcRect/>
          <a:stretch/>
        </p:blipFill>
        <p:spPr>
          <a:xfrm>
            <a:off x="9151965" y="6141096"/>
            <a:ext cx="1791355" cy="528077"/>
          </a:xfrm>
          <a:prstGeom prst="rect">
            <a:avLst/>
          </a:prstGeom>
          <a:noFill/>
          <a:ln>
            <a:noFill/>
          </a:ln>
        </p:spPr>
      </p:pic>
    </p:spTree>
    <p:extLst>
      <p:ext uri="{BB962C8B-B14F-4D97-AF65-F5344CB8AC3E}">
        <p14:creationId xmlns:p14="http://schemas.microsoft.com/office/powerpoint/2010/main" val="1779850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_plain" type="titleOnly">
  <p:cSld name="content_plain">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546409" y="365125"/>
            <a:ext cx="10807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82" name="Google Shape;82;p17"/>
          <p:cNvPicPr preferRelativeResize="0"/>
          <p:nvPr/>
        </p:nvPicPr>
        <p:blipFill rotWithShape="1">
          <a:blip r:embed="rId2">
            <a:alphaModFix/>
          </a:blip>
          <a:srcRect/>
          <a:stretch/>
        </p:blipFill>
        <p:spPr>
          <a:xfrm>
            <a:off x="348529" y="6267161"/>
            <a:ext cx="1564575" cy="333353"/>
          </a:xfrm>
          <a:prstGeom prst="rect">
            <a:avLst/>
          </a:prstGeom>
          <a:noFill/>
          <a:ln>
            <a:noFill/>
          </a:ln>
        </p:spPr>
      </p:pic>
      <p:sp>
        <p:nvSpPr>
          <p:cNvPr id="83" name="Google Shape;83;p17"/>
          <p:cNvSpPr txBox="1">
            <a:spLocks noGrp="1"/>
          </p:cNvSpPr>
          <p:nvPr>
            <p:ph type="sldNum" idx="12"/>
          </p:nvPr>
        </p:nvSpPr>
        <p:spPr>
          <a:xfrm>
            <a:off x="11519207" y="6309887"/>
            <a:ext cx="626400" cy="3652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spcAft>
                <a:spcPts val="0"/>
              </a:spcAft>
              <a:buClr>
                <a:schemeClr val="accent6"/>
              </a:buClr>
              <a:buSzPts val="900"/>
              <a:buFont typeface="Arial"/>
              <a:buNone/>
              <a:defRPr sz="1200" b="0" i="0" u="none" strike="noStrike" cap="none">
                <a:solidFill>
                  <a:schemeClr val="accent6"/>
                </a:solidFill>
                <a:latin typeface="Arial"/>
                <a:ea typeface="Arial"/>
                <a:cs typeface="Arial"/>
                <a:sym typeface="Arial"/>
              </a:defRPr>
            </a:lvl1pPr>
            <a:lvl2pPr marL="0" marR="0" lvl="1" indent="0" algn="ctr" rtl="0">
              <a:spcBef>
                <a:spcPts val="0"/>
              </a:spcBef>
              <a:spcAft>
                <a:spcPts val="0"/>
              </a:spcAft>
              <a:buClr>
                <a:schemeClr val="accent6"/>
              </a:buClr>
              <a:buSzPts val="900"/>
              <a:buFont typeface="Arial"/>
              <a:buNone/>
              <a:defRPr sz="1200" b="0" i="0" u="none" strike="noStrike" cap="none">
                <a:solidFill>
                  <a:schemeClr val="accent6"/>
                </a:solidFill>
                <a:latin typeface="Arial"/>
                <a:ea typeface="Arial"/>
                <a:cs typeface="Arial"/>
                <a:sym typeface="Arial"/>
              </a:defRPr>
            </a:lvl2pPr>
            <a:lvl3pPr marL="0" marR="0" lvl="2" indent="0" algn="ctr" rtl="0">
              <a:spcBef>
                <a:spcPts val="0"/>
              </a:spcBef>
              <a:spcAft>
                <a:spcPts val="0"/>
              </a:spcAft>
              <a:buClr>
                <a:schemeClr val="accent6"/>
              </a:buClr>
              <a:buSzPts val="900"/>
              <a:buFont typeface="Arial"/>
              <a:buNone/>
              <a:defRPr sz="1200" b="0" i="0" u="none" strike="noStrike" cap="none">
                <a:solidFill>
                  <a:schemeClr val="accent6"/>
                </a:solidFill>
                <a:latin typeface="Arial"/>
                <a:ea typeface="Arial"/>
                <a:cs typeface="Arial"/>
                <a:sym typeface="Arial"/>
              </a:defRPr>
            </a:lvl3pPr>
            <a:lvl4pPr marL="0" marR="0" lvl="3" indent="0" algn="ctr" rtl="0">
              <a:spcBef>
                <a:spcPts val="0"/>
              </a:spcBef>
              <a:spcAft>
                <a:spcPts val="0"/>
              </a:spcAft>
              <a:buClr>
                <a:schemeClr val="accent6"/>
              </a:buClr>
              <a:buSzPts val="900"/>
              <a:buFont typeface="Arial"/>
              <a:buNone/>
              <a:defRPr sz="1200" b="0" i="0" u="none" strike="noStrike" cap="none">
                <a:solidFill>
                  <a:schemeClr val="accent6"/>
                </a:solidFill>
                <a:latin typeface="Arial"/>
                <a:ea typeface="Arial"/>
                <a:cs typeface="Arial"/>
                <a:sym typeface="Arial"/>
              </a:defRPr>
            </a:lvl4pPr>
            <a:lvl5pPr marL="0" marR="0" lvl="4" indent="0" algn="ctr" rtl="0">
              <a:spcBef>
                <a:spcPts val="0"/>
              </a:spcBef>
              <a:spcAft>
                <a:spcPts val="0"/>
              </a:spcAft>
              <a:buClr>
                <a:schemeClr val="accent6"/>
              </a:buClr>
              <a:buSzPts val="900"/>
              <a:buFont typeface="Arial"/>
              <a:buNone/>
              <a:defRPr sz="1200" b="0" i="0" u="none" strike="noStrike" cap="none">
                <a:solidFill>
                  <a:schemeClr val="accent6"/>
                </a:solidFill>
                <a:latin typeface="Arial"/>
                <a:ea typeface="Arial"/>
                <a:cs typeface="Arial"/>
                <a:sym typeface="Arial"/>
              </a:defRPr>
            </a:lvl5pPr>
            <a:lvl6pPr marL="0" marR="0" lvl="5" indent="0" algn="ctr" rtl="0">
              <a:spcBef>
                <a:spcPts val="0"/>
              </a:spcBef>
              <a:spcAft>
                <a:spcPts val="0"/>
              </a:spcAft>
              <a:buClr>
                <a:schemeClr val="accent6"/>
              </a:buClr>
              <a:buSzPts val="900"/>
              <a:buFont typeface="Arial"/>
              <a:buNone/>
              <a:defRPr sz="1200" b="0" i="0" u="none" strike="noStrike" cap="none">
                <a:solidFill>
                  <a:schemeClr val="accent6"/>
                </a:solidFill>
                <a:latin typeface="Arial"/>
                <a:ea typeface="Arial"/>
                <a:cs typeface="Arial"/>
                <a:sym typeface="Arial"/>
              </a:defRPr>
            </a:lvl6pPr>
            <a:lvl7pPr marL="0" marR="0" lvl="6" indent="0" algn="ctr" rtl="0">
              <a:spcBef>
                <a:spcPts val="0"/>
              </a:spcBef>
              <a:spcAft>
                <a:spcPts val="0"/>
              </a:spcAft>
              <a:buClr>
                <a:schemeClr val="accent6"/>
              </a:buClr>
              <a:buSzPts val="900"/>
              <a:buFont typeface="Arial"/>
              <a:buNone/>
              <a:defRPr sz="1200" b="0" i="0" u="none" strike="noStrike" cap="none">
                <a:solidFill>
                  <a:schemeClr val="accent6"/>
                </a:solidFill>
                <a:latin typeface="Arial"/>
                <a:ea typeface="Arial"/>
                <a:cs typeface="Arial"/>
                <a:sym typeface="Arial"/>
              </a:defRPr>
            </a:lvl7pPr>
            <a:lvl8pPr marL="0" marR="0" lvl="7" indent="0" algn="ctr" rtl="0">
              <a:spcBef>
                <a:spcPts val="0"/>
              </a:spcBef>
              <a:spcAft>
                <a:spcPts val="0"/>
              </a:spcAft>
              <a:buClr>
                <a:schemeClr val="accent6"/>
              </a:buClr>
              <a:buSzPts val="900"/>
              <a:buFont typeface="Arial"/>
              <a:buNone/>
              <a:defRPr sz="1200" b="0" i="0" u="none" strike="noStrike" cap="none">
                <a:solidFill>
                  <a:schemeClr val="accent6"/>
                </a:solidFill>
                <a:latin typeface="Arial"/>
                <a:ea typeface="Arial"/>
                <a:cs typeface="Arial"/>
                <a:sym typeface="Arial"/>
              </a:defRPr>
            </a:lvl8pPr>
            <a:lvl9pPr marL="0" marR="0" lvl="8" indent="0" algn="ctr" rtl="0">
              <a:spcBef>
                <a:spcPts val="0"/>
              </a:spcBef>
              <a:spcAft>
                <a:spcPts val="0"/>
              </a:spcAft>
              <a:buClr>
                <a:schemeClr val="accent6"/>
              </a:buClr>
              <a:buSzPts val="900"/>
              <a:buFont typeface="Arial"/>
              <a:buNone/>
              <a:defRPr sz="1200" b="0" i="0" u="none" strike="noStrike" cap="none">
                <a:solidFill>
                  <a:schemeClr val="accent6"/>
                </a:solidFill>
                <a:latin typeface="Arial"/>
                <a:ea typeface="Arial"/>
                <a:cs typeface="Arial"/>
                <a:sym typeface="Arial"/>
              </a:defRPr>
            </a:lvl9pPr>
          </a:lstStyle>
          <a:p>
            <a:fld id="{00000000-1234-1234-1234-123412341234}" type="slidenum">
              <a:rPr lang="en" smtClean="0"/>
              <a:pPr/>
              <a:t>‹#›</a:t>
            </a:fld>
            <a:endParaRPr lang="en"/>
          </a:p>
        </p:txBody>
      </p:sp>
      <p:pic>
        <p:nvPicPr>
          <p:cNvPr id="84" name="Google Shape;84;p17"/>
          <p:cNvPicPr preferRelativeResize="0"/>
          <p:nvPr/>
        </p:nvPicPr>
        <p:blipFill rotWithShape="1">
          <a:blip r:embed="rId3">
            <a:alphaModFix/>
          </a:blip>
          <a:srcRect/>
          <a:stretch/>
        </p:blipFill>
        <p:spPr>
          <a:xfrm>
            <a:off x="9318220" y="6169799"/>
            <a:ext cx="1791355" cy="528077"/>
          </a:xfrm>
          <a:prstGeom prst="rect">
            <a:avLst/>
          </a:prstGeom>
          <a:noFill/>
          <a:ln>
            <a:noFill/>
          </a:ln>
        </p:spPr>
      </p:pic>
    </p:spTree>
    <p:extLst>
      <p:ext uri="{BB962C8B-B14F-4D97-AF65-F5344CB8AC3E}">
        <p14:creationId xmlns:p14="http://schemas.microsoft.com/office/powerpoint/2010/main" val="1328588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_1">
  <p:cSld name="Content_1">
    <p:spTree>
      <p:nvGrpSpPr>
        <p:cNvPr id="1" name="Shape 85"/>
        <p:cNvGrpSpPr/>
        <p:nvPr/>
      </p:nvGrpSpPr>
      <p:grpSpPr>
        <a:xfrm>
          <a:off x="0" y="0"/>
          <a:ext cx="0" cy="0"/>
          <a:chOff x="0" y="0"/>
          <a:chExt cx="0" cy="0"/>
        </a:xfrm>
      </p:grpSpPr>
      <p:sp>
        <p:nvSpPr>
          <p:cNvPr id="86" name="Google Shape;86;p18"/>
          <p:cNvSpPr/>
          <p:nvPr/>
        </p:nvSpPr>
        <p:spPr>
          <a:xfrm>
            <a:off x="9724914" y="-10759"/>
            <a:ext cx="2145564" cy="6879515"/>
          </a:xfrm>
          <a:custGeom>
            <a:avLst/>
            <a:gdLst/>
            <a:ahLst/>
            <a:cxnLst/>
            <a:rect l="l" t="t" r="r" b="b"/>
            <a:pathLst>
              <a:path w="2494842" h="6879515" extrusionOk="0">
                <a:moveTo>
                  <a:pt x="0" y="0"/>
                </a:moveTo>
                <a:lnTo>
                  <a:pt x="2494842" y="21514"/>
                </a:lnTo>
                <a:cubicBezTo>
                  <a:pt x="2490670" y="2307514"/>
                  <a:pt x="2486497" y="4593515"/>
                  <a:pt x="2482325" y="6879515"/>
                </a:cubicBezTo>
                <a:lnTo>
                  <a:pt x="1688951" y="6868757"/>
                </a:lnTo>
                <a:lnTo>
                  <a:pt x="0" y="0"/>
                </a:lnTo>
                <a:close/>
              </a:path>
            </a:pathLst>
          </a:custGeom>
          <a:solidFill>
            <a:srgbClr val="5FC6F4"/>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87" name="Google Shape;87;p18"/>
          <p:cNvSpPr/>
          <p:nvPr/>
        </p:nvSpPr>
        <p:spPr>
          <a:xfrm>
            <a:off x="10047644" y="-15370"/>
            <a:ext cx="2154277" cy="6884127"/>
          </a:xfrm>
          <a:custGeom>
            <a:avLst/>
            <a:gdLst/>
            <a:ahLst/>
            <a:cxnLst/>
            <a:rect l="l" t="t" r="r" b="b"/>
            <a:pathLst>
              <a:path w="2504974" h="6884127" extrusionOk="0">
                <a:moveTo>
                  <a:pt x="0" y="4612"/>
                </a:moveTo>
                <a:lnTo>
                  <a:pt x="2504974" y="0"/>
                </a:lnTo>
                <a:cubicBezTo>
                  <a:pt x="2500802" y="2286000"/>
                  <a:pt x="2486497" y="4598127"/>
                  <a:pt x="2482325" y="6884127"/>
                </a:cubicBezTo>
                <a:lnTo>
                  <a:pt x="1688951" y="6873369"/>
                </a:lnTo>
                <a:lnTo>
                  <a:pt x="0" y="4612"/>
                </a:lnTo>
                <a:close/>
              </a:path>
            </a:pathLst>
          </a:custGeom>
          <a:solidFill>
            <a:schemeClr val="accent6"/>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88" name="Google Shape;88;p18"/>
          <p:cNvSpPr txBox="1">
            <a:spLocks noGrp="1"/>
          </p:cNvSpPr>
          <p:nvPr>
            <p:ph type="title"/>
          </p:nvPr>
        </p:nvSpPr>
        <p:spPr>
          <a:xfrm>
            <a:off x="515471" y="596747"/>
            <a:ext cx="9209200" cy="1040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3300"/>
              <a:buFont typeface="Arial"/>
              <a:buNone/>
              <a:defRPr b="1">
                <a:solidFill>
                  <a:schemeClr val="accent2"/>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515471" y="1979629"/>
            <a:ext cx="9532400" cy="3987600"/>
          </a:xfrm>
          <a:prstGeom prst="rect">
            <a:avLst/>
          </a:prstGeom>
          <a:noFill/>
          <a:ln>
            <a:noFill/>
          </a:ln>
        </p:spPr>
        <p:txBody>
          <a:bodyPr spcFirstLastPara="1" wrap="square" lIns="68575" tIns="34275" rIns="68575" bIns="34275" anchor="t" anchorCtr="0">
            <a:normAutofit/>
          </a:bodyPr>
          <a:lstStyle>
            <a:lvl1pPr marL="609585" lvl="0" indent="-482588" algn="l" rtl="0">
              <a:lnSpc>
                <a:spcPct val="90000"/>
              </a:lnSpc>
              <a:spcBef>
                <a:spcPts val="1067"/>
              </a:spcBef>
              <a:spcAft>
                <a:spcPts val="0"/>
              </a:spcAft>
              <a:buClr>
                <a:schemeClr val="accent6"/>
              </a:buClr>
              <a:buSzPts val="2100"/>
              <a:buFont typeface="Arimo"/>
              <a:buChar char="▸"/>
              <a:defRPr>
                <a:solidFill>
                  <a:srgbClr val="000000"/>
                </a:solidFill>
                <a:latin typeface="Arial"/>
                <a:ea typeface="Arial"/>
                <a:cs typeface="Arial"/>
                <a:sym typeface="Arial"/>
              </a:defRPr>
            </a:lvl1pPr>
            <a:lvl2pPr marL="1219170" lvl="1" indent="-457189" algn="l" rtl="0">
              <a:lnSpc>
                <a:spcPct val="90000"/>
              </a:lnSpc>
              <a:spcBef>
                <a:spcPts val="533"/>
              </a:spcBef>
              <a:spcAft>
                <a:spcPts val="0"/>
              </a:spcAft>
              <a:buClr>
                <a:schemeClr val="accent6"/>
              </a:buClr>
              <a:buSzPts val="1800"/>
              <a:buFont typeface="Arimo"/>
              <a:buChar char="▸"/>
              <a:defRPr>
                <a:solidFill>
                  <a:srgbClr val="000000"/>
                </a:solidFill>
                <a:latin typeface="Arial"/>
                <a:ea typeface="Arial"/>
                <a:cs typeface="Arial"/>
                <a:sym typeface="Arial"/>
              </a:defRPr>
            </a:lvl2pPr>
            <a:lvl3pPr marL="1828754" lvl="2" indent="-431789" algn="l" rtl="0">
              <a:lnSpc>
                <a:spcPct val="90000"/>
              </a:lnSpc>
              <a:spcBef>
                <a:spcPts val="533"/>
              </a:spcBef>
              <a:spcAft>
                <a:spcPts val="0"/>
              </a:spcAft>
              <a:buClr>
                <a:schemeClr val="accent6"/>
              </a:buClr>
              <a:buSzPts val="1500"/>
              <a:buFont typeface="Arimo"/>
              <a:buChar char="▸"/>
              <a:defRPr>
                <a:solidFill>
                  <a:srgbClr val="000000"/>
                </a:solidFill>
                <a:latin typeface="Arial"/>
                <a:ea typeface="Arial"/>
                <a:cs typeface="Arial"/>
                <a:sym typeface="Arial"/>
              </a:defRPr>
            </a:lvl3pPr>
            <a:lvl4pPr marL="2438339" lvl="3" indent="-423323" algn="l" rtl="0">
              <a:lnSpc>
                <a:spcPct val="90000"/>
              </a:lnSpc>
              <a:spcBef>
                <a:spcPts val="533"/>
              </a:spcBef>
              <a:spcAft>
                <a:spcPts val="0"/>
              </a:spcAft>
              <a:buClr>
                <a:schemeClr val="accent6"/>
              </a:buClr>
              <a:buSzPts val="1400"/>
              <a:buFont typeface="Arimo"/>
              <a:buChar char="▸"/>
              <a:defRPr>
                <a:solidFill>
                  <a:srgbClr val="000000"/>
                </a:solidFill>
                <a:latin typeface="Arial"/>
                <a:ea typeface="Arial"/>
                <a:cs typeface="Arial"/>
                <a:sym typeface="Arial"/>
              </a:defRPr>
            </a:lvl4pPr>
            <a:lvl5pPr marL="3047924" lvl="4" indent="-423323" algn="l" rtl="0">
              <a:lnSpc>
                <a:spcPct val="90000"/>
              </a:lnSpc>
              <a:spcBef>
                <a:spcPts val="533"/>
              </a:spcBef>
              <a:spcAft>
                <a:spcPts val="0"/>
              </a:spcAft>
              <a:buClr>
                <a:schemeClr val="accent6"/>
              </a:buClr>
              <a:buSzPts val="1400"/>
              <a:buFont typeface="Arimo"/>
              <a:buChar char="▸"/>
              <a:defRPr>
                <a:solidFill>
                  <a:srgbClr val="000000"/>
                </a:solidFill>
                <a:latin typeface="Arial"/>
                <a:ea typeface="Arial"/>
                <a:cs typeface="Arial"/>
                <a:sym typeface="Aria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90" name="Google Shape;90;p18"/>
          <p:cNvPicPr preferRelativeResize="0"/>
          <p:nvPr/>
        </p:nvPicPr>
        <p:blipFill rotWithShape="1">
          <a:blip r:embed="rId2">
            <a:alphaModFix/>
          </a:blip>
          <a:srcRect/>
          <a:stretch/>
        </p:blipFill>
        <p:spPr>
          <a:xfrm>
            <a:off x="348529" y="6267161"/>
            <a:ext cx="1564575" cy="333353"/>
          </a:xfrm>
          <a:prstGeom prst="rect">
            <a:avLst/>
          </a:prstGeom>
          <a:noFill/>
          <a:ln>
            <a:noFill/>
          </a:ln>
        </p:spPr>
      </p:pic>
      <p:sp>
        <p:nvSpPr>
          <p:cNvPr id="91" name="Google Shape;91;p18"/>
          <p:cNvSpPr txBox="1">
            <a:spLocks noGrp="1"/>
          </p:cNvSpPr>
          <p:nvPr>
            <p:ph type="sldNum" idx="12"/>
          </p:nvPr>
        </p:nvSpPr>
        <p:spPr>
          <a:xfrm>
            <a:off x="11519207" y="6309887"/>
            <a:ext cx="626400" cy="3652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1pPr>
            <a:lvl2pPr marL="0" marR="0" lvl="1"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2pPr>
            <a:lvl3pPr marL="0" marR="0" lvl="2"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3pPr>
            <a:lvl4pPr marL="0" marR="0" lvl="3"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4pPr>
            <a:lvl5pPr marL="0" marR="0" lvl="4"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5pPr>
            <a:lvl6pPr marL="0" marR="0" lvl="5"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6pPr>
            <a:lvl7pPr marL="0" marR="0" lvl="6"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7pPr>
            <a:lvl8pPr marL="0" marR="0" lvl="7"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8pPr>
            <a:lvl9pPr marL="0" marR="0" lvl="8"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92" name="Google Shape;92;p18"/>
          <p:cNvPicPr preferRelativeResize="0"/>
          <p:nvPr/>
        </p:nvPicPr>
        <p:blipFill rotWithShape="1">
          <a:blip r:embed="rId3">
            <a:alphaModFix/>
          </a:blip>
          <a:srcRect/>
          <a:stretch/>
        </p:blipFill>
        <p:spPr>
          <a:xfrm>
            <a:off x="9151965" y="6141096"/>
            <a:ext cx="1791355" cy="528077"/>
          </a:xfrm>
          <a:prstGeom prst="rect">
            <a:avLst/>
          </a:prstGeom>
          <a:noFill/>
          <a:ln>
            <a:noFill/>
          </a:ln>
        </p:spPr>
      </p:pic>
    </p:spTree>
    <p:extLst>
      <p:ext uri="{BB962C8B-B14F-4D97-AF65-F5344CB8AC3E}">
        <p14:creationId xmlns:p14="http://schemas.microsoft.com/office/powerpoint/2010/main" val="884464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Tree>
    <p:extLst>
      <p:ext uri="{BB962C8B-B14F-4D97-AF65-F5344CB8AC3E}">
        <p14:creationId xmlns:p14="http://schemas.microsoft.com/office/powerpoint/2010/main" val="1774140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4"/>
        <p:cNvGrpSpPr/>
        <p:nvPr/>
      </p:nvGrpSpPr>
      <p:grpSpPr>
        <a:xfrm>
          <a:off x="0" y="0"/>
          <a:ext cx="0" cy="0"/>
          <a:chOff x="0" y="0"/>
          <a:chExt cx="0" cy="0"/>
        </a:xfrm>
      </p:grpSpPr>
      <p:sp>
        <p:nvSpPr>
          <p:cNvPr id="95" name="Google Shape;95;p20"/>
          <p:cNvSpPr/>
          <p:nvPr/>
        </p:nvSpPr>
        <p:spPr>
          <a:xfrm>
            <a:off x="7831568" y="-10759"/>
            <a:ext cx="4083029" cy="6868757"/>
          </a:xfrm>
          <a:custGeom>
            <a:avLst/>
            <a:gdLst/>
            <a:ahLst/>
            <a:cxnLst/>
            <a:rect l="l" t="t" r="r" b="b"/>
            <a:pathLst>
              <a:path w="4747709" h="6868757" extrusionOk="0">
                <a:moveTo>
                  <a:pt x="0" y="0"/>
                </a:moveTo>
                <a:lnTo>
                  <a:pt x="4747709" y="10757"/>
                </a:lnTo>
                <a:lnTo>
                  <a:pt x="4747709" y="6868757"/>
                </a:lnTo>
                <a:lnTo>
                  <a:pt x="1688951" y="6868757"/>
                </a:lnTo>
                <a:lnTo>
                  <a:pt x="0" y="0"/>
                </a:lnTo>
                <a:close/>
              </a:path>
            </a:pathLst>
          </a:custGeom>
          <a:solidFill>
            <a:schemeClr val="accent2"/>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96" name="Google Shape;96;p20"/>
          <p:cNvSpPr txBox="1">
            <a:spLocks noGrp="1"/>
          </p:cNvSpPr>
          <p:nvPr>
            <p:ph type="ctrTitle"/>
          </p:nvPr>
        </p:nvSpPr>
        <p:spPr>
          <a:xfrm>
            <a:off x="703529" y="1773456"/>
            <a:ext cx="7214000" cy="1007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6"/>
              </a:buClr>
              <a:buSzPts val="4500"/>
              <a:buFont typeface="Arial"/>
              <a:buNone/>
              <a:defRPr sz="6000" b="1">
                <a:solidFill>
                  <a:schemeClr val="accent6"/>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 name="Google Shape;97;p20"/>
          <p:cNvSpPr txBox="1">
            <a:spLocks noGrp="1"/>
          </p:cNvSpPr>
          <p:nvPr>
            <p:ph type="subTitle" idx="1"/>
          </p:nvPr>
        </p:nvSpPr>
        <p:spPr>
          <a:xfrm>
            <a:off x="703531" y="3429000"/>
            <a:ext cx="7214000" cy="1211200"/>
          </a:xfrm>
          <a:prstGeom prst="rect">
            <a:avLst/>
          </a:prstGeom>
          <a:noFill/>
          <a:ln>
            <a:noFill/>
          </a:ln>
        </p:spPr>
        <p:txBody>
          <a:bodyPr spcFirstLastPara="1" wrap="square" lIns="68575" tIns="34275" rIns="68575" bIns="34275" anchor="t" anchorCtr="0">
            <a:normAutofit/>
          </a:bodyPr>
          <a:lstStyle>
            <a:lvl1pPr lvl="0" algn="l" rtl="0">
              <a:lnSpc>
                <a:spcPct val="150000"/>
              </a:lnSpc>
              <a:spcBef>
                <a:spcPts val="1067"/>
              </a:spcBef>
              <a:spcAft>
                <a:spcPts val="0"/>
              </a:spcAft>
              <a:buSzPts val="2400"/>
              <a:buNone/>
              <a:defRPr sz="3200">
                <a:solidFill>
                  <a:schemeClr val="accent2"/>
                </a:solidFill>
                <a:latin typeface="Arial"/>
                <a:ea typeface="Arial"/>
                <a:cs typeface="Arial"/>
                <a:sym typeface="Arial"/>
              </a:defRPr>
            </a:lvl1pPr>
            <a:lvl2pPr lvl="1" algn="ctr" rtl="0">
              <a:lnSpc>
                <a:spcPct val="90000"/>
              </a:lnSpc>
              <a:spcBef>
                <a:spcPts val="533"/>
              </a:spcBef>
              <a:spcAft>
                <a:spcPts val="0"/>
              </a:spcAft>
              <a:buSzPts val="1500"/>
              <a:buNone/>
              <a:defRPr sz="2000"/>
            </a:lvl2pPr>
            <a:lvl3pPr lvl="2" algn="ctr" rtl="0">
              <a:lnSpc>
                <a:spcPct val="90000"/>
              </a:lnSpc>
              <a:spcBef>
                <a:spcPts val="533"/>
              </a:spcBef>
              <a:spcAft>
                <a:spcPts val="0"/>
              </a:spcAft>
              <a:buSzPts val="1400"/>
              <a:buNone/>
              <a:defRPr sz="1867"/>
            </a:lvl3pPr>
            <a:lvl4pPr lvl="3" algn="ctr" rtl="0">
              <a:lnSpc>
                <a:spcPct val="90000"/>
              </a:lnSpc>
              <a:spcBef>
                <a:spcPts val="533"/>
              </a:spcBef>
              <a:spcAft>
                <a:spcPts val="0"/>
              </a:spcAft>
              <a:buSzPts val="1200"/>
              <a:buNone/>
              <a:defRPr sz="1600"/>
            </a:lvl4pPr>
            <a:lvl5pPr lvl="4" algn="ctr" rtl="0">
              <a:lnSpc>
                <a:spcPct val="90000"/>
              </a:lnSpc>
              <a:spcBef>
                <a:spcPts val="533"/>
              </a:spcBef>
              <a:spcAft>
                <a:spcPts val="0"/>
              </a:spcAft>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pic>
        <p:nvPicPr>
          <p:cNvPr id="98" name="Google Shape;98;p20"/>
          <p:cNvPicPr preferRelativeResize="0"/>
          <p:nvPr/>
        </p:nvPicPr>
        <p:blipFill rotWithShape="1">
          <a:blip r:embed="rId2">
            <a:alphaModFix/>
          </a:blip>
          <a:srcRect/>
          <a:stretch/>
        </p:blipFill>
        <p:spPr>
          <a:xfrm>
            <a:off x="703529" y="6018889"/>
            <a:ext cx="2259552" cy="481428"/>
          </a:xfrm>
          <a:prstGeom prst="rect">
            <a:avLst/>
          </a:prstGeom>
          <a:noFill/>
          <a:ln>
            <a:noFill/>
          </a:ln>
        </p:spPr>
      </p:pic>
      <p:sp>
        <p:nvSpPr>
          <p:cNvPr id="99" name="Google Shape;99;p20"/>
          <p:cNvSpPr/>
          <p:nvPr/>
        </p:nvSpPr>
        <p:spPr>
          <a:xfrm>
            <a:off x="8111267" y="-10759"/>
            <a:ext cx="4083029" cy="6868757"/>
          </a:xfrm>
          <a:custGeom>
            <a:avLst/>
            <a:gdLst/>
            <a:ahLst/>
            <a:cxnLst/>
            <a:rect l="l" t="t" r="r" b="b"/>
            <a:pathLst>
              <a:path w="4747709" h="6868757" extrusionOk="0">
                <a:moveTo>
                  <a:pt x="0" y="0"/>
                </a:moveTo>
                <a:lnTo>
                  <a:pt x="4747709" y="10757"/>
                </a:lnTo>
                <a:lnTo>
                  <a:pt x="4747709" y="6868757"/>
                </a:lnTo>
                <a:lnTo>
                  <a:pt x="1688951" y="6868757"/>
                </a:lnTo>
                <a:lnTo>
                  <a:pt x="0" y="0"/>
                </a:lnTo>
                <a:close/>
              </a:path>
            </a:pathLst>
          </a:custGeom>
          <a:solidFill>
            <a:schemeClr val="accent6"/>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b="0" i="0" u="none" strike="noStrike" cap="none">
              <a:solidFill>
                <a:schemeClr val="lt1"/>
              </a:solidFill>
              <a:latin typeface="Calibri"/>
              <a:ea typeface="Calibri"/>
              <a:cs typeface="Calibri"/>
              <a:sym typeface="Calibri"/>
            </a:endParaRPr>
          </a:p>
        </p:txBody>
      </p:sp>
      <p:pic>
        <p:nvPicPr>
          <p:cNvPr id="100" name="Google Shape;100;p20"/>
          <p:cNvPicPr preferRelativeResize="0"/>
          <p:nvPr/>
        </p:nvPicPr>
        <p:blipFill rotWithShape="1">
          <a:blip r:embed="rId3">
            <a:alphaModFix/>
          </a:blip>
          <a:srcRect/>
          <a:stretch/>
        </p:blipFill>
        <p:spPr>
          <a:xfrm>
            <a:off x="7215588" y="5995563"/>
            <a:ext cx="1791355" cy="528077"/>
          </a:xfrm>
          <a:prstGeom prst="rect">
            <a:avLst/>
          </a:prstGeom>
          <a:noFill/>
          <a:ln>
            <a:noFill/>
          </a:ln>
        </p:spPr>
      </p:pic>
    </p:spTree>
    <p:extLst>
      <p:ext uri="{BB962C8B-B14F-4D97-AF65-F5344CB8AC3E}">
        <p14:creationId xmlns:p14="http://schemas.microsoft.com/office/powerpoint/2010/main" val="932724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_plain" type="titleOnly">
  <p:cSld name="TITLE_ONLY">
    <p:spTree>
      <p:nvGrpSpPr>
        <p:cNvPr id="1" name="Shape 47"/>
        <p:cNvGrpSpPr/>
        <p:nvPr/>
      </p:nvGrpSpPr>
      <p:grpSpPr>
        <a:xfrm>
          <a:off x="0" y="0"/>
          <a:ext cx="0" cy="0"/>
          <a:chOff x="0" y="0"/>
          <a:chExt cx="0" cy="0"/>
        </a:xfrm>
      </p:grpSpPr>
      <p:sp>
        <p:nvSpPr>
          <p:cNvPr id="48" name="Google Shape;48;p63"/>
          <p:cNvSpPr txBox="1">
            <a:spLocks noGrp="1"/>
          </p:cNvSpPr>
          <p:nvPr>
            <p:ph type="title"/>
          </p:nvPr>
        </p:nvSpPr>
        <p:spPr>
          <a:xfrm>
            <a:off x="546410" y="365125"/>
            <a:ext cx="1080739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p63"/>
          <p:cNvPicPr preferRelativeResize="0"/>
          <p:nvPr/>
        </p:nvPicPr>
        <p:blipFill rotWithShape="1">
          <a:blip r:embed="rId2">
            <a:alphaModFix/>
          </a:blip>
          <a:srcRect/>
          <a:stretch/>
        </p:blipFill>
        <p:spPr>
          <a:xfrm>
            <a:off x="348528" y="6267160"/>
            <a:ext cx="1564575" cy="333354"/>
          </a:xfrm>
          <a:prstGeom prst="rect">
            <a:avLst/>
          </a:prstGeom>
          <a:noFill/>
          <a:ln>
            <a:noFill/>
          </a:ln>
        </p:spPr>
      </p:pic>
      <p:sp>
        <p:nvSpPr>
          <p:cNvPr id="50" name="Google Shape;50;p63"/>
          <p:cNvSpPr txBox="1">
            <a:spLocks noGrp="1"/>
          </p:cNvSpPr>
          <p:nvPr>
            <p:ph type="sldNum" idx="12"/>
          </p:nvPr>
        </p:nvSpPr>
        <p:spPr>
          <a:xfrm>
            <a:off x="11519206" y="6309887"/>
            <a:ext cx="626327"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51" name="Google Shape;51;p63"/>
          <p:cNvPicPr preferRelativeResize="0"/>
          <p:nvPr/>
        </p:nvPicPr>
        <p:blipFill rotWithShape="1">
          <a:blip r:embed="rId3">
            <a:alphaModFix/>
          </a:blip>
          <a:srcRect/>
          <a:stretch/>
        </p:blipFill>
        <p:spPr>
          <a:xfrm>
            <a:off x="9151966" y="6141096"/>
            <a:ext cx="1791356" cy="52807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167591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2"/>
              </a:buClr>
              <a:buSzPts val="3300"/>
              <a:buFont typeface="Arial"/>
              <a:buNone/>
              <a:defRPr sz="33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6"/>
              </a:buClr>
              <a:buSzPts val="2100"/>
              <a:buFont typeface="Arial"/>
              <a:buChar char="•"/>
              <a:defRPr sz="2100" b="0" i="0" u="none" strike="noStrike" cap="none">
                <a:solidFill>
                  <a:srgbClr val="000000"/>
                </a:solidFill>
                <a:latin typeface="Arial"/>
                <a:ea typeface="Arial"/>
                <a:cs typeface="Arial"/>
                <a:sym typeface="Arial"/>
              </a:defRPr>
            </a:lvl1pPr>
            <a:lvl2pPr marL="914400" marR="0" lvl="1" indent="-342900" algn="l" rtl="0">
              <a:lnSpc>
                <a:spcPct val="90000"/>
              </a:lnSpc>
              <a:spcBef>
                <a:spcPts val="400"/>
              </a:spcBef>
              <a:spcAft>
                <a:spcPts val="0"/>
              </a:spcAft>
              <a:buClr>
                <a:schemeClr val="accent6"/>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23850" algn="l" rtl="0">
              <a:lnSpc>
                <a:spcPct val="90000"/>
              </a:lnSpc>
              <a:spcBef>
                <a:spcPts val="400"/>
              </a:spcBef>
              <a:spcAft>
                <a:spcPts val="0"/>
              </a:spcAft>
              <a:buClr>
                <a:schemeClr val="accent6"/>
              </a:buClr>
              <a:buSzPts val="1500"/>
              <a:buFont typeface="Arial"/>
              <a:buChar char="•"/>
              <a:defRPr sz="1500" b="0" i="0" u="none" strike="noStrike" cap="none">
                <a:solidFill>
                  <a:srgbClr val="000000"/>
                </a:solidFill>
                <a:latin typeface="Arial"/>
                <a:ea typeface="Arial"/>
                <a:cs typeface="Arial"/>
                <a:sym typeface="Arial"/>
              </a:defRPr>
            </a:lvl3pPr>
            <a:lvl4pPr marL="1828800" marR="0" lvl="3" indent="-317500" algn="l" rtl="0">
              <a:lnSpc>
                <a:spcPct val="90000"/>
              </a:lnSpc>
              <a:spcBef>
                <a:spcPts val="400"/>
              </a:spcBef>
              <a:spcAft>
                <a:spcPts val="0"/>
              </a:spcAft>
              <a:buClr>
                <a:schemeClr val="accent6"/>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400"/>
              </a:spcBef>
              <a:spcAft>
                <a:spcPts val="0"/>
              </a:spcAft>
              <a:buClr>
                <a:schemeClr val="accent6"/>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rgbClr val="BBDCFF"/>
              </a:buClr>
              <a:buSzPts val="1100"/>
              <a:buFont typeface="Calibri"/>
              <a:buNone/>
              <a:defRPr sz="1200" b="0" i="0" u="none" strike="noStrike" cap="none">
                <a:solidFill>
                  <a:srgbClr val="BBDCFF"/>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rgbClr val="BBDCFF"/>
              </a:buClr>
              <a:buSzPts val="1100"/>
              <a:buFont typeface="Calibri"/>
              <a:buNone/>
              <a:defRPr sz="1200" b="0" i="0" u="none" strike="noStrike" cap="none">
                <a:solidFill>
                  <a:srgbClr val="BBDCFF"/>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1pPr>
            <a:lvl2pPr marL="0" marR="0" lvl="1"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2pPr>
            <a:lvl3pPr marL="0" marR="0" lvl="2"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3pPr>
            <a:lvl4pPr marL="0" marR="0" lvl="3"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4pPr>
            <a:lvl5pPr marL="0" marR="0" lvl="4"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5pPr>
            <a:lvl6pPr marL="0" marR="0" lvl="5"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6pPr>
            <a:lvl7pPr marL="0" marR="0" lvl="6"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7pPr>
            <a:lvl8pPr marL="0" marR="0" lvl="7"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8pPr>
            <a:lvl9pPr marL="0" marR="0" lvl="8"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75227839"/>
      </p:ext>
    </p:extLst>
  </p:cSld>
  <p:clrMap bg1="lt1" tx1="dk1" bg2="dk2" tx2="lt2" accent1="accent1" accent2="accent2" accent3="accent3" accent4="accent4" accent5="accent5" accent6="accent6" hlink="hlink" folHlink="folHlink"/>
  <p:sldLayoutIdLst>
    <p:sldLayoutId id="2147483814" r:id="rId1"/>
    <p:sldLayoutId id="2147483816" r:id="rId2"/>
    <p:sldLayoutId id="2147483817" r:id="rId3"/>
    <p:sldLayoutId id="2147483818" r:id="rId4"/>
    <p:sldLayoutId id="2147483819" r:id="rId5"/>
    <p:sldLayoutId id="214748382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Arial"/>
              <a:buNone/>
              <a:defRPr sz="44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accent6"/>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BBDC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BBDC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BBDC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BBDC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BBDC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BBDC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BBDC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BBDC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BBDC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BBDC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BBDC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82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clearsight.portal.cambiumast.com/actions.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5.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ags" Target="../tags/tag7.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tags" Target="../tags/tag9.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0.xml"/><Relationship Id="rId1" Type="http://schemas.openxmlformats.org/officeDocument/2006/relationships/tags" Target="../tags/tag10.xml"/><Relationship Id="rId5" Type="http://schemas.openxmlformats.org/officeDocument/2006/relationships/image" Target="../media/image44.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hyperlink" Target="https://clearsight.cambiumtds.com/studen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clearsight.cambiumtds.com/student?session=CS-0D96-3T"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0.xml"/><Relationship Id="rId1" Type="http://schemas.openxmlformats.org/officeDocument/2006/relationships/tags" Target="../tags/tag11.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0.xml"/><Relationship Id="rId1" Type="http://schemas.openxmlformats.org/officeDocument/2006/relationships/tags" Target="../tags/tag12.xml"/><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20.xml"/><Relationship Id="rId5" Type="http://schemas.openxmlformats.org/officeDocument/2006/relationships/image" Target="../media/image58.png"/><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0.xml"/><Relationship Id="rId1" Type="http://schemas.openxmlformats.org/officeDocument/2006/relationships/tags" Target="../tags/tag13.xml"/><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0.xml"/><Relationship Id="rId1" Type="http://schemas.openxmlformats.org/officeDocument/2006/relationships/tags" Target="../tags/tag14.xml"/><Relationship Id="rId5" Type="http://schemas.openxmlformats.org/officeDocument/2006/relationships/image" Target="../media/image65.png"/><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0.xml"/><Relationship Id="rId1" Type="http://schemas.openxmlformats.org/officeDocument/2006/relationships/tags" Target="../tags/tag15.xml"/><Relationship Id="rId5" Type="http://schemas.openxmlformats.org/officeDocument/2006/relationships/image" Target="../media/image67.png"/><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0.xml"/><Relationship Id="rId1" Type="http://schemas.openxmlformats.org/officeDocument/2006/relationships/tags" Target="../tags/tag16.xml"/><Relationship Id="rId5" Type="http://schemas.openxmlformats.org/officeDocument/2006/relationships/image" Target="../media/image69.png"/><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0.xml"/><Relationship Id="rId1" Type="http://schemas.openxmlformats.org/officeDocument/2006/relationships/tags" Target="../tags/tag17.xml"/></Relationships>
</file>

<file path=ppt/slides/_rels/slide56.xml.rels><?xml version="1.0" encoding="UTF-8" standalone="yes"?>
<Relationships xmlns="http://schemas.openxmlformats.org/package/2006/relationships"><Relationship Id="rId3" Type="http://schemas.openxmlformats.org/officeDocument/2006/relationships/hyperlink" Target="https://clearsight.portal.cambiumast.com/" TargetMode="External"/><Relationship Id="rId2" Type="http://schemas.openxmlformats.org/officeDocument/2006/relationships/notesSlide" Target="../notesSlides/notesSlide53.xml"/><Relationship Id="rId1" Type="http://schemas.openxmlformats.org/officeDocument/2006/relationships/slideLayout" Target="../slideLayouts/slideLayout18.xml"/><Relationship Id="rId4" Type="http://schemas.openxmlformats.org/officeDocument/2006/relationships/hyperlink" Target="https://clearsight.portal.cambiumast.com/contact.html"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clearsight.portal.cambiumast.com/technology-requirements.htm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577951" y="2559360"/>
            <a:ext cx="10959928" cy="1040000"/>
          </a:xfrm>
          <a:prstGeom prst="rect">
            <a:avLst/>
          </a:prstGeom>
        </p:spPr>
        <p:txBody>
          <a:bodyPr spcFirstLastPara="1" wrap="square" lIns="91433" tIns="45700" rIns="91433" bIns="45700" anchor="ctr" anchorCtr="0">
            <a:noAutofit/>
          </a:bodyPr>
          <a:lstStyle/>
          <a:p>
            <a:r>
              <a:rPr lang="en" sz="4800" dirty="0"/>
              <a:t>ClearSight Training:</a:t>
            </a:r>
            <a:endParaRPr sz="4800" dirty="0"/>
          </a:p>
          <a:p>
            <a:pPr>
              <a:lnSpc>
                <a:spcPct val="150000"/>
              </a:lnSpc>
            </a:pPr>
            <a:r>
              <a:rPr lang="en-US" sz="4000" cap="none" dirty="0"/>
              <a:t>Test Administration </a:t>
            </a:r>
            <a:r>
              <a:rPr lang="en-US" sz="4000" dirty="0"/>
              <a:t>&amp; Monitoring</a:t>
            </a:r>
            <a:endParaRPr sz="4000" dirty="0"/>
          </a:p>
        </p:txBody>
      </p:sp>
      <p:sp>
        <p:nvSpPr>
          <p:cNvPr id="106" name="Google Shape;106;p21"/>
          <p:cNvSpPr txBox="1"/>
          <p:nvPr/>
        </p:nvSpPr>
        <p:spPr>
          <a:xfrm>
            <a:off x="577951" y="4182784"/>
            <a:ext cx="39720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133" b="1" kern="0" dirty="0">
                <a:solidFill>
                  <a:srgbClr val="FFFFFF"/>
                </a:solidFill>
                <a:latin typeface="Arial"/>
                <a:cs typeface="Arial"/>
                <a:sym typeface="Arial"/>
              </a:rPr>
              <a:t>2022-2023</a:t>
            </a:r>
            <a:endParaRPr sz="2133" b="1" kern="0" dirty="0">
              <a:solidFill>
                <a:srgbClr val="FFFFFF"/>
              </a:solidFill>
              <a:latin typeface="Arial"/>
              <a:cs typeface="Arial"/>
              <a:sym typeface="Arial"/>
            </a:endParaRPr>
          </a:p>
        </p:txBody>
      </p:sp>
      <p:sp>
        <p:nvSpPr>
          <p:cNvPr id="107" name="Google Shape;107;p21"/>
          <p:cNvSpPr/>
          <p:nvPr/>
        </p:nvSpPr>
        <p:spPr>
          <a:xfrm>
            <a:off x="214300" y="5915033"/>
            <a:ext cx="1986000" cy="857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81"/>
          <p:cNvSpPr txBox="1">
            <a:spLocks noGrp="1"/>
          </p:cNvSpPr>
          <p:nvPr>
            <p:ph type="sldNum" sz="quarter" idx="17"/>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sp>
        <p:nvSpPr>
          <p:cNvPr id="210" name="Google Shape;210;p81"/>
          <p:cNvSpPr txBox="1">
            <a:spLocks noGrp="1"/>
          </p:cNvSpPr>
          <p:nvPr>
            <p:ph type="body" sz="quarter" idx="4294967295"/>
          </p:nvPr>
        </p:nvSpPr>
        <p:spPr>
          <a:xfrm>
            <a:off x="103872" y="723331"/>
            <a:ext cx="11338560" cy="5359417"/>
          </a:xfrm>
          <a:prstGeom prst="rect">
            <a:avLst/>
          </a:prstGeom>
          <a:noFill/>
          <a:ln>
            <a:noFill/>
          </a:ln>
        </p:spPr>
        <p:txBody>
          <a:bodyPr spcFirstLastPara="1" wrap="square" lIns="91425" tIns="45700" rIns="91425" bIns="45700" anchor="t" anchorCtr="0">
            <a:noAutofit/>
          </a:bodyPr>
          <a:lstStyle/>
          <a:p>
            <a:pPr marL="533400" lvl="1" indent="0" algn="l" rtl="0">
              <a:lnSpc>
                <a:spcPct val="90000"/>
              </a:lnSpc>
              <a:spcBef>
                <a:spcPts val="500"/>
              </a:spcBef>
              <a:spcAft>
                <a:spcPts val="0"/>
              </a:spcAft>
              <a:buSzPts val="2400"/>
              <a:buNone/>
            </a:pPr>
            <a:endParaRPr sz="2200" dirty="0">
              <a:latin typeface="Arial" panose="020B0604020202020204" pitchFamily="34" charset="0"/>
              <a:cs typeface="Arial" panose="020B0604020202020204" pitchFamily="34" charset="0"/>
            </a:endParaRPr>
          </a:p>
          <a:p>
            <a:pPr marL="533400" lvl="0" indent="-457200" algn="l" rtl="0">
              <a:lnSpc>
                <a:spcPct val="90000"/>
              </a:lnSpc>
              <a:spcBef>
                <a:spcPts val="1000"/>
              </a:spcBef>
              <a:spcAft>
                <a:spcPts val="0"/>
              </a:spcAft>
              <a:buSzPts val="2800"/>
              <a:buChar char="•"/>
            </a:pPr>
            <a:r>
              <a:rPr lang="en-US" sz="2400" b="1" dirty="0">
                <a:latin typeface="Arial" panose="020B0604020202020204" pitchFamily="34" charset="0"/>
                <a:cs typeface="Arial" panose="020B0604020202020204" pitchFamily="34" charset="0"/>
              </a:rPr>
              <a:t>Active &amp; Upcoming Proctoring</a:t>
            </a:r>
            <a:r>
              <a:rPr lang="en-US" sz="2400" dirty="0">
                <a:latin typeface="Arial" panose="020B0604020202020204" pitchFamily="34" charset="0"/>
                <a:cs typeface="Arial" panose="020B0604020202020204" pitchFamily="34" charset="0"/>
              </a:rPr>
              <a:t> sessions generate a TA Interface that must be monitored during the administration. This TA Interface allows the test administrator to admit students into the test session and track their testing progress.</a:t>
            </a:r>
            <a:endParaRPr dirty="0">
              <a:latin typeface="Arial" panose="020B0604020202020204" pitchFamily="34" charset="0"/>
              <a:cs typeface="Arial" panose="020B0604020202020204" pitchFamily="34" charset="0"/>
            </a:endParaRPr>
          </a:p>
          <a:p>
            <a:pPr marL="533400" lvl="0" indent="-279400" algn="l" rtl="0">
              <a:lnSpc>
                <a:spcPct val="90000"/>
              </a:lnSpc>
              <a:spcBef>
                <a:spcPts val="1000"/>
              </a:spcBef>
              <a:spcAft>
                <a:spcPts val="0"/>
              </a:spcAft>
              <a:buSzPts val="2800"/>
              <a:buNone/>
            </a:pPr>
            <a:endParaRPr sz="2400" dirty="0">
              <a:latin typeface="Arial" panose="020B0604020202020204" pitchFamily="34" charset="0"/>
              <a:cs typeface="Arial" panose="020B0604020202020204" pitchFamily="34" charset="0"/>
            </a:endParaRPr>
          </a:p>
          <a:p>
            <a:pPr marL="533400" lvl="0" indent="-457200" algn="l" rtl="0">
              <a:lnSpc>
                <a:spcPct val="90000"/>
              </a:lnSpc>
              <a:spcBef>
                <a:spcPts val="1000"/>
              </a:spcBef>
              <a:spcAft>
                <a:spcPts val="0"/>
              </a:spcAft>
              <a:buSzPts val="2800"/>
              <a:buChar char="•"/>
            </a:pPr>
            <a:r>
              <a:rPr lang="en-US" sz="2400" b="1" dirty="0">
                <a:latin typeface="Arial" panose="020B0604020202020204" pitchFamily="34" charset="0"/>
                <a:cs typeface="Arial" panose="020B0604020202020204" pitchFamily="34" charset="0"/>
              </a:rPr>
              <a:t>Assignments</a:t>
            </a:r>
            <a:r>
              <a:rPr lang="en-US" sz="2400" dirty="0">
                <a:latin typeface="Arial" panose="020B0604020202020204" pitchFamily="34" charset="0"/>
                <a:cs typeface="Arial" panose="020B0604020202020204" pitchFamily="34" charset="0"/>
              </a:rPr>
              <a:t> provide flexibility for students to take a test on their own with no test administrator admitting them to the test session or monitoring their testing progress.  </a:t>
            </a:r>
            <a:endParaRPr dirty="0">
              <a:latin typeface="Arial" panose="020B0604020202020204" pitchFamily="34" charset="0"/>
              <a:cs typeface="Arial" panose="020B0604020202020204" pitchFamily="34" charset="0"/>
            </a:endParaRPr>
          </a:p>
        </p:txBody>
      </p:sp>
      <p:sp>
        <p:nvSpPr>
          <p:cNvPr id="209" name="Google Shape;209;p81"/>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2"/>
              </a:buClr>
              <a:buSzPct val="122222"/>
              <a:buFont typeface="Arial"/>
              <a:buNone/>
            </a:pPr>
            <a:r>
              <a:rPr lang="en-US" dirty="0"/>
              <a:t>Types of Test Sessions</a:t>
            </a:r>
            <a:endParaRPr dirty="0"/>
          </a:p>
        </p:txBody>
      </p:sp>
      <p:pic>
        <p:nvPicPr>
          <p:cNvPr id="6" name="Google Shape;295;p87">
            <a:extLst>
              <a:ext uri="{FF2B5EF4-FFF2-40B4-BE49-F238E27FC236}">
                <a16:creationId xmlns:a16="http://schemas.microsoft.com/office/drawing/2014/main" id="{BD35EC77-6052-4B4B-8097-D9FF4A291773}"/>
              </a:ext>
            </a:extLst>
          </p:cNvPr>
          <p:cNvPicPr preferRelativeResize="0">
            <a:picLocks/>
          </p:cNvPicPr>
          <p:nvPr/>
        </p:nvPicPr>
        <p:blipFill rotWithShape="1">
          <a:blip r:embed="rId3">
            <a:alphaModFix/>
          </a:blip>
          <a:srcRect/>
          <a:stretch/>
        </p:blipFill>
        <p:spPr>
          <a:xfrm>
            <a:off x="2557082" y="4136320"/>
            <a:ext cx="7107824" cy="1946428"/>
          </a:xfrm>
          <a:prstGeom prst="rect">
            <a:avLst/>
          </a:prstGeom>
          <a:noFill/>
          <a:ln w="25400" cap="flat" cmpd="sng">
            <a:solidFill>
              <a:schemeClr val="accent1"/>
            </a:solidFill>
            <a:prstDash val="solid"/>
            <a:round/>
            <a:headEnd type="none" w="sm" len="sm"/>
            <a:tailEnd type="none" w="sm" len="sm"/>
          </a:ln>
        </p:spPr>
      </p:pic>
    </p:spTree>
    <p:extLst>
      <p:ext uri="{BB962C8B-B14F-4D97-AF65-F5344CB8AC3E}">
        <p14:creationId xmlns:p14="http://schemas.microsoft.com/office/powerpoint/2010/main" val="125667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82"/>
          <p:cNvSpPr txBox="1">
            <a:spLocks noGrp="1"/>
          </p:cNvSpPr>
          <p:nvPr>
            <p:ph type="sldNum" sz="quarter" idx="17"/>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sp>
        <p:nvSpPr>
          <p:cNvPr id="217" name="Google Shape;217;p82"/>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2"/>
              </a:buClr>
              <a:buSzPct val="55555"/>
              <a:buNone/>
            </a:pPr>
            <a:r>
              <a:rPr lang="en-US" sz="3600" b="1" dirty="0"/>
              <a:t>Proctored vs. Assignment Sessions</a:t>
            </a:r>
            <a:endParaRPr dirty="0"/>
          </a:p>
        </p:txBody>
      </p:sp>
      <p:graphicFrame>
        <p:nvGraphicFramePr>
          <p:cNvPr id="220" name="Google Shape;220;p82"/>
          <p:cNvGraphicFramePr/>
          <p:nvPr>
            <p:extLst>
              <p:ext uri="{D42A27DB-BD31-4B8C-83A1-F6EECF244321}">
                <p14:modId xmlns:p14="http://schemas.microsoft.com/office/powerpoint/2010/main" val="1823287561"/>
              </p:ext>
            </p:extLst>
          </p:nvPr>
        </p:nvGraphicFramePr>
        <p:xfrm>
          <a:off x="696036" y="818867"/>
          <a:ext cx="10746395" cy="5377221"/>
        </p:xfrm>
        <a:graphic>
          <a:graphicData uri="http://schemas.openxmlformats.org/drawingml/2006/table">
            <a:tbl>
              <a:tblPr>
                <a:noFill/>
              </a:tblPr>
              <a:tblGrid>
                <a:gridCol w="7927951">
                  <a:extLst>
                    <a:ext uri="{9D8B030D-6E8A-4147-A177-3AD203B41FA5}">
                      <a16:colId xmlns:a16="http://schemas.microsoft.com/office/drawing/2014/main" val="20000"/>
                    </a:ext>
                  </a:extLst>
                </a:gridCol>
                <a:gridCol w="1260014">
                  <a:extLst>
                    <a:ext uri="{9D8B030D-6E8A-4147-A177-3AD203B41FA5}">
                      <a16:colId xmlns:a16="http://schemas.microsoft.com/office/drawing/2014/main" val="20001"/>
                    </a:ext>
                  </a:extLst>
                </a:gridCol>
                <a:gridCol w="1558430">
                  <a:extLst>
                    <a:ext uri="{9D8B030D-6E8A-4147-A177-3AD203B41FA5}">
                      <a16:colId xmlns:a16="http://schemas.microsoft.com/office/drawing/2014/main" val="20002"/>
                    </a:ext>
                  </a:extLst>
                </a:gridCol>
              </a:tblGrid>
              <a:tr h="404011">
                <a:tc>
                  <a:txBody>
                    <a:bodyPr/>
                    <a:lstStyle/>
                    <a:p>
                      <a:pPr marL="0" marR="0" lvl="0" indent="0" algn="ctr" rtl="0">
                        <a:lnSpc>
                          <a:spcPct val="100000"/>
                        </a:lnSpc>
                        <a:spcBef>
                          <a:spcPts val="0"/>
                        </a:spcBef>
                        <a:spcAft>
                          <a:spcPts val="0"/>
                        </a:spcAft>
                        <a:buNone/>
                      </a:pPr>
                      <a:r>
                        <a:rPr lang="en-US" sz="1400" b="1" i="0" u="none" strike="noStrike" cap="none">
                          <a:solidFill>
                            <a:srgbClr val="FFFFFF"/>
                          </a:solidFill>
                          <a:latin typeface="Calibri"/>
                          <a:ea typeface="Calibri"/>
                          <a:cs typeface="Calibri"/>
                          <a:sym typeface="Calibri"/>
                        </a:rPr>
                        <a:t>Feature</a:t>
                      </a:r>
                      <a:endParaRPr/>
                    </a:p>
                  </a:txBody>
                  <a:tcPr marL="7225" marR="7225" marT="72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4472C4"/>
                    </a:solidFill>
                  </a:tcPr>
                </a:tc>
                <a:tc>
                  <a:txBody>
                    <a:bodyPr/>
                    <a:lstStyle/>
                    <a:p>
                      <a:pPr marL="0" marR="0" lvl="0" indent="0" algn="ctr" rtl="0">
                        <a:lnSpc>
                          <a:spcPct val="100000"/>
                        </a:lnSpc>
                        <a:spcBef>
                          <a:spcPts val="0"/>
                        </a:spcBef>
                        <a:spcAft>
                          <a:spcPts val="0"/>
                        </a:spcAft>
                        <a:buNone/>
                      </a:pPr>
                      <a:r>
                        <a:rPr lang="en-US" sz="1400" b="1" i="0" u="none" strike="noStrike" cap="none">
                          <a:solidFill>
                            <a:srgbClr val="FFFFFF"/>
                          </a:solidFill>
                          <a:latin typeface="Calibri"/>
                          <a:ea typeface="Calibri"/>
                          <a:cs typeface="Calibri"/>
                          <a:sym typeface="Calibri"/>
                        </a:rPr>
                        <a:t>Proctored</a:t>
                      </a:r>
                      <a:endParaRPr/>
                    </a:p>
                  </a:txBody>
                  <a:tcPr marL="7225" marR="7225" marT="7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4472C4"/>
                    </a:solidFill>
                  </a:tcPr>
                </a:tc>
                <a:tc>
                  <a:txBody>
                    <a:bodyPr/>
                    <a:lstStyle/>
                    <a:p>
                      <a:pPr marL="0" marR="0" lvl="0" indent="0" algn="ctr" rtl="0">
                        <a:lnSpc>
                          <a:spcPct val="100000"/>
                        </a:lnSpc>
                        <a:spcBef>
                          <a:spcPts val="0"/>
                        </a:spcBef>
                        <a:spcAft>
                          <a:spcPts val="0"/>
                        </a:spcAft>
                        <a:buNone/>
                      </a:pPr>
                      <a:r>
                        <a:rPr lang="en-US" sz="1400" b="1" i="0" u="none" strike="noStrike" cap="none">
                          <a:solidFill>
                            <a:srgbClr val="FFFFFF"/>
                          </a:solidFill>
                          <a:latin typeface="Calibri"/>
                          <a:ea typeface="Calibri"/>
                          <a:cs typeface="Calibri"/>
                          <a:sym typeface="Calibri"/>
                        </a:rPr>
                        <a:t>Assignment</a:t>
                      </a:r>
                      <a:endParaRPr/>
                    </a:p>
                  </a:txBody>
                  <a:tcPr marL="7225" marR="7225" marT="72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4472C4"/>
                    </a:solidFill>
                  </a:tcPr>
                </a:tc>
                <a:extLst>
                  <a:ext uri="{0D108BD9-81ED-4DB2-BD59-A6C34878D82A}">
                    <a16:rowId xmlns:a16="http://schemas.microsoft.com/office/drawing/2014/main" val="10000"/>
                  </a:ext>
                </a:extLst>
              </a:tr>
              <a:tr h="404011">
                <a:tc>
                  <a:txBody>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Dashboard to track test/student status</a:t>
                      </a:r>
                      <a:endParaRPr sz="1800" dirty="0"/>
                    </a:p>
                  </a:txBody>
                  <a:tcPr marL="45725" marR="7225" marT="72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Noto Sans Symbols"/>
                          <a:ea typeface="Noto Sans Symbols"/>
                          <a:cs typeface="Noto Sans Symbols"/>
                          <a:sym typeface="Noto Sans Symbols"/>
                        </a:rPr>
                        <a:t>✔</a:t>
                      </a:r>
                      <a:endParaRPr sz="1800"/>
                    </a:p>
                  </a:txBody>
                  <a:tcPr marL="7225" marR="7225" marT="7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Noto Sans Symbols"/>
                          <a:sym typeface="Noto Sans Symbols"/>
                        </a:rPr>
                        <a:t>---</a:t>
                      </a:r>
                      <a:endParaRPr sz="1800" dirty="0"/>
                    </a:p>
                  </a:txBody>
                  <a:tcPr marL="7225" marR="7225" marT="72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extLst>
                  <a:ext uri="{0D108BD9-81ED-4DB2-BD59-A6C34878D82A}">
                    <a16:rowId xmlns:a16="http://schemas.microsoft.com/office/drawing/2014/main" val="10001"/>
                  </a:ext>
                </a:extLst>
              </a:tr>
              <a:tr h="404011">
                <a:tc>
                  <a:txBody>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Asynchronous </a:t>
                      </a:r>
                      <a:r>
                        <a:rPr lang="en-US" sz="1600" b="1" i="0" u="none" strike="noStrike" cap="none" dirty="0">
                          <a:solidFill>
                            <a:srgbClr val="000000"/>
                          </a:solidFill>
                          <a:latin typeface="Calibri"/>
                          <a:ea typeface="Calibri"/>
                          <a:cs typeface="Calibri"/>
                          <a:sym typeface="Calibri"/>
                        </a:rPr>
                        <a:t>(students can take test at different times)</a:t>
                      </a:r>
                      <a:endParaRPr sz="1800" b="1" i="0" u="none" strike="noStrike" cap="none" dirty="0">
                        <a:solidFill>
                          <a:srgbClr val="000000"/>
                        </a:solidFill>
                        <a:latin typeface="Calibri"/>
                        <a:ea typeface="Calibri"/>
                        <a:cs typeface="Calibri"/>
                        <a:sym typeface="Calibri"/>
                      </a:endParaRPr>
                    </a:p>
                  </a:txBody>
                  <a:tcPr marL="45725" marR="7225" marT="72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Noto Sans Symbols"/>
                          <a:sym typeface="Noto Sans Symbols"/>
                        </a:rPr>
                        <a:t>---</a:t>
                      </a:r>
                      <a:endParaRPr sz="1800" dirty="0"/>
                    </a:p>
                  </a:txBody>
                  <a:tcPr marL="7225" marR="7225" marT="7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Noto Sans Symbols"/>
                          <a:ea typeface="Noto Sans Symbols"/>
                          <a:cs typeface="Noto Sans Symbols"/>
                          <a:sym typeface="Noto Sans Symbols"/>
                        </a:rPr>
                        <a:t>✔</a:t>
                      </a:r>
                      <a:endParaRPr sz="1800"/>
                    </a:p>
                  </a:txBody>
                  <a:tcPr marL="7225" marR="7225" marT="72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5119">
                <a:tc>
                  <a:txBody>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Synchronous </a:t>
                      </a:r>
                      <a:r>
                        <a:rPr lang="en-US" sz="1600" b="1" i="0" u="none" strike="noStrike" cap="none" dirty="0">
                          <a:solidFill>
                            <a:srgbClr val="000000"/>
                          </a:solidFill>
                          <a:latin typeface="Calibri"/>
                          <a:ea typeface="Calibri"/>
                          <a:cs typeface="Calibri"/>
                          <a:sym typeface="Calibri"/>
                        </a:rPr>
                        <a:t>(students </a:t>
                      </a:r>
                      <a:r>
                        <a:rPr lang="en-US" sz="1600" b="1" i="0" u="sng" strike="noStrike" cap="none" dirty="0">
                          <a:solidFill>
                            <a:srgbClr val="000000"/>
                          </a:solidFill>
                          <a:latin typeface="Calibri"/>
                          <a:ea typeface="Calibri"/>
                          <a:cs typeface="Calibri"/>
                          <a:sym typeface="Calibri"/>
                        </a:rPr>
                        <a:t>must</a:t>
                      </a:r>
                      <a:r>
                        <a:rPr lang="en-US" sz="1600" b="1" i="0" u="none" strike="noStrike" cap="none" dirty="0">
                          <a:solidFill>
                            <a:srgbClr val="000000"/>
                          </a:solidFill>
                          <a:latin typeface="Calibri"/>
                          <a:ea typeface="Calibri"/>
                          <a:cs typeface="Calibri"/>
                          <a:sym typeface="Calibri"/>
                        </a:rPr>
                        <a:t> take test with a live proctor)</a:t>
                      </a:r>
                      <a:endParaRPr sz="1800" b="1" i="0" u="none" strike="noStrike" cap="none" dirty="0">
                        <a:solidFill>
                          <a:srgbClr val="000000"/>
                        </a:solidFill>
                        <a:latin typeface="Calibri"/>
                        <a:ea typeface="Calibri"/>
                        <a:cs typeface="Calibri"/>
                        <a:sym typeface="Calibri"/>
                      </a:endParaRPr>
                    </a:p>
                  </a:txBody>
                  <a:tcPr marL="45725" marR="7225" marT="72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Noto Sans Symbols"/>
                          <a:ea typeface="Noto Sans Symbols"/>
                          <a:cs typeface="Noto Sans Symbols"/>
                          <a:sym typeface="Noto Sans Symbols"/>
                        </a:rPr>
                        <a:t>✔</a:t>
                      </a:r>
                      <a:endParaRPr sz="1800"/>
                    </a:p>
                  </a:txBody>
                  <a:tcPr marL="7225" marR="7225" marT="7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Noto Sans Symbols"/>
                          <a:sym typeface="Noto Sans Symbols"/>
                        </a:rPr>
                        <a:t>---</a:t>
                      </a:r>
                      <a:endParaRPr sz="1800" dirty="0"/>
                    </a:p>
                  </a:txBody>
                  <a:tcPr marL="7225" marR="7225" marT="72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extLst>
                  <a:ext uri="{0D108BD9-81ED-4DB2-BD59-A6C34878D82A}">
                    <a16:rowId xmlns:a16="http://schemas.microsoft.com/office/drawing/2014/main" val="10003"/>
                  </a:ext>
                </a:extLst>
              </a:tr>
              <a:tr h="404011">
                <a:tc>
                  <a:txBody>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Can be prescheduled</a:t>
                      </a:r>
                      <a:endParaRPr sz="1800"/>
                    </a:p>
                  </a:txBody>
                  <a:tcPr marL="45725" marR="7225" marT="72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Noto Sans Symbols"/>
                          <a:ea typeface="Noto Sans Symbols"/>
                          <a:cs typeface="Noto Sans Symbols"/>
                          <a:sym typeface="Noto Sans Symbols"/>
                        </a:rPr>
                        <a:t>✔</a:t>
                      </a:r>
                      <a:endParaRPr sz="1800"/>
                    </a:p>
                  </a:txBody>
                  <a:tcPr marL="7225" marR="7225" marT="7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Noto Sans Symbols"/>
                          <a:ea typeface="Noto Sans Symbols"/>
                          <a:cs typeface="Noto Sans Symbols"/>
                          <a:sym typeface="Noto Sans Symbols"/>
                        </a:rPr>
                        <a:t>✔</a:t>
                      </a:r>
                      <a:endParaRPr sz="1800"/>
                    </a:p>
                  </a:txBody>
                  <a:tcPr marL="7225" marR="7225" marT="72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04011">
                <a:tc>
                  <a:txBody>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Can have multi-day window</a:t>
                      </a:r>
                      <a:endParaRPr sz="1800" dirty="0"/>
                    </a:p>
                  </a:txBody>
                  <a:tcPr marL="45725" marR="7225" marT="72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Noto Sans Symbols"/>
                          <a:ea typeface="Noto Sans Symbols"/>
                          <a:cs typeface="Noto Sans Symbols"/>
                          <a:sym typeface="Noto Sans Symbols"/>
                        </a:rPr>
                        <a:t>✔</a:t>
                      </a:r>
                      <a:r>
                        <a:rPr lang="en-US"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Noto Sans Symbols"/>
                        <a:ea typeface="Noto Sans Symbols"/>
                        <a:cs typeface="Noto Sans Symbols"/>
                        <a:sym typeface="Noto Sans Symbols"/>
                      </a:endParaRPr>
                    </a:p>
                  </a:txBody>
                  <a:tcPr marL="7225" marR="7225" marT="7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Noto Sans Symbols"/>
                          <a:ea typeface="Noto Sans Symbols"/>
                          <a:cs typeface="Noto Sans Symbols"/>
                          <a:sym typeface="Noto Sans Symbols"/>
                        </a:rPr>
                        <a:t>✔</a:t>
                      </a:r>
                      <a:endParaRPr sz="1800"/>
                    </a:p>
                  </a:txBody>
                  <a:tcPr marL="7225" marR="7225" marT="72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extLst>
                  <a:ext uri="{0D108BD9-81ED-4DB2-BD59-A6C34878D82A}">
                    <a16:rowId xmlns:a16="http://schemas.microsoft.com/office/drawing/2014/main" val="10005"/>
                  </a:ext>
                </a:extLst>
              </a:tr>
              <a:tr h="404011">
                <a:tc>
                  <a:txBody>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TIDE reports show current status</a:t>
                      </a:r>
                      <a:endParaRPr sz="1800" dirty="0"/>
                    </a:p>
                  </a:txBody>
                  <a:tcPr marL="45725" marR="7225" marT="72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Noto Sans Symbols"/>
                          <a:ea typeface="Noto Sans Symbols"/>
                          <a:cs typeface="Noto Sans Symbols"/>
                          <a:sym typeface="Noto Sans Symbols"/>
                        </a:rPr>
                        <a:t>✔</a:t>
                      </a:r>
                      <a:endParaRPr sz="1800"/>
                    </a:p>
                  </a:txBody>
                  <a:tcPr marL="7225" marR="7225" marT="7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Noto Sans Symbols"/>
                          <a:ea typeface="Noto Sans Symbols"/>
                          <a:cs typeface="Noto Sans Symbols"/>
                          <a:sym typeface="Noto Sans Symbols"/>
                        </a:rPr>
                        <a:t>✔</a:t>
                      </a:r>
                      <a:endParaRPr sz="1800"/>
                    </a:p>
                  </a:txBody>
                  <a:tcPr marL="7225" marR="7225" marT="72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11226">
                <a:tc>
                  <a:txBody>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Student can use Secure Browser on school-owned supported device</a:t>
                      </a:r>
                      <a:endParaRPr sz="1800" dirty="0"/>
                    </a:p>
                  </a:txBody>
                  <a:tcPr marL="45725" marR="7225" marT="72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8EA9DB"/>
                      </a:solidFill>
                      <a:prstDash val="solid"/>
                      <a:round/>
                      <a:headEnd type="none" w="sm" len="sm"/>
                      <a:tailEnd type="none" w="sm" len="sm"/>
                    </a:lnB>
                    <a:solidFill>
                      <a:srgbClr val="D9E1F2"/>
                    </a:solidFill>
                  </a:tcP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Noto Sans Symbols"/>
                          <a:ea typeface="Noto Sans Symbols"/>
                          <a:cs typeface="Noto Sans Symbols"/>
                          <a:sym typeface="Noto Sans Symbols"/>
                        </a:rPr>
                        <a:t>✔</a:t>
                      </a:r>
                      <a:endParaRPr sz="1800"/>
                    </a:p>
                  </a:txBody>
                  <a:tcPr marL="7225" marR="7225" marT="7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Noto Sans Symbols"/>
                          <a:ea typeface="Noto Sans Symbols"/>
                          <a:cs typeface="Noto Sans Symbols"/>
                          <a:sym typeface="Noto Sans Symbols"/>
                        </a:rPr>
                        <a:t>✔</a:t>
                      </a:r>
                      <a:endParaRPr sz="1800"/>
                    </a:p>
                  </a:txBody>
                  <a:tcPr marL="7225" marR="7225" marT="72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extLst>
                  <a:ext uri="{0D108BD9-81ED-4DB2-BD59-A6C34878D82A}">
                    <a16:rowId xmlns:a16="http://schemas.microsoft.com/office/drawing/2014/main" val="10007"/>
                  </a:ext>
                </a:extLst>
              </a:tr>
              <a:tr h="752957">
                <a:tc>
                  <a:txBody>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Student can use system-generated** web link on school-owned or personally-owned supported device</a:t>
                      </a:r>
                      <a:endParaRPr sz="1800" dirty="0"/>
                    </a:p>
                  </a:txBody>
                  <a:tcPr marL="45725" marR="7225" marT="72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8EA9DB"/>
                      </a:solidFill>
                      <a:prstDash val="solid"/>
                      <a:round/>
                      <a:headEnd type="none" w="sm" len="sm"/>
                      <a:tailEnd type="none" w="sm" len="sm"/>
                    </a:lnT>
                    <a:lnB w="9525" cap="flat" cmpd="sng">
                      <a:solidFill>
                        <a:srgbClr val="8EA9DB"/>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Noto Sans Symbols"/>
                          <a:ea typeface="Noto Sans Symbols"/>
                          <a:cs typeface="Noto Sans Symbols"/>
                          <a:sym typeface="Noto Sans Symbols"/>
                        </a:rPr>
                        <a:t>✔</a:t>
                      </a:r>
                      <a:endParaRPr sz="1800"/>
                    </a:p>
                  </a:txBody>
                  <a:tcPr marL="7225" marR="7225" marT="7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Noto Sans Symbols"/>
                          <a:ea typeface="Noto Sans Symbols"/>
                          <a:cs typeface="Noto Sans Symbols"/>
                          <a:sym typeface="Noto Sans Symbols"/>
                        </a:rPr>
                        <a:t>✔</a:t>
                      </a:r>
                      <a:endParaRPr sz="1800"/>
                    </a:p>
                  </a:txBody>
                  <a:tcPr marL="7225" marR="7225" marT="72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404011">
                <a:tc>
                  <a:txBody>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Print-out stimulus or item during testing</a:t>
                      </a:r>
                      <a:endParaRPr sz="1800"/>
                    </a:p>
                  </a:txBody>
                  <a:tcPr marL="45725" marR="7225" marT="7225"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8EA9DB"/>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Noto Sans Symbols"/>
                          <a:ea typeface="Noto Sans Symbols"/>
                          <a:cs typeface="Noto Sans Symbols"/>
                          <a:sym typeface="Noto Sans Symbols"/>
                        </a:rPr>
                        <a:t> ✔</a:t>
                      </a:r>
                      <a:endParaRPr sz="1800" dirty="0"/>
                    </a:p>
                  </a:txBody>
                  <a:tcPr marL="7225" marR="7225" marT="7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Noto Sans Symbols"/>
                          <a:ea typeface="Noto Sans Symbols"/>
                          <a:cs typeface="Noto Sans Symbols"/>
                          <a:sym typeface="Noto Sans Symbols"/>
                        </a:rPr>
                        <a:t>---</a:t>
                      </a:r>
                      <a:endParaRPr sz="1400" b="0" i="0" u="none" strike="noStrike" cap="none" dirty="0">
                        <a:solidFill>
                          <a:srgbClr val="000000"/>
                        </a:solidFill>
                        <a:latin typeface="Noto Sans Symbols"/>
                        <a:ea typeface="Noto Sans Symbols"/>
                        <a:cs typeface="Noto Sans Symbols"/>
                        <a:sym typeface="Noto Sans Symbols"/>
                      </a:endParaRPr>
                    </a:p>
                  </a:txBody>
                  <a:tcPr marL="7225" marR="7225" marT="7225" marB="0"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extLst>
                  <a:ext uri="{0D108BD9-81ED-4DB2-BD59-A6C34878D82A}">
                    <a16:rowId xmlns:a16="http://schemas.microsoft.com/office/drawing/2014/main" val="10009"/>
                  </a:ext>
                </a:extLst>
              </a:tr>
              <a:tr h="919842">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600" b="0" i="0" u="none" strike="noStrike" cap="none" dirty="0">
                          <a:solidFill>
                            <a:srgbClr val="000000"/>
                          </a:solidFill>
                          <a:latin typeface="Calibri"/>
                          <a:ea typeface="Calibri"/>
                          <a:cs typeface="Calibri"/>
                          <a:sym typeface="Calibri"/>
                        </a:rPr>
                        <a:t>*The test session must occur continuously within the designated test window — a session cannot be started one day and completed the next.</a:t>
                      </a:r>
                      <a:br>
                        <a:rPr lang="en-US" sz="1600" b="0" i="0" u="none" strike="noStrike" cap="none" dirty="0">
                          <a:solidFill>
                            <a:srgbClr val="000000"/>
                          </a:solidFill>
                          <a:latin typeface="Calibri"/>
                          <a:ea typeface="Calibri"/>
                          <a:cs typeface="Calibri"/>
                          <a:sym typeface="Calibri"/>
                        </a:rPr>
                      </a:br>
                      <a:r>
                        <a:rPr lang="en-US" sz="1600" b="0" i="0" u="none" strike="noStrike" cap="none" dirty="0">
                          <a:solidFill>
                            <a:srgbClr val="000000"/>
                          </a:solidFill>
                          <a:latin typeface="Calibri"/>
                          <a:ea typeface="Calibri"/>
                          <a:cs typeface="Calibri"/>
                          <a:sym typeface="Calibri"/>
                        </a:rPr>
                        <a:t>**Web link must be provided to the student by the test administrator.</a:t>
                      </a:r>
                      <a:endParaRPr sz="2000" dirty="0"/>
                    </a:p>
                  </a:txBody>
                  <a:tcPr marL="7225" marR="7225" marT="72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64796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83"/>
          <p:cNvSpPr txBox="1">
            <a:spLocks noGrp="1"/>
          </p:cNvSpPr>
          <p:nvPr>
            <p:ph type="sldNum" sz="quarter" idx="17"/>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sp>
        <p:nvSpPr>
          <p:cNvPr id="227" name="Google Shape;227;p83"/>
          <p:cNvSpPr txBox="1">
            <a:spLocks noGrp="1"/>
          </p:cNvSpPr>
          <p:nvPr>
            <p:ph type="body" sz="quarter" idx="4294967295"/>
          </p:nvPr>
        </p:nvSpPr>
        <p:spPr>
          <a:xfrm>
            <a:off x="251774" y="996001"/>
            <a:ext cx="11338560" cy="511325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en-US" sz="2000" dirty="0">
                <a:latin typeface="Arial" panose="020B0604020202020204" pitchFamily="34" charset="0"/>
                <a:cs typeface="Arial" panose="020B0604020202020204" pitchFamily="34" charset="0"/>
                <a:sym typeface="Calibri"/>
              </a:rPr>
              <a:t>Below is an example of the TA Interface a test administrator sees during a </a:t>
            </a:r>
            <a:r>
              <a:rPr lang="en-US" sz="2000" b="1" dirty="0">
                <a:latin typeface="Arial" panose="020B0604020202020204" pitchFamily="34" charset="0"/>
                <a:cs typeface="Arial" panose="020B0604020202020204" pitchFamily="34" charset="0"/>
                <a:sym typeface="Calibri"/>
              </a:rPr>
              <a:t>Proctored</a:t>
            </a:r>
            <a:r>
              <a:rPr lang="en-US" sz="2000" dirty="0">
                <a:latin typeface="Arial" panose="020B0604020202020204" pitchFamily="34" charset="0"/>
                <a:cs typeface="Arial" panose="020B0604020202020204" pitchFamily="34" charset="0"/>
                <a:sym typeface="Calibri"/>
              </a:rPr>
              <a:t> Session.</a:t>
            </a:r>
            <a:endParaRPr lang="en-US" sz="2000" dirty="0">
              <a:latin typeface="Arial" panose="020B0604020202020204" pitchFamily="34" charset="0"/>
              <a:cs typeface="Arial" panose="020B0604020202020204" pitchFamily="34" charset="0"/>
            </a:endParaRPr>
          </a:p>
          <a:p>
            <a:pPr marL="662940" lvl="1" indent="-342900">
              <a:spcBef>
                <a:spcPts val="0"/>
              </a:spcBef>
              <a:buSzPts val="2800"/>
              <a:buFont typeface="Arial" panose="020B0604020202020204" pitchFamily="34" charset="0"/>
              <a:buChar char="•"/>
            </a:pPr>
            <a:r>
              <a:rPr lang="en-US" sz="2000" dirty="0">
                <a:latin typeface="Arial" panose="020B0604020202020204" pitchFamily="34" charset="0"/>
                <a:cs typeface="Arial" panose="020B0604020202020204" pitchFamily="34" charset="0"/>
              </a:rPr>
              <a:t>Approvals, Progress, Status, Test Settings, and Actions can be tracked from this screen.</a:t>
            </a:r>
            <a:endParaRPr dirty="0">
              <a:latin typeface="Arial" panose="020B0604020202020204" pitchFamily="34" charset="0"/>
              <a:cs typeface="Arial" panose="020B0604020202020204" pitchFamily="34" charset="0"/>
            </a:endParaRPr>
          </a:p>
        </p:txBody>
      </p:sp>
      <p:sp>
        <p:nvSpPr>
          <p:cNvPr id="226" name="Google Shape;226;p8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Arial"/>
              <a:buNone/>
            </a:pPr>
            <a:r>
              <a:rPr lang="en-US" sz="3600" dirty="0"/>
              <a:t>Proctored Session TA Interface</a:t>
            </a:r>
            <a:endParaRPr sz="3600" dirty="0"/>
          </a:p>
        </p:txBody>
      </p:sp>
      <p:pic>
        <p:nvPicPr>
          <p:cNvPr id="229" name="Google Shape;229;p83"/>
          <p:cNvPicPr preferRelativeResize="0"/>
          <p:nvPr/>
        </p:nvPicPr>
        <p:blipFill rotWithShape="1">
          <a:blip r:embed="rId3">
            <a:alphaModFix/>
          </a:blip>
          <a:srcRect/>
          <a:stretch/>
        </p:blipFill>
        <p:spPr>
          <a:xfrm>
            <a:off x="1060546" y="1965329"/>
            <a:ext cx="10100895" cy="3598064"/>
          </a:xfrm>
          <a:prstGeom prst="rect">
            <a:avLst/>
          </a:prstGeom>
          <a:noFill/>
          <a:ln w="9525" cap="flat" cmpd="sng">
            <a:solidFill>
              <a:srgbClr val="AEABAB"/>
            </a:solidFill>
            <a:prstDash val="solid"/>
            <a:round/>
            <a:headEnd type="none" w="sm" len="sm"/>
            <a:tailEnd type="none" w="sm" len="sm"/>
          </a:ln>
        </p:spPr>
      </p:pic>
      <p:grpSp>
        <p:nvGrpSpPr>
          <p:cNvPr id="230" name="Google Shape;230;p83"/>
          <p:cNvGrpSpPr/>
          <p:nvPr/>
        </p:nvGrpSpPr>
        <p:grpSpPr>
          <a:xfrm>
            <a:off x="5921054" y="2237986"/>
            <a:ext cx="4065918" cy="1437777"/>
            <a:chOff x="6484188" y="3112655"/>
            <a:chExt cx="4065918" cy="1437777"/>
          </a:xfrm>
        </p:grpSpPr>
        <p:cxnSp>
          <p:nvCxnSpPr>
            <p:cNvPr id="231" name="Google Shape;231;p83"/>
            <p:cNvCxnSpPr/>
            <p:nvPr/>
          </p:nvCxnSpPr>
          <p:spPr>
            <a:xfrm>
              <a:off x="9134764" y="3112655"/>
              <a:ext cx="1415342" cy="596703"/>
            </a:xfrm>
            <a:prstGeom prst="straightConnector1">
              <a:avLst/>
            </a:prstGeom>
            <a:noFill/>
            <a:ln w="57150" cap="flat" cmpd="sng">
              <a:solidFill>
                <a:srgbClr val="00B0F0"/>
              </a:solidFill>
              <a:prstDash val="solid"/>
              <a:round/>
              <a:headEnd type="none" w="sm" len="sm"/>
              <a:tailEnd type="triangle" w="med" len="med"/>
            </a:ln>
          </p:spPr>
        </p:cxnSp>
        <p:cxnSp>
          <p:nvCxnSpPr>
            <p:cNvPr id="232" name="Google Shape;232;p83"/>
            <p:cNvCxnSpPr/>
            <p:nvPr/>
          </p:nvCxnSpPr>
          <p:spPr>
            <a:xfrm>
              <a:off x="8939841" y="3334327"/>
              <a:ext cx="1495246" cy="1187351"/>
            </a:xfrm>
            <a:prstGeom prst="straightConnector1">
              <a:avLst/>
            </a:prstGeom>
            <a:noFill/>
            <a:ln w="57150" cap="flat" cmpd="sng">
              <a:solidFill>
                <a:srgbClr val="00B0F0"/>
              </a:solidFill>
              <a:prstDash val="solid"/>
              <a:round/>
              <a:headEnd type="none" w="sm" len="sm"/>
              <a:tailEnd type="triangle" w="med" len="med"/>
            </a:ln>
          </p:spPr>
        </p:cxnSp>
        <p:cxnSp>
          <p:nvCxnSpPr>
            <p:cNvPr id="233" name="Google Shape;233;p83"/>
            <p:cNvCxnSpPr/>
            <p:nvPr/>
          </p:nvCxnSpPr>
          <p:spPr>
            <a:xfrm>
              <a:off x="8451273" y="3435927"/>
              <a:ext cx="488568" cy="1114505"/>
            </a:xfrm>
            <a:prstGeom prst="straightConnector1">
              <a:avLst/>
            </a:prstGeom>
            <a:noFill/>
            <a:ln w="57150" cap="flat" cmpd="sng">
              <a:solidFill>
                <a:srgbClr val="00B0F0"/>
              </a:solidFill>
              <a:prstDash val="solid"/>
              <a:round/>
              <a:headEnd type="none" w="sm" len="sm"/>
              <a:tailEnd type="triangle" w="med" len="med"/>
            </a:ln>
          </p:spPr>
        </p:cxnSp>
        <p:cxnSp>
          <p:nvCxnSpPr>
            <p:cNvPr id="234" name="Google Shape;234;p83"/>
            <p:cNvCxnSpPr/>
            <p:nvPr/>
          </p:nvCxnSpPr>
          <p:spPr>
            <a:xfrm flipH="1">
              <a:off x="7556019" y="3435927"/>
              <a:ext cx="461818" cy="1085751"/>
            </a:xfrm>
            <a:prstGeom prst="straightConnector1">
              <a:avLst/>
            </a:prstGeom>
            <a:noFill/>
            <a:ln w="57150" cap="flat" cmpd="sng">
              <a:solidFill>
                <a:srgbClr val="00B0F0"/>
              </a:solidFill>
              <a:prstDash val="solid"/>
              <a:round/>
              <a:headEnd type="none" w="sm" len="sm"/>
              <a:tailEnd type="triangle" w="med" len="med"/>
            </a:ln>
          </p:spPr>
        </p:cxnSp>
        <p:cxnSp>
          <p:nvCxnSpPr>
            <p:cNvPr id="235" name="Google Shape;235;p83"/>
            <p:cNvCxnSpPr/>
            <p:nvPr/>
          </p:nvCxnSpPr>
          <p:spPr>
            <a:xfrm flipH="1">
              <a:off x="6484188" y="3435927"/>
              <a:ext cx="932612" cy="1085751"/>
            </a:xfrm>
            <a:prstGeom prst="straightConnector1">
              <a:avLst/>
            </a:prstGeom>
            <a:noFill/>
            <a:ln w="57150" cap="flat" cmpd="sng">
              <a:solidFill>
                <a:srgbClr val="00B0F0"/>
              </a:solidFill>
              <a:prstDash val="solid"/>
              <a:round/>
              <a:headEnd type="none" w="sm" len="sm"/>
              <a:tailEnd type="triangle" w="med" len="med"/>
            </a:ln>
          </p:spPr>
        </p:cxnSp>
      </p:grpSp>
    </p:spTree>
    <p:extLst>
      <p:ext uri="{BB962C8B-B14F-4D97-AF65-F5344CB8AC3E}">
        <p14:creationId xmlns:p14="http://schemas.microsoft.com/office/powerpoint/2010/main" val="262786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84"/>
          <p:cNvSpPr txBox="1">
            <a:spLocks noGrp="1"/>
          </p:cNvSpPr>
          <p:nvPr>
            <p:ph type="sldNum" sz="quarter" idx="17"/>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sp>
        <p:nvSpPr>
          <p:cNvPr id="246" name="Google Shape;246;p84"/>
          <p:cNvSpPr txBox="1">
            <a:spLocks noGrp="1"/>
          </p:cNvSpPr>
          <p:nvPr>
            <p:ph type="body" sz="quarter" idx="4294967295"/>
          </p:nvPr>
        </p:nvSpPr>
        <p:spPr>
          <a:xfrm>
            <a:off x="252770" y="903066"/>
            <a:ext cx="5235731" cy="5351959"/>
          </a:xfrm>
          <a:prstGeom prst="rect">
            <a:avLst/>
          </a:prstGeom>
          <a:noFill/>
          <a:ln>
            <a:noFill/>
          </a:ln>
        </p:spPr>
        <p:txBody>
          <a:bodyPr spcFirstLastPara="1" wrap="square" lIns="91425" tIns="45700" rIns="91425" bIns="45700" anchor="t" anchorCtr="0">
            <a:normAutofit/>
          </a:bodyPr>
          <a:lstStyle/>
          <a:p>
            <a:pPr marL="742950" indent="-454025">
              <a:spcBef>
                <a:spcPts val="0"/>
              </a:spcBef>
              <a:buSzPts val="2000"/>
              <a:buFont typeface="Arial" panose="020B0604020202020204" pitchFamily="34" charset="0"/>
              <a:buChar char="•"/>
            </a:pPr>
            <a:r>
              <a:rPr lang="en-US" sz="2400" dirty="0">
                <a:latin typeface="Arial" panose="020B0604020202020204" pitchFamily="34" charset="0"/>
                <a:cs typeface="Arial" panose="020B0604020202020204" pitchFamily="34" charset="0"/>
              </a:rPr>
              <a:t>Test and student statuses for Assignment sessions can be viewed through the </a:t>
            </a:r>
            <a:r>
              <a:rPr lang="en-US" sz="2400" i="1" dirty="0">
                <a:latin typeface="Arial" panose="020B0604020202020204" pitchFamily="34" charset="0"/>
                <a:cs typeface="Arial" panose="020B0604020202020204" pitchFamily="34" charset="0"/>
              </a:rPr>
              <a:t>Test Status Report</a:t>
            </a:r>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TIDE.</a:t>
            </a:r>
          </a:p>
          <a:p>
            <a:pPr marL="288925" indent="0">
              <a:spcBef>
                <a:spcPts val="0"/>
              </a:spcBef>
              <a:buSzPts val="2000"/>
              <a:buNone/>
            </a:pPr>
            <a:endParaRPr sz="2400" dirty="0">
              <a:latin typeface="Arial" panose="020B0604020202020204" pitchFamily="34" charset="0"/>
              <a:cs typeface="Arial" panose="020B0604020202020204" pitchFamily="34" charset="0"/>
            </a:endParaRPr>
          </a:p>
          <a:p>
            <a:pPr marL="631825" indent="-342900">
              <a:spcBef>
                <a:spcPts val="0"/>
              </a:spcBef>
              <a:buSzPts val="2000"/>
              <a:buFont typeface="Arial" panose="020B0604020202020204" pitchFamily="34" charset="0"/>
              <a:buChar char="•"/>
            </a:pPr>
            <a:endParaRPr sz="2400" dirty="0">
              <a:latin typeface="Arial" panose="020B0604020202020204" pitchFamily="34" charset="0"/>
              <a:cs typeface="Arial" panose="020B0604020202020204" pitchFamily="34" charset="0"/>
            </a:endParaRPr>
          </a:p>
          <a:p>
            <a:pPr marL="746125" indent="-457200">
              <a:spcBef>
                <a:spcPts val="0"/>
              </a:spcBef>
              <a:buSzPts val="2000"/>
              <a:buFont typeface="Arial" panose="020B0604020202020204" pitchFamily="34" charset="0"/>
              <a:buChar char="•"/>
            </a:pPr>
            <a:r>
              <a:rPr lang="en-US" sz="2400" dirty="0">
                <a:latin typeface="Arial" panose="020B0604020202020204" pitchFamily="34" charset="0"/>
                <a:cs typeface="Arial" panose="020B0604020202020204" pitchFamily="34" charset="0"/>
              </a:rPr>
              <a:t>Your full list of Assignment Sessions can also be exported directly from your TDS Assignment dashboard for tracking purposes.</a:t>
            </a:r>
            <a:endParaRPr sz="2400" dirty="0">
              <a:latin typeface="Arial" panose="020B0604020202020204" pitchFamily="34" charset="0"/>
              <a:cs typeface="Arial" panose="020B0604020202020204" pitchFamily="34" charset="0"/>
            </a:endParaRPr>
          </a:p>
        </p:txBody>
      </p:sp>
      <p:sp>
        <p:nvSpPr>
          <p:cNvPr id="245" name="Google Shape;245;p8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Arial"/>
              <a:buNone/>
            </a:pPr>
            <a:r>
              <a:rPr lang="en-US" sz="3600" dirty="0"/>
              <a:t>Assignment Session Dashboard</a:t>
            </a:r>
            <a:endParaRPr sz="3600" dirty="0"/>
          </a:p>
        </p:txBody>
      </p:sp>
      <p:pic>
        <p:nvPicPr>
          <p:cNvPr id="249" name="Google Shape;249;p84">
            <a:hlinkClick r:id="rId3"/>
          </p:cNvPr>
          <p:cNvPicPr preferRelativeResize="0"/>
          <p:nvPr/>
        </p:nvPicPr>
        <p:blipFill rotWithShape="1">
          <a:blip r:embed="rId4">
            <a:alphaModFix/>
          </a:blip>
          <a:srcRect l="466" t="3015" r="-466" b="4785"/>
          <a:stretch/>
        </p:blipFill>
        <p:spPr>
          <a:xfrm>
            <a:off x="7264402" y="1055941"/>
            <a:ext cx="3272969" cy="1706147"/>
          </a:xfrm>
          <a:prstGeom prst="rect">
            <a:avLst/>
          </a:prstGeom>
          <a:noFill/>
          <a:ln w="9525" cap="flat" cmpd="sng">
            <a:solidFill>
              <a:srgbClr val="AEABAB"/>
            </a:solidFill>
            <a:prstDash val="solid"/>
            <a:round/>
            <a:headEnd type="none" w="sm" len="sm"/>
            <a:tailEnd type="none" w="sm" len="sm"/>
          </a:ln>
        </p:spPr>
      </p:pic>
      <p:pic>
        <p:nvPicPr>
          <p:cNvPr id="251" name="Google Shape;251;p84"/>
          <p:cNvPicPr preferRelativeResize="0"/>
          <p:nvPr/>
        </p:nvPicPr>
        <p:blipFill rotWithShape="1">
          <a:blip r:embed="rId5">
            <a:alphaModFix/>
          </a:blip>
          <a:srcRect b="24336"/>
          <a:stretch/>
        </p:blipFill>
        <p:spPr>
          <a:xfrm>
            <a:off x="5784892" y="3330920"/>
            <a:ext cx="6010867" cy="2471139"/>
          </a:xfrm>
          <a:prstGeom prst="rect">
            <a:avLst/>
          </a:prstGeom>
          <a:noFill/>
          <a:ln w="9525" cap="flat" cmpd="sng">
            <a:solidFill>
              <a:srgbClr val="ACB8CA"/>
            </a:solidFill>
            <a:prstDash val="solid"/>
            <a:round/>
            <a:headEnd type="none" w="sm" len="sm"/>
            <a:tailEnd type="none" w="sm" len="sm"/>
          </a:ln>
        </p:spPr>
      </p:pic>
    </p:spTree>
    <p:extLst>
      <p:ext uri="{BB962C8B-B14F-4D97-AF65-F5344CB8AC3E}">
        <p14:creationId xmlns:p14="http://schemas.microsoft.com/office/powerpoint/2010/main" val="329757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7511-50B4-4978-A398-2C82C158AE86}"/>
              </a:ext>
            </a:extLst>
          </p:cNvPr>
          <p:cNvSpPr>
            <a:spLocks noGrp="1"/>
          </p:cNvSpPr>
          <p:nvPr>
            <p:ph type="title"/>
          </p:nvPr>
        </p:nvSpPr>
        <p:spPr/>
        <p:txBody>
          <a:bodyPr/>
          <a:lstStyle/>
          <a:p>
            <a:r>
              <a:rPr lang="en-US" dirty="0"/>
              <a:t>Logging In to the </a:t>
            </a:r>
            <a:br>
              <a:rPr lang="en-US" dirty="0"/>
            </a:br>
            <a:r>
              <a:rPr lang="en-US" dirty="0"/>
              <a:t>Test Administration Interface</a:t>
            </a:r>
          </a:p>
        </p:txBody>
      </p:sp>
    </p:spTree>
    <p:extLst>
      <p:ext uri="{BB962C8B-B14F-4D97-AF65-F5344CB8AC3E}">
        <p14:creationId xmlns:p14="http://schemas.microsoft.com/office/powerpoint/2010/main" val="50917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Logging In to the TA Interface</a:t>
            </a:r>
          </a:p>
        </p:txBody>
      </p:sp>
      <p:grpSp>
        <p:nvGrpSpPr>
          <p:cNvPr id="18" name="Group 17" descr="image of test administration card">
            <a:extLst>
              <a:ext uri="{FF2B5EF4-FFF2-40B4-BE49-F238E27FC236}">
                <a16:creationId xmlns:a16="http://schemas.microsoft.com/office/drawing/2014/main" id="{D8DC5B87-0004-473B-9801-3063753795CF}"/>
              </a:ext>
            </a:extLst>
          </p:cNvPr>
          <p:cNvGrpSpPr/>
          <p:nvPr/>
        </p:nvGrpSpPr>
        <p:grpSpPr>
          <a:xfrm>
            <a:off x="1564138" y="2204393"/>
            <a:ext cx="3940838" cy="3645978"/>
            <a:chOff x="3653466" y="1619995"/>
            <a:chExt cx="3457143" cy="3305763"/>
          </a:xfrm>
        </p:grpSpPr>
        <p:sp>
          <p:nvSpPr>
            <p:cNvPr id="9" name="Rectangle 8">
              <a:extLst>
                <a:ext uri="{FF2B5EF4-FFF2-40B4-BE49-F238E27FC236}">
                  <a16:creationId xmlns:a16="http://schemas.microsoft.com/office/drawing/2014/main" id="{B55CE7DE-6163-4310-974E-87439733EF5C}"/>
                </a:ext>
              </a:extLst>
            </p:cNvPr>
            <p:cNvSpPr/>
            <p:nvPr/>
          </p:nvSpPr>
          <p:spPr>
            <a:xfrm>
              <a:off x="4085594" y="1619995"/>
              <a:ext cx="2592888" cy="518012"/>
            </a:xfrm>
            <a:prstGeom prst="rect">
              <a:avLst/>
            </a:prstGeom>
            <a:solidFill>
              <a:srgbClr val="005E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Test Administration Card</a:t>
              </a:r>
            </a:p>
          </p:txBody>
        </p:sp>
        <p:pic>
          <p:nvPicPr>
            <p:cNvPr id="17" name="Picture 16">
              <a:extLst>
                <a:ext uri="{FF2B5EF4-FFF2-40B4-BE49-F238E27FC236}">
                  <a16:creationId xmlns:a16="http://schemas.microsoft.com/office/drawing/2014/main" id="{1C95083C-254B-4E7C-9E35-58E586818997}"/>
                </a:ext>
              </a:extLst>
            </p:cNvPr>
            <p:cNvPicPr>
              <a:picLocks noChangeAspect="1"/>
            </p:cNvPicPr>
            <p:nvPr/>
          </p:nvPicPr>
          <p:blipFill>
            <a:blip r:embed="rId3"/>
            <a:stretch>
              <a:fillRect/>
            </a:stretch>
          </p:blipFill>
          <p:spPr>
            <a:xfrm>
              <a:off x="3653466" y="2649568"/>
              <a:ext cx="3457143" cy="2276190"/>
            </a:xfrm>
            <a:prstGeom prst="rect">
              <a:avLst/>
            </a:prstGeom>
            <a:ln>
              <a:solidFill>
                <a:schemeClr val="tx1"/>
              </a:solidFill>
            </a:ln>
          </p:spPr>
        </p:pic>
      </p:grpSp>
      <p:grpSp>
        <p:nvGrpSpPr>
          <p:cNvPr id="14" name="Group 13" descr="image of login screen">
            <a:extLst>
              <a:ext uri="{FF2B5EF4-FFF2-40B4-BE49-F238E27FC236}">
                <a16:creationId xmlns:a16="http://schemas.microsoft.com/office/drawing/2014/main" id="{202845B4-70A8-4CAD-A9FA-584BEBBCE9D8}"/>
              </a:ext>
            </a:extLst>
          </p:cNvPr>
          <p:cNvGrpSpPr/>
          <p:nvPr/>
        </p:nvGrpSpPr>
        <p:grpSpPr>
          <a:xfrm>
            <a:off x="7179612" y="1187969"/>
            <a:ext cx="4579558" cy="4457457"/>
            <a:chOff x="7384546" y="1619995"/>
            <a:chExt cx="4238625" cy="3558318"/>
          </a:xfrm>
        </p:grpSpPr>
        <p:grpSp>
          <p:nvGrpSpPr>
            <p:cNvPr id="13" name="Group 12">
              <a:extLst>
                <a:ext uri="{FF2B5EF4-FFF2-40B4-BE49-F238E27FC236}">
                  <a16:creationId xmlns:a16="http://schemas.microsoft.com/office/drawing/2014/main" id="{2AEE2F86-7572-4A35-BF72-2D9FAB6A8C66}"/>
                </a:ext>
              </a:extLst>
            </p:cNvPr>
            <p:cNvGrpSpPr/>
            <p:nvPr/>
          </p:nvGrpSpPr>
          <p:grpSpPr>
            <a:xfrm>
              <a:off x="7384546" y="1619995"/>
              <a:ext cx="4238625" cy="3558318"/>
              <a:chOff x="7684135" y="1534573"/>
              <a:chExt cx="4238625" cy="3558318"/>
            </a:xfrm>
          </p:grpSpPr>
          <p:pic>
            <p:nvPicPr>
              <p:cNvPr id="10" name="Picture 9" descr="A screenshot of a cell phone&#10;&#10;Description generated with very high confidence">
                <a:extLst>
                  <a:ext uri="{FF2B5EF4-FFF2-40B4-BE49-F238E27FC236}">
                    <a16:creationId xmlns:a16="http://schemas.microsoft.com/office/drawing/2014/main" id="{66AB78D6-B258-4AB4-A99F-E4B688DB3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4135" y="2311591"/>
                <a:ext cx="4238625" cy="2781300"/>
              </a:xfrm>
              <a:prstGeom prst="rect">
                <a:avLst/>
              </a:prstGeom>
              <a:ln w="12700">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1FAFF665-7221-4E2F-9C6D-61DBBD157EBC}"/>
                  </a:ext>
                </a:extLst>
              </p:cNvPr>
              <p:cNvSpPr/>
              <p:nvPr/>
            </p:nvSpPr>
            <p:spPr>
              <a:xfrm>
                <a:off x="8507003" y="1534573"/>
                <a:ext cx="2592888" cy="518012"/>
              </a:xfrm>
              <a:prstGeom prst="rect">
                <a:avLst/>
              </a:prstGeom>
              <a:solidFill>
                <a:srgbClr val="005E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Login Screen</a:t>
                </a:r>
              </a:p>
            </p:txBody>
          </p:sp>
        </p:grpSp>
        <p:sp>
          <p:nvSpPr>
            <p:cNvPr id="3" name="Rectangle 2">
              <a:extLst>
                <a:ext uri="{FF2B5EF4-FFF2-40B4-BE49-F238E27FC236}">
                  <a16:creationId xmlns:a16="http://schemas.microsoft.com/office/drawing/2014/main" id="{4F11BC0C-830E-4496-B94A-43314E683AED}"/>
                </a:ext>
              </a:extLst>
            </p:cNvPr>
            <p:cNvSpPr/>
            <p:nvPr/>
          </p:nvSpPr>
          <p:spPr>
            <a:xfrm>
              <a:off x="7552701" y="4501907"/>
              <a:ext cx="3908121" cy="5887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76371C77-2903-43BE-826E-3C204B989B0F}"/>
              </a:ext>
            </a:extLst>
          </p:cNvPr>
          <p:cNvPicPr>
            <a:picLocks noChangeAspect="1"/>
          </p:cNvPicPr>
          <p:nvPr/>
        </p:nvPicPr>
        <p:blipFill>
          <a:blip r:embed="rId5"/>
          <a:stretch>
            <a:fillRect/>
          </a:stretch>
        </p:blipFill>
        <p:spPr>
          <a:xfrm>
            <a:off x="1846581" y="1007629"/>
            <a:ext cx="3375953" cy="868755"/>
          </a:xfrm>
          <a:prstGeom prst="rect">
            <a:avLst/>
          </a:prstGeom>
          <a:ln>
            <a:solidFill>
              <a:schemeClr val="accent1"/>
            </a:solidFill>
          </a:ln>
        </p:spPr>
      </p:pic>
      <p:pic>
        <p:nvPicPr>
          <p:cNvPr id="7" name="Graphic 6" descr="Badge 1 with solid fill">
            <a:extLst>
              <a:ext uri="{FF2B5EF4-FFF2-40B4-BE49-F238E27FC236}">
                <a16:creationId xmlns:a16="http://schemas.microsoft.com/office/drawing/2014/main" id="{E3EE730E-6F0D-4263-81D7-73549D4CDD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5067" y="962896"/>
            <a:ext cx="914400" cy="914400"/>
          </a:xfrm>
          <a:prstGeom prst="rect">
            <a:avLst/>
          </a:prstGeom>
        </p:spPr>
      </p:pic>
      <p:pic>
        <p:nvPicPr>
          <p:cNvPr id="12" name="Graphic 11" descr="Badge with solid fill">
            <a:extLst>
              <a:ext uri="{FF2B5EF4-FFF2-40B4-BE49-F238E27FC236}">
                <a16:creationId xmlns:a16="http://schemas.microsoft.com/office/drawing/2014/main" id="{C901A2AF-F6F7-4AC1-B00D-08D468F520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5067" y="3429000"/>
            <a:ext cx="914400" cy="914400"/>
          </a:xfrm>
          <a:prstGeom prst="rect">
            <a:avLst/>
          </a:prstGeom>
        </p:spPr>
      </p:pic>
      <p:pic>
        <p:nvPicPr>
          <p:cNvPr id="16" name="Graphic 15" descr="Badge 3 with solid fill">
            <a:extLst>
              <a:ext uri="{FF2B5EF4-FFF2-40B4-BE49-F238E27FC236}">
                <a16:creationId xmlns:a16="http://schemas.microsoft.com/office/drawing/2014/main" id="{D24DF96A-86DC-402A-98D5-858A5B7DA0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55068" y="984806"/>
            <a:ext cx="914400" cy="914400"/>
          </a:xfrm>
          <a:prstGeom prst="rect">
            <a:avLst/>
          </a:prstGeom>
        </p:spPr>
      </p:pic>
    </p:spTree>
    <p:extLst>
      <p:ext uri="{BB962C8B-B14F-4D97-AF65-F5344CB8AC3E}">
        <p14:creationId xmlns:p14="http://schemas.microsoft.com/office/powerpoint/2010/main" val="332247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lstStyle/>
          <a:p>
            <a:r>
              <a:rPr lang="en-US" dirty="0"/>
              <a:t>Logging In to the TA Interface (continued)</a:t>
            </a:r>
          </a:p>
        </p:txBody>
      </p:sp>
      <p:pic>
        <p:nvPicPr>
          <p:cNvPr id="5" name="Picture 4" descr="image of the enter code screen">
            <a:extLst>
              <a:ext uri="{FF2B5EF4-FFF2-40B4-BE49-F238E27FC236}">
                <a16:creationId xmlns:a16="http://schemas.microsoft.com/office/drawing/2014/main" id="{95E28979-64C5-4025-9F55-18BFE71BE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97" y="1176234"/>
            <a:ext cx="4359966" cy="409034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aphicFrame>
        <p:nvGraphicFramePr>
          <p:cNvPr id="13" name="Content Placeholder 14">
            <a:extLst>
              <a:ext uri="{FF2B5EF4-FFF2-40B4-BE49-F238E27FC236}">
                <a16:creationId xmlns:a16="http://schemas.microsoft.com/office/drawing/2014/main" id="{DAB0DD06-E96F-5419-296C-492810AFDB46}"/>
              </a:ext>
            </a:extLst>
          </p:cNvPr>
          <p:cNvGraphicFramePr>
            <a:graphicFrameLocks noGrp="1"/>
          </p:cNvGraphicFramePr>
          <p:nvPr>
            <p:ph idx="1"/>
            <p:extLst>
              <p:ext uri="{D42A27DB-BD31-4B8C-83A1-F6EECF244321}">
                <p14:modId xmlns:p14="http://schemas.microsoft.com/office/powerpoint/2010/main" val="3609181732"/>
              </p:ext>
            </p:extLst>
          </p:nvPr>
        </p:nvGraphicFramePr>
        <p:xfrm>
          <a:off x="5724939" y="1176234"/>
          <a:ext cx="6070821" cy="4153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3">
            <a:extLst>
              <a:ext uri="{FF2B5EF4-FFF2-40B4-BE49-F238E27FC236}">
                <a16:creationId xmlns:a16="http://schemas.microsoft.com/office/drawing/2014/main" id="{BB467B5E-FC10-459F-91C9-4FE9EB2FC727}"/>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918102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68A2-DB17-446E-A5E3-0F7E5DA6C511}"/>
              </a:ext>
            </a:extLst>
          </p:cNvPr>
          <p:cNvSpPr>
            <a:spLocks noGrp="1"/>
          </p:cNvSpPr>
          <p:nvPr>
            <p:ph type="title"/>
          </p:nvPr>
        </p:nvSpPr>
        <p:spPr>
          <a:xfrm>
            <a:off x="1674666" y="524911"/>
            <a:ext cx="8842671" cy="3471902"/>
          </a:xfrm>
        </p:spPr>
        <p:txBody>
          <a:bodyPr/>
          <a:lstStyle/>
          <a:p>
            <a:r>
              <a:rPr lang="en-US" dirty="0"/>
              <a:t>Creating an Active Proctoring </a:t>
            </a:r>
            <a:br>
              <a:rPr lang="en-US" dirty="0"/>
            </a:br>
            <a:r>
              <a:rPr lang="en-US" dirty="0"/>
              <a:t>Test Session</a:t>
            </a:r>
          </a:p>
        </p:txBody>
      </p:sp>
    </p:spTree>
    <p:extLst>
      <p:ext uri="{BB962C8B-B14F-4D97-AF65-F5344CB8AC3E}">
        <p14:creationId xmlns:p14="http://schemas.microsoft.com/office/powerpoint/2010/main" val="277300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49F29-C5E6-4379-8CDB-94021BDE0C66}"/>
              </a:ext>
            </a:extLst>
          </p:cNvPr>
          <p:cNvSpPr>
            <a:spLocks noGrp="1"/>
          </p:cNvSpPr>
          <p:nvPr>
            <p:ph type="sldNum" sz="quarter" idx="18"/>
          </p:nvPr>
        </p:nvSpPr>
        <p:spPr/>
        <p:txBody>
          <a:bodyPr/>
          <a:lstStyle/>
          <a:p>
            <a:fld id="{58AE716E-68DD-2249-A7FA-8AEF0B14DF81}" type="slidenum">
              <a:rPr lang="en-US" smtClean="0"/>
              <a:pPr/>
              <a:t>18</a:t>
            </a:fld>
            <a:endParaRPr lang="en-US" dirty="0"/>
          </a:p>
        </p:txBody>
      </p:sp>
      <p:sp>
        <p:nvSpPr>
          <p:cNvPr id="6" name="Title 5">
            <a:extLst>
              <a:ext uri="{FF2B5EF4-FFF2-40B4-BE49-F238E27FC236}">
                <a16:creationId xmlns:a16="http://schemas.microsoft.com/office/drawing/2014/main" id="{9003451A-88F0-4657-94F9-43494DD52D76}"/>
              </a:ext>
            </a:extLst>
          </p:cNvPr>
          <p:cNvSpPr>
            <a:spLocks noGrp="1"/>
          </p:cNvSpPr>
          <p:nvPr>
            <p:ph type="title"/>
          </p:nvPr>
        </p:nvSpPr>
        <p:spPr/>
        <p:txBody>
          <a:bodyPr/>
          <a:lstStyle/>
          <a:p>
            <a:r>
              <a:rPr lang="en-US" dirty="0"/>
              <a:t>Creating a Test Session</a:t>
            </a:r>
          </a:p>
        </p:txBody>
      </p:sp>
      <p:pic>
        <p:nvPicPr>
          <p:cNvPr id="8" name="Picture 7">
            <a:extLst>
              <a:ext uri="{FF2B5EF4-FFF2-40B4-BE49-F238E27FC236}">
                <a16:creationId xmlns:a16="http://schemas.microsoft.com/office/drawing/2014/main" id="{BC5E0A23-A15D-407B-A8FA-536E1B876392}"/>
              </a:ext>
            </a:extLst>
          </p:cNvPr>
          <p:cNvPicPr>
            <a:picLocks noChangeAspect="1"/>
          </p:cNvPicPr>
          <p:nvPr/>
        </p:nvPicPr>
        <p:blipFill>
          <a:blip r:embed="rId3"/>
          <a:stretch>
            <a:fillRect/>
          </a:stretch>
        </p:blipFill>
        <p:spPr>
          <a:xfrm>
            <a:off x="191862" y="839438"/>
            <a:ext cx="11712630" cy="3357005"/>
          </a:xfrm>
          <a:prstGeom prst="rect">
            <a:avLst/>
          </a:prstGeom>
          <a:ln>
            <a:solidFill>
              <a:schemeClr val="accent1"/>
            </a:solidFill>
          </a:ln>
        </p:spPr>
      </p:pic>
      <p:pic>
        <p:nvPicPr>
          <p:cNvPr id="9" name="Google Shape;353;p91" descr="C:\Users\slarson\AppData\Local\Temp\SNAGHTML4589c58a.PNG">
            <a:extLst>
              <a:ext uri="{FF2B5EF4-FFF2-40B4-BE49-F238E27FC236}">
                <a16:creationId xmlns:a16="http://schemas.microsoft.com/office/drawing/2014/main" id="{E0AC6BB7-057F-45D4-AE29-9349FDF49E6F}"/>
              </a:ext>
            </a:extLst>
          </p:cNvPr>
          <p:cNvPicPr preferRelativeResize="0"/>
          <p:nvPr/>
        </p:nvPicPr>
        <p:blipFill rotWithShape="1">
          <a:blip r:embed="rId4">
            <a:alphaModFix/>
          </a:blip>
          <a:srcRect/>
          <a:stretch/>
        </p:blipFill>
        <p:spPr>
          <a:xfrm>
            <a:off x="3949633" y="3429000"/>
            <a:ext cx="5295900" cy="2447926"/>
          </a:xfrm>
          <a:prstGeom prst="rect">
            <a:avLst/>
          </a:prstGeom>
          <a:solidFill>
            <a:schemeClr val="bg1"/>
          </a:solidFill>
          <a:ln>
            <a:solidFill>
              <a:schemeClr val="accent1"/>
            </a:solidFill>
          </a:ln>
        </p:spPr>
      </p:pic>
    </p:spTree>
    <p:extLst>
      <p:ext uri="{BB962C8B-B14F-4D97-AF65-F5344CB8AC3E}">
        <p14:creationId xmlns:p14="http://schemas.microsoft.com/office/powerpoint/2010/main" val="59652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itle 1"/>
          <p:cNvSpPr>
            <a:spLocks noGrp="1"/>
          </p:cNvSpPr>
          <p:nvPr>
            <p:ph type="title"/>
          </p:nvPr>
        </p:nvSpPr>
        <p:spPr>
          <a:xfrm>
            <a:off x="426231" y="38383"/>
            <a:ext cx="11016200" cy="518012"/>
          </a:xfrm>
        </p:spPr>
        <p:txBody>
          <a:bodyPr>
            <a:normAutofit/>
          </a:bodyPr>
          <a:lstStyle/>
          <a:p>
            <a:r>
              <a:rPr altLang="en-US" dirty="0"/>
              <a:t>Create a Test Session</a:t>
            </a:r>
            <a:r>
              <a:rPr lang="en-US" altLang="en-US" dirty="0"/>
              <a:t>: Test Categories</a:t>
            </a:r>
            <a:endParaRPr altLang="en-US" dirty="0"/>
          </a:p>
        </p:txBody>
      </p:sp>
      <p:sp>
        <p:nvSpPr>
          <p:cNvPr id="15" name="Slide Number Placeholder 3">
            <a:extLst>
              <a:ext uri="{FF2B5EF4-FFF2-40B4-BE49-F238E27FC236}">
                <a16:creationId xmlns:a16="http://schemas.microsoft.com/office/drawing/2014/main" id="{F8D05688-168C-413A-9A94-18AEE0C068C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1064914D-6D0E-48F1-9E52-4C32768542B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6770" y="988409"/>
            <a:ext cx="11458460" cy="5094338"/>
          </a:xfrm>
          <a:prstGeom prst="rect">
            <a:avLst/>
          </a:prstGeom>
        </p:spPr>
      </p:pic>
    </p:spTree>
    <p:custDataLst>
      <p:tags r:id="rId1"/>
    </p:custDataLst>
    <p:extLst>
      <p:ext uri="{BB962C8B-B14F-4D97-AF65-F5344CB8AC3E}">
        <p14:creationId xmlns:p14="http://schemas.microsoft.com/office/powerpoint/2010/main" val="242478991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515471" y="596747"/>
            <a:ext cx="9209200" cy="1040000"/>
          </a:xfrm>
          <a:prstGeom prst="rect">
            <a:avLst/>
          </a:prstGeom>
        </p:spPr>
        <p:txBody>
          <a:bodyPr spcFirstLastPara="1" wrap="square" lIns="91433" tIns="45700" rIns="91433" bIns="45700" anchor="ctr" anchorCtr="0">
            <a:normAutofit/>
          </a:bodyPr>
          <a:lstStyle/>
          <a:p>
            <a:r>
              <a:rPr lang="en" dirty="0"/>
              <a:t>ClearSight Support Resources</a:t>
            </a:r>
            <a:endParaRPr dirty="0"/>
          </a:p>
        </p:txBody>
      </p:sp>
      <p:sp>
        <p:nvSpPr>
          <p:cNvPr id="124" name="Google Shape;124;p23"/>
          <p:cNvSpPr txBox="1">
            <a:spLocks noGrp="1"/>
          </p:cNvSpPr>
          <p:nvPr>
            <p:ph type="body" idx="1"/>
          </p:nvPr>
        </p:nvSpPr>
        <p:spPr>
          <a:xfrm>
            <a:off x="411480" y="1636747"/>
            <a:ext cx="9636391" cy="4330482"/>
          </a:xfrm>
          <a:prstGeom prst="rect">
            <a:avLst/>
          </a:prstGeom>
        </p:spPr>
        <p:txBody>
          <a:bodyPr spcFirstLastPara="1" wrap="square" lIns="91433" tIns="45700" rIns="91433" bIns="45700" anchor="t" anchorCtr="0">
            <a:normAutofit/>
          </a:bodyPr>
          <a:lstStyle/>
          <a:p>
            <a:pPr>
              <a:lnSpc>
                <a:spcPct val="150000"/>
              </a:lnSpc>
            </a:pPr>
            <a:r>
              <a:rPr lang="en" sz="2800" b="1" dirty="0"/>
              <a:t>ClearSight Portal</a:t>
            </a:r>
            <a:r>
              <a:rPr lang="en" sz="2800" dirty="0"/>
              <a:t> </a:t>
            </a:r>
            <a:endParaRPr sz="2800" dirty="0"/>
          </a:p>
          <a:p>
            <a:pPr lvl="1">
              <a:lnSpc>
                <a:spcPct val="150000"/>
              </a:lnSpc>
              <a:spcBef>
                <a:spcPts val="0"/>
              </a:spcBef>
            </a:pPr>
            <a:r>
              <a:rPr lang="en" sz="2400" dirty="0"/>
              <a:t>Training slides</a:t>
            </a:r>
            <a:endParaRPr sz="2400" dirty="0"/>
          </a:p>
          <a:p>
            <a:pPr lvl="1">
              <a:lnSpc>
                <a:spcPct val="150000"/>
              </a:lnSpc>
              <a:spcBef>
                <a:spcPts val="0"/>
              </a:spcBef>
            </a:pPr>
            <a:r>
              <a:rPr lang="en" sz="2400" dirty="0"/>
              <a:t>User manuals </a:t>
            </a:r>
            <a:endParaRPr sz="2400" dirty="0"/>
          </a:p>
          <a:p>
            <a:pPr lvl="1">
              <a:lnSpc>
                <a:spcPct val="150000"/>
              </a:lnSpc>
              <a:spcBef>
                <a:spcPts val="0"/>
              </a:spcBef>
            </a:pPr>
            <a:r>
              <a:rPr lang="en" sz="2400" dirty="0"/>
              <a:t>Quick guides for common actions</a:t>
            </a:r>
            <a:endParaRPr sz="2400" dirty="0"/>
          </a:p>
          <a:p>
            <a:pPr lvl="1">
              <a:lnSpc>
                <a:spcPct val="150000"/>
              </a:lnSpc>
              <a:spcBef>
                <a:spcPts val="0"/>
              </a:spcBef>
            </a:pPr>
            <a:r>
              <a:rPr lang="en" sz="2400" dirty="0"/>
              <a:t>and much more!</a:t>
            </a:r>
            <a:endParaRPr sz="2400" dirty="0"/>
          </a:p>
          <a:p>
            <a:pPr>
              <a:lnSpc>
                <a:spcPct val="150000"/>
              </a:lnSpc>
              <a:spcBef>
                <a:spcPts val="0"/>
              </a:spcBef>
            </a:pPr>
            <a:r>
              <a:rPr lang="en" sz="2800" b="1" dirty="0"/>
              <a:t>ClearSight Help Desk</a:t>
            </a:r>
            <a:r>
              <a:rPr lang="en" sz="2800" dirty="0"/>
              <a:t> </a:t>
            </a:r>
            <a:r>
              <a:rPr lang="en" sz="2400" dirty="0"/>
              <a:t>(via “Contact Us” page)</a:t>
            </a: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65A40A-44F0-420C-AB94-FA2C34D0EF2B}"/>
              </a:ext>
            </a:extLst>
          </p:cNvPr>
          <p:cNvSpPr>
            <a:spLocks noGrp="1"/>
          </p:cNvSpPr>
          <p:nvPr>
            <p:ph type="title"/>
          </p:nvPr>
        </p:nvSpPr>
        <p:spPr/>
        <p:txBody>
          <a:bodyPr/>
          <a:lstStyle/>
          <a:p>
            <a:r>
              <a:rPr lang="en-US" dirty="0"/>
              <a:t>Create a Test Session: Test Selection </a:t>
            </a:r>
          </a:p>
        </p:txBody>
      </p:sp>
      <p:sp>
        <p:nvSpPr>
          <p:cNvPr id="9" name="Slide Number Placeholder 3">
            <a:extLst>
              <a:ext uri="{FF2B5EF4-FFF2-40B4-BE49-F238E27FC236}">
                <a16:creationId xmlns:a16="http://schemas.microsoft.com/office/drawing/2014/main" id="{9ED98145-9B38-4335-B8A9-93B6FF0CAC3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1" name="Picture 10">
            <a:extLst>
              <a:ext uri="{FF2B5EF4-FFF2-40B4-BE49-F238E27FC236}">
                <a16:creationId xmlns:a16="http://schemas.microsoft.com/office/drawing/2014/main" id="{B9959173-9F12-4762-ACFA-4A20B3C8AAE0}"/>
              </a:ext>
            </a:extLst>
          </p:cNvPr>
          <p:cNvPicPr>
            <a:picLocks noChangeAspect="1"/>
          </p:cNvPicPr>
          <p:nvPr/>
        </p:nvPicPr>
        <p:blipFill>
          <a:blip r:embed="rId3"/>
          <a:stretch>
            <a:fillRect/>
          </a:stretch>
        </p:blipFill>
        <p:spPr>
          <a:xfrm>
            <a:off x="631714" y="776445"/>
            <a:ext cx="10605234" cy="5475495"/>
          </a:xfrm>
          <a:prstGeom prst="rect">
            <a:avLst/>
          </a:prstGeom>
        </p:spPr>
      </p:pic>
    </p:spTree>
    <p:extLst>
      <p:ext uri="{BB962C8B-B14F-4D97-AF65-F5344CB8AC3E}">
        <p14:creationId xmlns:p14="http://schemas.microsoft.com/office/powerpoint/2010/main" val="1562113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40B4B5-1D8D-4962-A572-1D87604612E3}"/>
              </a:ext>
            </a:extLst>
          </p:cNvPr>
          <p:cNvSpPr>
            <a:spLocks noGrp="1"/>
          </p:cNvSpPr>
          <p:nvPr>
            <p:ph type="title"/>
          </p:nvPr>
        </p:nvSpPr>
        <p:spPr/>
        <p:txBody>
          <a:bodyPr/>
          <a:lstStyle/>
          <a:p>
            <a:r>
              <a:rPr lang="en-US" dirty="0"/>
              <a:t>Create a Test Session: Filters</a:t>
            </a:r>
          </a:p>
        </p:txBody>
      </p:sp>
      <p:sp>
        <p:nvSpPr>
          <p:cNvPr id="12" name="Slide Number Placeholder 3">
            <a:extLst>
              <a:ext uri="{FF2B5EF4-FFF2-40B4-BE49-F238E27FC236}">
                <a16:creationId xmlns:a16="http://schemas.microsoft.com/office/drawing/2014/main" id="{BE790679-FD6F-4B72-83D4-1F07AA90F7CA}"/>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5" name="Picture 14">
            <a:extLst>
              <a:ext uri="{FF2B5EF4-FFF2-40B4-BE49-F238E27FC236}">
                <a16:creationId xmlns:a16="http://schemas.microsoft.com/office/drawing/2014/main" id="{E6C1A23A-9102-423D-93DA-EBCBE2342120}"/>
              </a:ext>
            </a:extLst>
          </p:cNvPr>
          <p:cNvPicPr>
            <a:picLocks noChangeAspect="1"/>
          </p:cNvPicPr>
          <p:nvPr/>
        </p:nvPicPr>
        <p:blipFill>
          <a:blip r:embed="rId3"/>
          <a:stretch>
            <a:fillRect/>
          </a:stretch>
        </p:blipFill>
        <p:spPr>
          <a:xfrm>
            <a:off x="3786944" y="1746941"/>
            <a:ext cx="8252714" cy="4545440"/>
          </a:xfrm>
          <a:prstGeom prst="rect">
            <a:avLst/>
          </a:prstGeom>
          <a:ln>
            <a:solidFill>
              <a:schemeClr val="tx1"/>
            </a:solidFill>
          </a:ln>
        </p:spPr>
      </p:pic>
      <p:pic>
        <p:nvPicPr>
          <p:cNvPr id="17" name="Picture 16">
            <a:extLst>
              <a:ext uri="{FF2B5EF4-FFF2-40B4-BE49-F238E27FC236}">
                <a16:creationId xmlns:a16="http://schemas.microsoft.com/office/drawing/2014/main" id="{63934AD4-ED14-472A-889C-D50B89B0A65B}"/>
              </a:ext>
            </a:extLst>
          </p:cNvPr>
          <p:cNvPicPr>
            <a:picLocks noChangeAspect="1"/>
          </p:cNvPicPr>
          <p:nvPr/>
        </p:nvPicPr>
        <p:blipFill rotWithShape="1">
          <a:blip r:embed="rId4"/>
          <a:srcRect l="7501" r="33343" b="77543"/>
          <a:stretch/>
        </p:blipFill>
        <p:spPr>
          <a:xfrm>
            <a:off x="152342" y="771991"/>
            <a:ext cx="7488067" cy="1467626"/>
          </a:xfrm>
          <a:prstGeom prst="rect">
            <a:avLst/>
          </a:prstGeom>
          <a:ln>
            <a:solidFill>
              <a:schemeClr val="tx1"/>
            </a:solidFill>
          </a:ln>
        </p:spPr>
      </p:pic>
    </p:spTree>
    <p:extLst>
      <p:ext uri="{BB962C8B-B14F-4D97-AF65-F5344CB8AC3E}">
        <p14:creationId xmlns:p14="http://schemas.microsoft.com/office/powerpoint/2010/main" val="2917895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F35158-1BC5-4DE8-8612-7EB3A9388887}"/>
              </a:ext>
            </a:extLst>
          </p:cNvPr>
          <p:cNvSpPr>
            <a:spLocks noGrp="1"/>
          </p:cNvSpPr>
          <p:nvPr>
            <p:ph type="title"/>
          </p:nvPr>
        </p:nvSpPr>
        <p:spPr/>
        <p:txBody>
          <a:bodyPr/>
          <a:lstStyle/>
          <a:p>
            <a:r>
              <a:rPr lang="en-US" dirty="0"/>
              <a:t>Create a Test Session: Global Search Feature</a:t>
            </a:r>
          </a:p>
        </p:txBody>
      </p:sp>
      <p:sp>
        <p:nvSpPr>
          <p:cNvPr id="13" name="Slide Number Placeholder 3">
            <a:extLst>
              <a:ext uri="{FF2B5EF4-FFF2-40B4-BE49-F238E27FC236}">
                <a16:creationId xmlns:a16="http://schemas.microsoft.com/office/drawing/2014/main" id="{A3ECF2A3-5DF9-47B5-BD72-987F4399F09B}"/>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7" name="Picture 16">
            <a:extLst>
              <a:ext uri="{FF2B5EF4-FFF2-40B4-BE49-F238E27FC236}">
                <a16:creationId xmlns:a16="http://schemas.microsoft.com/office/drawing/2014/main" id="{DE00F9B9-CBF8-4271-A34E-2AA5288984D1}"/>
              </a:ext>
            </a:extLst>
          </p:cNvPr>
          <p:cNvPicPr>
            <a:picLocks noChangeAspect="1"/>
          </p:cNvPicPr>
          <p:nvPr/>
        </p:nvPicPr>
        <p:blipFill>
          <a:blip r:embed="rId3"/>
          <a:stretch>
            <a:fillRect/>
          </a:stretch>
        </p:blipFill>
        <p:spPr>
          <a:xfrm>
            <a:off x="79950" y="838169"/>
            <a:ext cx="9032284" cy="2011049"/>
          </a:xfrm>
          <a:prstGeom prst="rect">
            <a:avLst/>
          </a:prstGeom>
          <a:ln>
            <a:solidFill>
              <a:schemeClr val="tx1"/>
            </a:solidFill>
          </a:ln>
        </p:spPr>
      </p:pic>
      <p:pic>
        <p:nvPicPr>
          <p:cNvPr id="21" name="Picture 20">
            <a:extLst>
              <a:ext uri="{FF2B5EF4-FFF2-40B4-BE49-F238E27FC236}">
                <a16:creationId xmlns:a16="http://schemas.microsoft.com/office/drawing/2014/main" id="{FA8F682C-DABD-4EC0-8E63-0A6BFDB30785}"/>
              </a:ext>
            </a:extLst>
          </p:cNvPr>
          <p:cNvPicPr>
            <a:picLocks noChangeAspect="1"/>
          </p:cNvPicPr>
          <p:nvPr/>
        </p:nvPicPr>
        <p:blipFill>
          <a:blip r:embed="rId4"/>
          <a:stretch>
            <a:fillRect/>
          </a:stretch>
        </p:blipFill>
        <p:spPr>
          <a:xfrm>
            <a:off x="5350351" y="1517201"/>
            <a:ext cx="5503179" cy="5303743"/>
          </a:xfrm>
          <a:prstGeom prst="rect">
            <a:avLst/>
          </a:prstGeom>
          <a:ln>
            <a:solidFill>
              <a:schemeClr val="tx1"/>
            </a:solidFill>
          </a:ln>
        </p:spPr>
      </p:pic>
    </p:spTree>
    <p:extLst>
      <p:ext uri="{BB962C8B-B14F-4D97-AF65-F5344CB8AC3E}">
        <p14:creationId xmlns:p14="http://schemas.microsoft.com/office/powerpoint/2010/main" val="1294460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0EA2-1D9C-465C-9066-CA884BA6B4DC}"/>
              </a:ext>
            </a:extLst>
          </p:cNvPr>
          <p:cNvSpPr>
            <a:spLocks noGrp="1"/>
          </p:cNvSpPr>
          <p:nvPr>
            <p:ph type="title"/>
          </p:nvPr>
        </p:nvSpPr>
        <p:spPr/>
        <p:txBody>
          <a:bodyPr>
            <a:normAutofit/>
          </a:bodyPr>
          <a:lstStyle/>
          <a:p>
            <a:r>
              <a:rPr lang="en-US" dirty="0"/>
              <a:t>Create a Test Session: Test Reasons</a:t>
            </a:r>
          </a:p>
        </p:txBody>
      </p:sp>
      <p:sp>
        <p:nvSpPr>
          <p:cNvPr id="13" name="Slide Number Placeholder 3">
            <a:extLst>
              <a:ext uri="{FF2B5EF4-FFF2-40B4-BE49-F238E27FC236}">
                <a16:creationId xmlns:a16="http://schemas.microsoft.com/office/drawing/2014/main" id="{A1A7FC36-7493-4F80-A2F1-101E95A57E3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76A74A35-DFC4-4F23-BBE4-5653D0DC1C77}"/>
              </a:ext>
            </a:extLst>
          </p:cNvPr>
          <p:cNvPicPr>
            <a:picLocks noChangeAspect="1"/>
          </p:cNvPicPr>
          <p:nvPr/>
        </p:nvPicPr>
        <p:blipFill>
          <a:blip r:embed="rId3"/>
          <a:stretch>
            <a:fillRect/>
          </a:stretch>
        </p:blipFill>
        <p:spPr>
          <a:xfrm>
            <a:off x="1358348" y="804003"/>
            <a:ext cx="9475304" cy="5249994"/>
          </a:xfrm>
          <a:prstGeom prst="rect">
            <a:avLst/>
          </a:prstGeom>
        </p:spPr>
      </p:pic>
    </p:spTree>
    <p:extLst>
      <p:ext uri="{BB962C8B-B14F-4D97-AF65-F5344CB8AC3E}">
        <p14:creationId xmlns:p14="http://schemas.microsoft.com/office/powerpoint/2010/main" val="1574578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19056-3B37-4022-9829-B4547C50D0D7}"/>
              </a:ext>
            </a:extLst>
          </p:cNvPr>
          <p:cNvSpPr>
            <a:spLocks noGrp="1"/>
          </p:cNvSpPr>
          <p:nvPr>
            <p:ph type="title"/>
          </p:nvPr>
        </p:nvSpPr>
        <p:spPr/>
        <p:txBody>
          <a:bodyPr/>
          <a:lstStyle/>
          <a:p>
            <a:r>
              <a:rPr lang="en-US" dirty="0"/>
              <a:t>Create a Test Session: Start Session</a:t>
            </a:r>
          </a:p>
        </p:txBody>
      </p:sp>
      <p:sp>
        <p:nvSpPr>
          <p:cNvPr id="11" name="Slide Number Placeholder 3">
            <a:extLst>
              <a:ext uri="{FF2B5EF4-FFF2-40B4-BE49-F238E27FC236}">
                <a16:creationId xmlns:a16="http://schemas.microsoft.com/office/drawing/2014/main" id="{29ACD324-A2B4-4223-8A29-77E098BE2577}"/>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8" name="Picture 7">
            <a:extLst>
              <a:ext uri="{FF2B5EF4-FFF2-40B4-BE49-F238E27FC236}">
                <a16:creationId xmlns:a16="http://schemas.microsoft.com/office/drawing/2014/main" id="{F89BFCB9-D386-4B29-BC2C-842879089AE4}"/>
              </a:ext>
            </a:extLst>
          </p:cNvPr>
          <p:cNvPicPr>
            <a:picLocks noChangeAspect="1"/>
          </p:cNvPicPr>
          <p:nvPr/>
        </p:nvPicPr>
        <p:blipFill>
          <a:blip r:embed="rId3"/>
          <a:stretch>
            <a:fillRect/>
          </a:stretch>
        </p:blipFill>
        <p:spPr>
          <a:xfrm>
            <a:off x="1523999" y="895785"/>
            <a:ext cx="9488557" cy="5257337"/>
          </a:xfrm>
          <a:prstGeom prst="rect">
            <a:avLst/>
          </a:prstGeom>
        </p:spPr>
      </p:pic>
    </p:spTree>
    <p:extLst>
      <p:ext uri="{BB962C8B-B14F-4D97-AF65-F5344CB8AC3E}">
        <p14:creationId xmlns:p14="http://schemas.microsoft.com/office/powerpoint/2010/main" val="3012521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CC34D26-A264-450B-A302-FA648C93FB37}"/>
              </a:ext>
            </a:extLst>
          </p:cNvPr>
          <p:cNvPicPr>
            <a:picLocks noGrp="1" noChangeAspect="1"/>
          </p:cNvPicPr>
          <p:nvPr>
            <p:ph idx="1"/>
          </p:nvPr>
        </p:nvPicPr>
        <p:blipFill>
          <a:blip r:embed="rId3"/>
          <a:stretch>
            <a:fillRect/>
          </a:stretch>
        </p:blipFill>
        <p:spPr>
          <a:xfrm>
            <a:off x="37848" y="1620408"/>
            <a:ext cx="12116303" cy="3617184"/>
          </a:xfrm>
          <a:ln>
            <a:solidFill>
              <a:schemeClr val="tx1"/>
            </a:solidFill>
          </a:ln>
        </p:spPr>
      </p:pic>
      <p:sp>
        <p:nvSpPr>
          <p:cNvPr id="3" name="Slide Number Placeholder 2">
            <a:extLst>
              <a:ext uri="{FF2B5EF4-FFF2-40B4-BE49-F238E27FC236}">
                <a16:creationId xmlns:a16="http://schemas.microsoft.com/office/drawing/2014/main" id="{8807D405-3233-4785-A1E9-4C6C0F76A3BA}"/>
              </a:ext>
            </a:extLst>
          </p:cNvPr>
          <p:cNvSpPr>
            <a:spLocks noGrp="1"/>
          </p:cNvSpPr>
          <p:nvPr>
            <p:ph type="sldNum" sz="quarter" idx="17"/>
          </p:nvPr>
        </p:nvSpPr>
        <p:spPr/>
        <p:txBody>
          <a:bodyPr/>
          <a:lstStyle/>
          <a:p>
            <a:fld id="{58AE716E-68DD-2249-A7FA-8AEF0B14DF81}" type="slidenum">
              <a:rPr lang="en-US" smtClean="0"/>
              <a:pPr/>
              <a:t>25</a:t>
            </a:fld>
            <a:endParaRPr lang="en-US" dirty="0"/>
          </a:p>
        </p:txBody>
      </p:sp>
      <p:sp>
        <p:nvSpPr>
          <p:cNvPr id="5" name="Title 4">
            <a:extLst>
              <a:ext uri="{FF2B5EF4-FFF2-40B4-BE49-F238E27FC236}">
                <a16:creationId xmlns:a16="http://schemas.microsoft.com/office/drawing/2014/main" id="{C25BE73F-F758-4531-A9D7-730D97C1114E}"/>
              </a:ext>
            </a:extLst>
          </p:cNvPr>
          <p:cNvSpPr>
            <a:spLocks noGrp="1"/>
          </p:cNvSpPr>
          <p:nvPr>
            <p:ph type="title"/>
          </p:nvPr>
        </p:nvSpPr>
        <p:spPr/>
        <p:txBody>
          <a:bodyPr/>
          <a:lstStyle/>
          <a:p>
            <a:r>
              <a:rPr lang="en-US" dirty="0"/>
              <a:t>TA Interface</a:t>
            </a:r>
          </a:p>
        </p:txBody>
      </p:sp>
    </p:spTree>
    <p:extLst>
      <p:ext uri="{BB962C8B-B14F-4D97-AF65-F5344CB8AC3E}">
        <p14:creationId xmlns:p14="http://schemas.microsoft.com/office/powerpoint/2010/main" val="3800792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itle 1"/>
          <p:cNvSpPr>
            <a:spLocks noGrp="1"/>
          </p:cNvSpPr>
          <p:nvPr>
            <p:ph type="title"/>
          </p:nvPr>
        </p:nvSpPr>
        <p:spPr/>
        <p:txBody>
          <a:bodyPr>
            <a:normAutofit/>
          </a:bodyPr>
          <a:lstStyle/>
          <a:p>
            <a:r>
              <a:rPr lang="en-US" altLang="en-US" dirty="0"/>
              <a:t>TA Interface - Session ID</a:t>
            </a:r>
            <a:endParaRPr altLang="en-US" dirty="0"/>
          </a:p>
        </p:txBody>
      </p:sp>
      <p:sp>
        <p:nvSpPr>
          <p:cNvPr id="12" name="Slide Number Placeholder 3">
            <a:extLst>
              <a:ext uri="{FF2B5EF4-FFF2-40B4-BE49-F238E27FC236}">
                <a16:creationId xmlns:a16="http://schemas.microsoft.com/office/drawing/2014/main" id="{8C1B5600-5525-41FE-A732-418CCAE23099}"/>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B8DCBB98-AF7A-427A-A11C-4A89E3F9D22C}"/>
              </a:ext>
            </a:extLst>
          </p:cNvPr>
          <p:cNvPicPr>
            <a:picLocks noChangeAspect="1"/>
          </p:cNvPicPr>
          <p:nvPr/>
        </p:nvPicPr>
        <p:blipFill>
          <a:blip r:embed="rId4"/>
          <a:stretch>
            <a:fillRect/>
          </a:stretch>
        </p:blipFill>
        <p:spPr>
          <a:xfrm>
            <a:off x="1366597" y="2378755"/>
            <a:ext cx="9458805" cy="2100489"/>
          </a:xfrm>
          <a:prstGeom prst="rect">
            <a:avLst/>
          </a:prstGeom>
          <a:ln>
            <a:solidFill>
              <a:schemeClr val="tx1"/>
            </a:solidFill>
          </a:ln>
        </p:spPr>
      </p:pic>
      <p:sp>
        <p:nvSpPr>
          <p:cNvPr id="4" name="Arrow: Up 3">
            <a:extLst>
              <a:ext uri="{FF2B5EF4-FFF2-40B4-BE49-F238E27FC236}">
                <a16:creationId xmlns:a16="http://schemas.microsoft.com/office/drawing/2014/main" id="{95D4DF30-8B88-42BE-AC48-069CA2C09E80}"/>
              </a:ext>
            </a:extLst>
          </p:cNvPr>
          <p:cNvSpPr/>
          <p:nvPr/>
        </p:nvSpPr>
        <p:spPr>
          <a:xfrm>
            <a:off x="9225887" y="4356414"/>
            <a:ext cx="423081" cy="65231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102646139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itle 1"/>
          <p:cNvSpPr>
            <a:spLocks noGrp="1"/>
          </p:cNvSpPr>
          <p:nvPr>
            <p:ph type="title"/>
          </p:nvPr>
        </p:nvSpPr>
        <p:spPr/>
        <p:txBody>
          <a:bodyPr>
            <a:normAutofit/>
          </a:bodyPr>
          <a:lstStyle/>
          <a:p>
            <a:r>
              <a:rPr lang="en-US" altLang="en-US" dirty="0"/>
              <a:t>TA Interface - </a:t>
            </a:r>
            <a:r>
              <a:rPr altLang="en-US" dirty="0"/>
              <a:t>Approving Student Entry</a:t>
            </a:r>
          </a:p>
        </p:txBody>
      </p:sp>
      <p:sp>
        <p:nvSpPr>
          <p:cNvPr id="17" name="Slide Number Placeholder 3">
            <a:extLst>
              <a:ext uri="{FF2B5EF4-FFF2-40B4-BE49-F238E27FC236}">
                <a16:creationId xmlns:a16="http://schemas.microsoft.com/office/drawing/2014/main" id="{23857620-D14A-4B33-BAC4-12C27FD17EB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05118D9E-EDD5-4B88-A733-E6B01D33EC68}"/>
              </a:ext>
            </a:extLst>
          </p:cNvPr>
          <p:cNvPicPr>
            <a:picLocks noChangeAspect="1"/>
          </p:cNvPicPr>
          <p:nvPr/>
        </p:nvPicPr>
        <p:blipFill rotWithShape="1">
          <a:blip r:embed="rId4"/>
          <a:srcRect b="39844"/>
          <a:stretch/>
        </p:blipFill>
        <p:spPr>
          <a:xfrm>
            <a:off x="2244860" y="1592999"/>
            <a:ext cx="8389329" cy="3672002"/>
          </a:xfrm>
          <a:prstGeom prst="rect">
            <a:avLst/>
          </a:prstGeom>
        </p:spPr>
      </p:pic>
    </p:spTree>
    <p:custDataLst>
      <p:tags r:id="rId1"/>
    </p:custDataLst>
    <p:extLst>
      <p:ext uri="{BB962C8B-B14F-4D97-AF65-F5344CB8AC3E}">
        <p14:creationId xmlns:p14="http://schemas.microsoft.com/office/powerpoint/2010/main" val="251031395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itle 1"/>
          <p:cNvSpPr>
            <a:spLocks noGrp="1"/>
          </p:cNvSpPr>
          <p:nvPr>
            <p:ph type="title"/>
          </p:nvPr>
        </p:nvSpPr>
        <p:spPr/>
        <p:txBody>
          <a:bodyPr>
            <a:normAutofit/>
          </a:bodyPr>
          <a:lstStyle/>
          <a:p>
            <a:r>
              <a:rPr lang="en-US" altLang="en-US" dirty="0"/>
              <a:t>TA Interface - </a:t>
            </a:r>
            <a:r>
              <a:rPr altLang="en-US" dirty="0"/>
              <a:t>Denying Student Entry</a:t>
            </a:r>
          </a:p>
        </p:txBody>
      </p:sp>
      <p:grpSp>
        <p:nvGrpSpPr>
          <p:cNvPr id="15" name="Group 14" descr="Graphic with the following: Deny entry to a test session in these circumstances:&#10;The student is not supposed to enter this session.&#10;The student’s demographic information is incorrect.&#10;The student’s required accommodations are incorrect.">
            <a:extLst>
              <a:ext uri="{FF2B5EF4-FFF2-40B4-BE49-F238E27FC236}">
                <a16:creationId xmlns:a16="http://schemas.microsoft.com/office/drawing/2014/main" id="{5ECE90B6-6390-4924-AFA5-3BAD8259A978}"/>
              </a:ext>
            </a:extLst>
          </p:cNvPr>
          <p:cNvGrpSpPr/>
          <p:nvPr/>
        </p:nvGrpSpPr>
        <p:grpSpPr>
          <a:xfrm>
            <a:off x="2918748" y="3749423"/>
            <a:ext cx="5843291" cy="2014454"/>
            <a:chOff x="2918748" y="3749423"/>
            <a:chExt cx="5843291" cy="2014454"/>
          </a:xfrm>
        </p:grpSpPr>
        <p:sp>
          <p:nvSpPr>
            <p:cNvPr id="14" name="Rectangle: Diagonal Corners Rounded 13">
              <a:extLst>
                <a:ext uri="{FF2B5EF4-FFF2-40B4-BE49-F238E27FC236}">
                  <a16:creationId xmlns:a16="http://schemas.microsoft.com/office/drawing/2014/main" id="{0ED5599A-74F9-47EF-836C-2F4F748F256C}"/>
                </a:ext>
              </a:extLst>
            </p:cNvPr>
            <p:cNvSpPr/>
            <p:nvPr/>
          </p:nvSpPr>
          <p:spPr>
            <a:xfrm>
              <a:off x="2918748" y="3749423"/>
              <a:ext cx="5808563" cy="1994080"/>
            </a:xfrm>
            <a:prstGeom prst="round2Diag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TextBox 12">
              <a:extLst>
                <a:ext uri="{FF2B5EF4-FFF2-40B4-BE49-F238E27FC236}">
                  <a16:creationId xmlns:a16="http://schemas.microsoft.com/office/drawing/2014/main" id="{DD299776-80A4-4A26-B1EF-DE88C4A37F97}"/>
                </a:ext>
              </a:extLst>
            </p:cNvPr>
            <p:cNvSpPr txBox="1"/>
            <p:nvPr/>
          </p:nvSpPr>
          <p:spPr>
            <a:xfrm>
              <a:off x="3069222" y="4009551"/>
              <a:ext cx="5692817" cy="1754326"/>
            </a:xfrm>
            <a:prstGeom prst="rect">
              <a:avLst/>
            </a:prstGeom>
            <a:noFill/>
          </p:spPr>
          <p:txBody>
            <a:bodyPr wrap="square" rtlCol="0">
              <a:spAutoFit/>
            </a:bodyPr>
            <a:lstStyle/>
            <a:p>
              <a:pPr marL="0" indent="0">
                <a:buClr>
                  <a:schemeClr val="bg1">
                    <a:lumMod val="65000"/>
                  </a:schemeClr>
                </a:buClr>
                <a:buNone/>
                <a:defRPr/>
              </a:pPr>
              <a:r>
                <a:rPr lang="en-US" sz="1800" b="1" dirty="0">
                  <a:solidFill>
                    <a:schemeClr val="tx1"/>
                  </a:solidFill>
                </a:rPr>
                <a:t>Deny entry to a test session in these circumstances:</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 is not supposed to enter this session.</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demographic information is incorrect.</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required accommodations are incorrect. </a:t>
              </a:r>
            </a:p>
            <a:p>
              <a:endParaRPr lang="en-US" dirty="0"/>
            </a:p>
          </p:txBody>
        </p:sp>
      </p:grpSp>
      <p:sp>
        <p:nvSpPr>
          <p:cNvPr id="10" name="Slide Number Placeholder 3">
            <a:extLst>
              <a:ext uri="{FF2B5EF4-FFF2-40B4-BE49-F238E27FC236}">
                <a16:creationId xmlns:a16="http://schemas.microsoft.com/office/drawing/2014/main" id="{9DAA801D-C641-493D-BBE5-A71B5018902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354BBDBD-D589-43A8-8707-5BCC15B297F3}"/>
              </a:ext>
            </a:extLst>
          </p:cNvPr>
          <p:cNvPicPr>
            <a:picLocks noChangeAspect="1"/>
          </p:cNvPicPr>
          <p:nvPr/>
        </p:nvPicPr>
        <p:blipFill rotWithShape="1">
          <a:blip r:embed="rId4"/>
          <a:srcRect b="60176"/>
          <a:stretch/>
        </p:blipFill>
        <p:spPr>
          <a:xfrm>
            <a:off x="2280159" y="843737"/>
            <a:ext cx="7631682" cy="2531958"/>
          </a:xfrm>
          <a:prstGeom prst="rect">
            <a:avLst/>
          </a:prstGeom>
        </p:spPr>
      </p:pic>
    </p:spTree>
    <p:custDataLst>
      <p:tags r:id="rId1"/>
    </p:custDataLst>
    <p:extLst>
      <p:ext uri="{BB962C8B-B14F-4D97-AF65-F5344CB8AC3E}">
        <p14:creationId xmlns:p14="http://schemas.microsoft.com/office/powerpoint/2010/main" val="353083120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le 1"/>
          <p:cNvSpPr>
            <a:spLocks noGrp="1"/>
          </p:cNvSpPr>
          <p:nvPr>
            <p:ph type="title"/>
          </p:nvPr>
        </p:nvSpPr>
        <p:spPr/>
        <p:txBody>
          <a:bodyPr>
            <a:normAutofit/>
          </a:bodyPr>
          <a:lstStyle/>
          <a:p>
            <a:r>
              <a:rPr lang="en-US" altLang="en-US" dirty="0"/>
              <a:t>TA Interface - Viewing</a:t>
            </a:r>
            <a:r>
              <a:rPr altLang="en-US" dirty="0"/>
              <a:t> Student Details</a:t>
            </a:r>
          </a:p>
        </p:txBody>
      </p:sp>
      <p:sp>
        <p:nvSpPr>
          <p:cNvPr id="9" name="Slide Number Placeholder 3">
            <a:extLst>
              <a:ext uri="{FF2B5EF4-FFF2-40B4-BE49-F238E27FC236}">
                <a16:creationId xmlns:a16="http://schemas.microsoft.com/office/drawing/2014/main" id="{424783AD-D38A-4398-BA9E-4E08E3C31E08}"/>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13CB39FC-95F2-40D8-90C3-EB291B582255}"/>
              </a:ext>
            </a:extLst>
          </p:cNvPr>
          <p:cNvPicPr>
            <a:picLocks noChangeAspect="1"/>
          </p:cNvPicPr>
          <p:nvPr/>
        </p:nvPicPr>
        <p:blipFill rotWithShape="1">
          <a:blip r:embed="rId4"/>
          <a:srcRect b="59320"/>
          <a:stretch/>
        </p:blipFill>
        <p:spPr>
          <a:xfrm>
            <a:off x="2672189" y="720255"/>
            <a:ext cx="6847619" cy="2320693"/>
          </a:xfrm>
          <a:prstGeom prst="rect">
            <a:avLst/>
          </a:prstGeom>
        </p:spPr>
      </p:pic>
      <p:pic>
        <p:nvPicPr>
          <p:cNvPr id="10" name="Picture 9">
            <a:extLst>
              <a:ext uri="{FF2B5EF4-FFF2-40B4-BE49-F238E27FC236}">
                <a16:creationId xmlns:a16="http://schemas.microsoft.com/office/drawing/2014/main" id="{F657E22E-84D5-4226-BD2B-B4AD6D0E9309}"/>
              </a:ext>
            </a:extLst>
          </p:cNvPr>
          <p:cNvPicPr>
            <a:picLocks noChangeAspect="1"/>
          </p:cNvPicPr>
          <p:nvPr/>
        </p:nvPicPr>
        <p:blipFill rotWithShape="1">
          <a:blip r:embed="rId5"/>
          <a:srcRect b="14612"/>
          <a:stretch/>
        </p:blipFill>
        <p:spPr>
          <a:xfrm>
            <a:off x="3802783" y="3177594"/>
            <a:ext cx="4586432" cy="3267183"/>
          </a:xfrm>
          <a:prstGeom prst="rect">
            <a:avLst/>
          </a:prstGeom>
        </p:spPr>
      </p:pic>
    </p:spTree>
    <p:custDataLst>
      <p:tags r:id="rId1"/>
    </p:custDataLst>
    <p:extLst>
      <p:ext uri="{BB962C8B-B14F-4D97-AF65-F5344CB8AC3E}">
        <p14:creationId xmlns:p14="http://schemas.microsoft.com/office/powerpoint/2010/main" val="218856688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AC9DFE-87EA-4112-ACD5-9269542462A5}"/>
              </a:ext>
            </a:extLst>
          </p:cNvPr>
          <p:cNvSpPr>
            <a:spLocks noGrp="1"/>
          </p:cNvSpPr>
          <p:nvPr>
            <p:ph type="body" sz="quarter" idx="10"/>
          </p:nvPr>
        </p:nvSpPr>
        <p:spPr/>
        <p:txBody>
          <a:bodyPr>
            <a:normAutofit lnSpcReduction="10000"/>
          </a:bodyPr>
          <a:lstStyle/>
          <a:p>
            <a:pPr marL="457200" indent="-365760">
              <a:lnSpc>
                <a:spcPct val="200000"/>
              </a:lnSpc>
              <a:spcBef>
                <a:spcPts val="0"/>
              </a:spcBef>
            </a:pPr>
            <a:r>
              <a:rPr lang="en-US" dirty="0">
                <a:latin typeface="Arial" panose="020B0604020202020204" pitchFamily="34" charset="0"/>
                <a:cs typeface="Arial" panose="020B0604020202020204" pitchFamily="34" charset="0"/>
              </a:rPr>
              <a:t>Secure Browser Testing vs. Public Browser Testing</a:t>
            </a:r>
          </a:p>
          <a:p>
            <a:pPr marL="457200" indent="-365760">
              <a:lnSpc>
                <a:spcPct val="200000"/>
              </a:lnSpc>
              <a:spcBef>
                <a:spcPts val="0"/>
              </a:spcBef>
            </a:pPr>
            <a:r>
              <a:rPr lang="en-US" dirty="0">
                <a:latin typeface="Arial" panose="020B0604020202020204" pitchFamily="34" charset="0"/>
                <a:cs typeface="Arial" panose="020B0604020202020204" pitchFamily="34" charset="0"/>
              </a:rPr>
              <a:t>Types of Test Sessions</a:t>
            </a:r>
          </a:p>
          <a:p>
            <a:pPr marL="457200" indent="-365760">
              <a:lnSpc>
                <a:spcPct val="200000"/>
              </a:lnSpc>
              <a:spcBef>
                <a:spcPts val="0"/>
              </a:spcBef>
            </a:pPr>
            <a:r>
              <a:rPr lang="en-US" dirty="0">
                <a:latin typeface="Arial" panose="020B0604020202020204" pitchFamily="34" charset="0"/>
                <a:cs typeface="Arial" panose="020B0604020202020204" pitchFamily="34" charset="0"/>
              </a:rPr>
              <a:t>Logging In to the Test Administration Interface</a:t>
            </a:r>
          </a:p>
          <a:p>
            <a:pPr marL="457200" indent="-365760">
              <a:lnSpc>
                <a:spcPct val="200000"/>
              </a:lnSpc>
              <a:spcBef>
                <a:spcPts val="0"/>
              </a:spcBef>
            </a:pPr>
            <a:r>
              <a:rPr lang="en-US" dirty="0">
                <a:latin typeface="Arial" panose="020B0604020202020204" pitchFamily="34" charset="0"/>
                <a:cs typeface="Arial" panose="020B0604020202020204" pitchFamily="34" charset="0"/>
              </a:rPr>
              <a:t>Creating an Active Proctoring Test Session</a:t>
            </a:r>
          </a:p>
          <a:p>
            <a:pPr marL="457200" indent="-365760">
              <a:lnSpc>
                <a:spcPct val="200000"/>
              </a:lnSpc>
              <a:spcBef>
                <a:spcPts val="0"/>
              </a:spcBef>
            </a:pPr>
            <a:r>
              <a:rPr lang="en-US" dirty="0">
                <a:latin typeface="Arial" panose="020B0604020202020204" pitchFamily="34" charset="0"/>
                <a:cs typeface="Arial" panose="020B0604020202020204" pitchFamily="34" charset="0"/>
              </a:rPr>
              <a:t>TA Interface</a:t>
            </a:r>
          </a:p>
          <a:p>
            <a:pPr marL="457200" indent="-365760">
              <a:lnSpc>
                <a:spcPct val="200000"/>
              </a:lnSpc>
              <a:spcBef>
                <a:spcPts val="0"/>
              </a:spcBef>
            </a:pPr>
            <a:r>
              <a:rPr lang="en-US" dirty="0">
                <a:latin typeface="Arial" panose="020B0604020202020204" pitchFamily="34" charset="0"/>
                <a:cs typeface="Arial" panose="020B0604020202020204" pitchFamily="34" charset="0"/>
              </a:rPr>
              <a:t>Creating an Upcoming Proctoring or Assignment Test Session</a:t>
            </a:r>
          </a:p>
          <a:p>
            <a:pPr marL="457200" indent="-365760">
              <a:lnSpc>
                <a:spcPct val="200000"/>
              </a:lnSpc>
              <a:spcBef>
                <a:spcPts val="0"/>
              </a:spcBef>
            </a:pPr>
            <a:r>
              <a:rPr lang="en-US" dirty="0">
                <a:latin typeface="Arial" panose="020B0604020202020204" pitchFamily="34" charset="0"/>
                <a:cs typeface="Arial" panose="020B0604020202020204" pitchFamily="34" charset="0"/>
              </a:rPr>
              <a:t>Student Login via Secure Browser or Public Browser Links</a:t>
            </a:r>
          </a:p>
          <a:p>
            <a:pPr marL="457200" indent="-365760">
              <a:lnSpc>
                <a:spcPct val="200000"/>
              </a:lnSpc>
              <a:spcBef>
                <a:spcPts val="0"/>
              </a:spcBef>
            </a:pPr>
            <a:r>
              <a:rPr lang="en-US" dirty="0">
                <a:latin typeface="Arial" panose="020B0604020202020204" pitchFamily="34" charset="0"/>
                <a:cs typeface="Arial" panose="020B0604020202020204" pitchFamily="34" charset="0"/>
              </a:rPr>
              <a:t>Monitoring a Test Session</a:t>
            </a:r>
          </a:p>
          <a:p>
            <a:endParaRPr lang="en-US" dirty="0"/>
          </a:p>
        </p:txBody>
      </p:sp>
      <p:sp>
        <p:nvSpPr>
          <p:cNvPr id="3" name="Slide Number Placeholder 2">
            <a:extLst>
              <a:ext uri="{FF2B5EF4-FFF2-40B4-BE49-F238E27FC236}">
                <a16:creationId xmlns:a16="http://schemas.microsoft.com/office/drawing/2014/main" id="{5E125B97-66B8-478B-9927-48F10206A4AE}"/>
              </a:ext>
            </a:extLst>
          </p:cNvPr>
          <p:cNvSpPr>
            <a:spLocks noGrp="1"/>
          </p:cNvSpPr>
          <p:nvPr>
            <p:ph type="sldNum" sz="quarter" idx="11"/>
          </p:nvPr>
        </p:nvSpPr>
        <p:spPr/>
        <p:txBody>
          <a:bodyPr/>
          <a:lstStyle/>
          <a:p>
            <a:fld id="{58AE716E-68DD-2249-A7FA-8AEF0B14DF81}" type="slidenum">
              <a:rPr lang="en-US" smtClean="0"/>
              <a:pPr/>
              <a:t>3</a:t>
            </a:fld>
            <a:endParaRPr lang="en-US" dirty="0"/>
          </a:p>
        </p:txBody>
      </p:sp>
      <p:sp>
        <p:nvSpPr>
          <p:cNvPr id="4" name="Title 3">
            <a:extLst>
              <a:ext uri="{FF2B5EF4-FFF2-40B4-BE49-F238E27FC236}">
                <a16:creationId xmlns:a16="http://schemas.microsoft.com/office/drawing/2014/main" id="{953A0D0A-81D3-4CA0-93F5-6220068A53ED}"/>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08914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a:xfrm>
            <a:off x="426231" y="65597"/>
            <a:ext cx="11444640" cy="518012"/>
          </a:xfrm>
        </p:spPr>
        <p:txBody>
          <a:bodyPr>
            <a:normAutofit fontScale="90000"/>
          </a:bodyPr>
          <a:lstStyle/>
          <a:p>
            <a:r>
              <a:rPr lang="en-US" altLang="en-US" dirty="0"/>
              <a:t>TA Interface - Confirming </a:t>
            </a:r>
            <a:r>
              <a:rPr altLang="en-US" dirty="0"/>
              <a:t>Student Details</a:t>
            </a:r>
            <a:r>
              <a:rPr lang="en-US" altLang="en-US" dirty="0"/>
              <a:t> for Interim and Formative Tests</a:t>
            </a:r>
            <a:endParaRPr altLang="en-US" dirty="0"/>
          </a:p>
        </p:txBody>
      </p:sp>
      <p:sp>
        <p:nvSpPr>
          <p:cNvPr id="6" name="Slide Number Placeholder 3">
            <a:extLst>
              <a:ext uri="{FF2B5EF4-FFF2-40B4-BE49-F238E27FC236}">
                <a16:creationId xmlns:a16="http://schemas.microsoft.com/office/drawing/2014/main" id="{CFFBE929-6D5D-4A5F-AE5B-875554237BF8}"/>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BD47CC50-C986-4691-9812-DF301922E0D0}"/>
              </a:ext>
            </a:extLst>
          </p:cNvPr>
          <p:cNvPicPr>
            <a:picLocks noChangeAspect="1"/>
          </p:cNvPicPr>
          <p:nvPr/>
        </p:nvPicPr>
        <p:blipFill>
          <a:blip r:embed="rId4"/>
          <a:stretch>
            <a:fillRect/>
          </a:stretch>
        </p:blipFill>
        <p:spPr>
          <a:xfrm>
            <a:off x="3151787" y="934597"/>
            <a:ext cx="5888426" cy="4988806"/>
          </a:xfrm>
          <a:prstGeom prst="rect">
            <a:avLst/>
          </a:prstGeom>
        </p:spPr>
      </p:pic>
    </p:spTree>
    <p:custDataLst>
      <p:tags r:id="rId1"/>
    </p:custDataLst>
    <p:extLst>
      <p:ext uri="{BB962C8B-B14F-4D97-AF65-F5344CB8AC3E}">
        <p14:creationId xmlns:p14="http://schemas.microsoft.com/office/powerpoint/2010/main" val="310874711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normAutofit/>
          </a:bodyPr>
          <a:lstStyle/>
          <a:p>
            <a:r>
              <a:rPr lang="en-US" altLang="en-US" dirty="0"/>
              <a:t>TA Interface - </a:t>
            </a:r>
            <a:r>
              <a:rPr altLang="en-US" dirty="0"/>
              <a:t>Editing Student Details</a:t>
            </a:r>
            <a:r>
              <a:rPr lang="en-US" altLang="en-US" dirty="0"/>
              <a:t> for Authored Tests</a:t>
            </a:r>
            <a:endParaRPr altLang="en-US" dirty="0"/>
          </a:p>
        </p:txBody>
      </p:sp>
      <p:sp>
        <p:nvSpPr>
          <p:cNvPr id="6" name="Slide Number Placeholder 3">
            <a:extLst>
              <a:ext uri="{FF2B5EF4-FFF2-40B4-BE49-F238E27FC236}">
                <a16:creationId xmlns:a16="http://schemas.microsoft.com/office/drawing/2014/main" id="{CFFBE929-6D5D-4A5F-AE5B-875554237BF8}"/>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A8F2853C-D407-4734-885A-CD720D432A15}"/>
              </a:ext>
            </a:extLst>
          </p:cNvPr>
          <p:cNvPicPr>
            <a:picLocks noChangeAspect="1"/>
          </p:cNvPicPr>
          <p:nvPr/>
        </p:nvPicPr>
        <p:blipFill>
          <a:blip r:embed="rId4"/>
          <a:stretch>
            <a:fillRect/>
          </a:stretch>
        </p:blipFill>
        <p:spPr>
          <a:xfrm>
            <a:off x="3012500" y="838688"/>
            <a:ext cx="6167000" cy="5180623"/>
          </a:xfrm>
          <a:prstGeom prst="rect">
            <a:avLst/>
          </a:prstGeom>
        </p:spPr>
      </p:pic>
    </p:spTree>
    <p:custDataLst>
      <p:tags r:id="rId1"/>
    </p:custDataLst>
    <p:extLst>
      <p:ext uri="{BB962C8B-B14F-4D97-AF65-F5344CB8AC3E}">
        <p14:creationId xmlns:p14="http://schemas.microsoft.com/office/powerpoint/2010/main" val="184018118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9B9DD2-C934-406B-B9FE-83D4E6CE06FC}"/>
              </a:ext>
            </a:extLst>
          </p:cNvPr>
          <p:cNvSpPr>
            <a:spLocks noGrp="1"/>
          </p:cNvSpPr>
          <p:nvPr>
            <p:ph type="title"/>
          </p:nvPr>
        </p:nvSpPr>
        <p:spPr/>
        <p:txBody>
          <a:bodyPr>
            <a:normAutofit/>
          </a:bodyPr>
          <a:lstStyle/>
          <a:p>
            <a:r>
              <a:rPr lang="en-US" altLang="en-US" dirty="0"/>
              <a:t>TA Interface - Banner</a:t>
            </a:r>
            <a:endParaRPr lang="en-US" dirty="0"/>
          </a:p>
        </p:txBody>
      </p:sp>
      <p:sp>
        <p:nvSpPr>
          <p:cNvPr id="8" name="Slide Number Placeholder 3">
            <a:extLst>
              <a:ext uri="{FF2B5EF4-FFF2-40B4-BE49-F238E27FC236}">
                <a16:creationId xmlns:a16="http://schemas.microsoft.com/office/drawing/2014/main" id="{F81B669B-8613-4804-AA49-CEE336F11AA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148B6E6F-4C40-49E0-87C5-3EF7D082015C}"/>
              </a:ext>
            </a:extLst>
          </p:cNvPr>
          <p:cNvPicPr>
            <a:picLocks noChangeAspect="1"/>
          </p:cNvPicPr>
          <p:nvPr/>
        </p:nvPicPr>
        <p:blipFill>
          <a:blip r:embed="rId4"/>
          <a:stretch>
            <a:fillRect/>
          </a:stretch>
        </p:blipFill>
        <p:spPr>
          <a:xfrm>
            <a:off x="793264" y="2192189"/>
            <a:ext cx="10605471" cy="2473622"/>
          </a:xfrm>
          <a:prstGeom prst="rect">
            <a:avLst/>
          </a:prstGeom>
        </p:spPr>
      </p:pic>
    </p:spTree>
    <p:custDataLst>
      <p:tags r:id="rId1"/>
    </p:custDataLst>
    <p:extLst>
      <p:ext uri="{BB962C8B-B14F-4D97-AF65-F5344CB8AC3E}">
        <p14:creationId xmlns:p14="http://schemas.microsoft.com/office/powerpoint/2010/main" val="288363243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lang="en-US" altLang="en-US" dirty="0"/>
              <a:t>TA Interface - </a:t>
            </a:r>
            <a:r>
              <a:rPr altLang="en-US" dirty="0"/>
              <a:t>Student Lookup</a:t>
            </a:r>
          </a:p>
        </p:txBody>
      </p:sp>
      <p:sp>
        <p:nvSpPr>
          <p:cNvPr id="13" name="Rectangle 12">
            <a:extLst>
              <a:ext uri="{FF2B5EF4-FFF2-40B4-BE49-F238E27FC236}">
                <a16:creationId xmlns:a16="http://schemas.microsoft.com/office/drawing/2014/main" id="{CDE083E0-C02D-4081-9867-37EAF7A6EF4C}"/>
              </a:ext>
            </a:extLst>
          </p:cNvPr>
          <p:cNvSpPr/>
          <p:nvPr/>
        </p:nvSpPr>
        <p:spPr>
          <a:xfrm>
            <a:off x="1806582" y="1113098"/>
            <a:ext cx="2259233" cy="518012"/>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bg1"/>
                </a:solidFill>
              </a:rPr>
              <a:t>Quick Search</a:t>
            </a:r>
          </a:p>
        </p:txBody>
      </p:sp>
      <p:grpSp>
        <p:nvGrpSpPr>
          <p:cNvPr id="18" name="Group 17" descr="image showing the Advanced Search window">
            <a:extLst>
              <a:ext uri="{FF2B5EF4-FFF2-40B4-BE49-F238E27FC236}">
                <a16:creationId xmlns:a16="http://schemas.microsoft.com/office/drawing/2014/main" id="{A994AD73-D0AE-4229-8BB6-D52336233AAE}"/>
              </a:ext>
            </a:extLst>
          </p:cNvPr>
          <p:cNvGrpSpPr/>
          <p:nvPr/>
        </p:nvGrpSpPr>
        <p:grpSpPr>
          <a:xfrm>
            <a:off x="5694744" y="1113098"/>
            <a:ext cx="6101016" cy="4786603"/>
            <a:chOff x="5694744" y="1113098"/>
            <a:chExt cx="6101016" cy="4786603"/>
          </a:xfrm>
        </p:grpSpPr>
        <p:grpSp>
          <p:nvGrpSpPr>
            <p:cNvPr id="16" name="Group 15">
              <a:extLst>
                <a:ext uri="{FF2B5EF4-FFF2-40B4-BE49-F238E27FC236}">
                  <a16:creationId xmlns:a16="http://schemas.microsoft.com/office/drawing/2014/main" id="{45A358F8-2044-4144-A08B-60C2DB3864EA}"/>
                </a:ext>
              </a:extLst>
            </p:cNvPr>
            <p:cNvGrpSpPr/>
            <p:nvPr/>
          </p:nvGrpSpPr>
          <p:grpSpPr>
            <a:xfrm>
              <a:off x="5694744" y="1113098"/>
              <a:ext cx="6101016" cy="4786603"/>
              <a:chOff x="5694744" y="1113098"/>
              <a:chExt cx="6101016" cy="4786603"/>
            </a:xfrm>
          </p:grpSpPr>
          <p:pic>
            <p:nvPicPr>
              <p:cNvPr id="11" name="Picture 10">
                <a:extLst>
                  <a:ext uri="{FF2B5EF4-FFF2-40B4-BE49-F238E27FC236}">
                    <a16:creationId xmlns:a16="http://schemas.microsoft.com/office/drawing/2014/main" id="{58B0AB7D-9E09-4E8E-8419-84B694752E52}"/>
                  </a:ext>
                </a:extLst>
              </p:cNvPr>
              <p:cNvPicPr>
                <a:picLocks noChangeAspect="1"/>
              </p:cNvPicPr>
              <p:nvPr/>
            </p:nvPicPr>
            <p:blipFill rotWithShape="1">
              <a:blip r:embed="rId4"/>
              <a:srcRect l="1167"/>
              <a:stretch/>
            </p:blipFill>
            <p:spPr>
              <a:xfrm>
                <a:off x="5694744" y="1765274"/>
                <a:ext cx="6101016" cy="413442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2A46DB82-5DEB-41E4-A67E-EBD8910EE9A1}"/>
                  </a:ext>
                </a:extLst>
              </p:cNvPr>
              <p:cNvSpPr/>
              <p:nvPr/>
            </p:nvSpPr>
            <p:spPr>
              <a:xfrm>
                <a:off x="7758897" y="1113098"/>
                <a:ext cx="2005589" cy="518012"/>
              </a:xfrm>
              <a:prstGeom prst="rect">
                <a:avLst/>
              </a:prstGeom>
              <a:solidFill>
                <a:srgbClr val="005E9E"/>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bg1"/>
                    </a:solidFill>
                  </a:rPr>
                  <a:t>Advanced Search</a:t>
                </a:r>
              </a:p>
            </p:txBody>
          </p:sp>
        </p:grpSp>
        <p:sp>
          <p:nvSpPr>
            <p:cNvPr id="17" name="Rectangle 16">
              <a:extLst>
                <a:ext uri="{FF2B5EF4-FFF2-40B4-BE49-F238E27FC236}">
                  <a16:creationId xmlns:a16="http://schemas.microsoft.com/office/drawing/2014/main" id="{5B43ECDF-6BD7-4515-8E52-3D9E1AD6A68D}"/>
                </a:ext>
              </a:extLst>
            </p:cNvPr>
            <p:cNvSpPr/>
            <p:nvPr/>
          </p:nvSpPr>
          <p:spPr>
            <a:xfrm>
              <a:off x="5694744" y="4354286"/>
              <a:ext cx="6101016" cy="1545415"/>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6" name="Slide Number Placeholder 3">
            <a:extLst>
              <a:ext uri="{FF2B5EF4-FFF2-40B4-BE49-F238E27FC236}">
                <a16:creationId xmlns:a16="http://schemas.microsoft.com/office/drawing/2014/main" id="{CA4D83D4-48E2-4E47-B508-8FF2799397E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CB0DA0C3-A648-4BE3-A979-37C723EA4187}"/>
              </a:ext>
            </a:extLst>
          </p:cNvPr>
          <p:cNvPicPr>
            <a:picLocks noChangeAspect="1"/>
          </p:cNvPicPr>
          <p:nvPr/>
        </p:nvPicPr>
        <p:blipFill>
          <a:blip r:embed="rId5"/>
          <a:stretch>
            <a:fillRect/>
          </a:stretch>
        </p:blipFill>
        <p:spPr>
          <a:xfrm>
            <a:off x="426231" y="1792489"/>
            <a:ext cx="4961312" cy="4134427"/>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58256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lang="en-US" altLang="en-US" dirty="0"/>
              <a:t>TA Interface - </a:t>
            </a:r>
            <a:r>
              <a:rPr altLang="en-US" dirty="0"/>
              <a:t>Student Lookup </a:t>
            </a:r>
            <a:r>
              <a:rPr lang="en-US" altLang="en-US" dirty="0"/>
              <a:t>(</a:t>
            </a:r>
            <a:r>
              <a:rPr altLang="en-US" dirty="0"/>
              <a:t>cont</a:t>
            </a:r>
            <a:r>
              <a:rPr lang="en-US" altLang="en-US" dirty="0"/>
              <a:t>inued)</a:t>
            </a:r>
            <a:endParaRPr altLang="en-US" dirty="0"/>
          </a:p>
        </p:txBody>
      </p:sp>
      <p:grpSp>
        <p:nvGrpSpPr>
          <p:cNvPr id="17" name="Group 16" descr="image showing the advanced search results and the eye button to select to view student details">
            <a:extLst>
              <a:ext uri="{FF2B5EF4-FFF2-40B4-BE49-F238E27FC236}">
                <a16:creationId xmlns:a16="http://schemas.microsoft.com/office/drawing/2014/main" id="{89F972BE-E445-4C7F-9797-8809DF85A27E}"/>
              </a:ext>
            </a:extLst>
          </p:cNvPr>
          <p:cNvGrpSpPr/>
          <p:nvPr/>
        </p:nvGrpSpPr>
        <p:grpSpPr>
          <a:xfrm>
            <a:off x="301174" y="1097271"/>
            <a:ext cx="8140696" cy="4728770"/>
            <a:chOff x="858636" y="1361786"/>
            <a:chExt cx="7004598" cy="4215806"/>
          </a:xfrm>
        </p:grpSpPr>
        <p:pic>
          <p:nvPicPr>
            <p:cNvPr id="16" name="Picture 15">
              <a:extLst>
                <a:ext uri="{FF2B5EF4-FFF2-40B4-BE49-F238E27FC236}">
                  <a16:creationId xmlns:a16="http://schemas.microsoft.com/office/drawing/2014/main" id="{6477327C-50E3-4CCD-88BC-B14736546459}"/>
                </a:ext>
              </a:extLst>
            </p:cNvPr>
            <p:cNvPicPr>
              <a:picLocks noChangeAspect="1"/>
            </p:cNvPicPr>
            <p:nvPr/>
          </p:nvPicPr>
          <p:blipFill rotWithShape="1">
            <a:blip r:embed="rId4"/>
            <a:srcRect l="620"/>
            <a:stretch/>
          </p:blipFill>
          <p:spPr>
            <a:xfrm>
              <a:off x="858636" y="1361786"/>
              <a:ext cx="6107161" cy="413442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Left 1">
              <a:extLst>
                <a:ext uri="{FF2B5EF4-FFF2-40B4-BE49-F238E27FC236}">
                  <a16:creationId xmlns:a16="http://schemas.microsoft.com/office/drawing/2014/main" id="{3D594938-A211-4CEC-93CC-58564DFC2630}"/>
                </a:ext>
              </a:extLst>
            </p:cNvPr>
            <p:cNvSpPr/>
            <p:nvPr/>
          </p:nvSpPr>
          <p:spPr>
            <a:xfrm>
              <a:off x="6503525" y="4910861"/>
              <a:ext cx="1359709" cy="666731"/>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Display student information</a:t>
              </a:r>
            </a:p>
          </p:txBody>
        </p:sp>
      </p:grpSp>
      <p:pic>
        <p:nvPicPr>
          <p:cNvPr id="14" name="Picture 13" descr="image showing the selected student's details">
            <a:extLst>
              <a:ext uri="{FF2B5EF4-FFF2-40B4-BE49-F238E27FC236}">
                <a16:creationId xmlns:a16="http://schemas.microsoft.com/office/drawing/2014/main" id="{78E31F30-AADA-47F1-91A3-245C4E13C8E6}"/>
              </a:ext>
            </a:extLst>
          </p:cNvPr>
          <p:cNvPicPr>
            <a:picLocks noChangeAspect="1"/>
          </p:cNvPicPr>
          <p:nvPr/>
        </p:nvPicPr>
        <p:blipFill rotWithShape="1">
          <a:blip r:embed="rId5"/>
          <a:srcRect l="732" t="1118" r="659"/>
          <a:stretch/>
        </p:blipFill>
        <p:spPr>
          <a:xfrm>
            <a:off x="6631753" y="2041071"/>
            <a:ext cx="5259074" cy="265960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Slide Number Placeholder 3">
            <a:extLst>
              <a:ext uri="{FF2B5EF4-FFF2-40B4-BE49-F238E27FC236}">
                <a16:creationId xmlns:a16="http://schemas.microsoft.com/office/drawing/2014/main" id="{1E70901A-F842-4FA9-9BE4-FDF9BE68553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259889011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4B3C-741B-4E1E-AD99-5DE4C662EF17}"/>
              </a:ext>
            </a:extLst>
          </p:cNvPr>
          <p:cNvSpPr>
            <a:spLocks noGrp="1"/>
          </p:cNvSpPr>
          <p:nvPr>
            <p:ph type="title"/>
          </p:nvPr>
        </p:nvSpPr>
        <p:spPr/>
        <p:txBody>
          <a:bodyPr/>
          <a:lstStyle/>
          <a:p>
            <a:r>
              <a:rPr lang="en-US" dirty="0"/>
              <a:t>TA Interface - Screensaver Mode</a:t>
            </a:r>
          </a:p>
        </p:txBody>
      </p:sp>
      <p:pic>
        <p:nvPicPr>
          <p:cNvPr id="6" name="Picture 5" descr="image showing the screensaver feature">
            <a:extLst>
              <a:ext uri="{FF2B5EF4-FFF2-40B4-BE49-F238E27FC236}">
                <a16:creationId xmlns:a16="http://schemas.microsoft.com/office/drawing/2014/main" id="{EDF4BAEB-77B3-4ADD-A32C-2CB1C2B9DC41}"/>
              </a:ext>
            </a:extLst>
          </p:cNvPr>
          <p:cNvPicPr>
            <a:picLocks noChangeAspect="1"/>
          </p:cNvPicPr>
          <p:nvPr/>
        </p:nvPicPr>
        <p:blipFill rotWithShape="1">
          <a:blip r:embed="rId3">
            <a:extLst>
              <a:ext uri="{28A0092B-C50C-407E-A947-70E740481C1C}">
                <a14:useLocalDpi xmlns:a14="http://schemas.microsoft.com/office/drawing/2010/main" val="0"/>
              </a:ext>
            </a:extLst>
          </a:blip>
          <a:srcRect l="17998" t="17655" r="8840" b="25604"/>
          <a:stretch/>
        </p:blipFill>
        <p:spPr>
          <a:xfrm>
            <a:off x="5749970" y="1680151"/>
            <a:ext cx="5692461" cy="29879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Slide Number Placeholder 3">
            <a:extLst>
              <a:ext uri="{FF2B5EF4-FFF2-40B4-BE49-F238E27FC236}">
                <a16:creationId xmlns:a16="http://schemas.microsoft.com/office/drawing/2014/main" id="{DE805C77-500E-43E1-8EDA-016BBBBBE56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11D462D7-EB25-4429-9452-0BE842DA1A83}"/>
              </a:ext>
            </a:extLst>
          </p:cNvPr>
          <p:cNvPicPr>
            <a:picLocks noChangeAspect="1"/>
          </p:cNvPicPr>
          <p:nvPr/>
        </p:nvPicPr>
        <p:blipFill>
          <a:blip r:embed="rId4"/>
          <a:stretch>
            <a:fillRect/>
          </a:stretch>
        </p:blipFill>
        <p:spPr>
          <a:xfrm>
            <a:off x="1419063" y="2035350"/>
            <a:ext cx="3701305" cy="2403086"/>
          </a:xfrm>
          <a:prstGeom prst="rect">
            <a:avLst/>
          </a:prstGeom>
        </p:spPr>
      </p:pic>
      <p:sp>
        <p:nvSpPr>
          <p:cNvPr id="3" name="TextBox 2">
            <a:extLst>
              <a:ext uri="{FF2B5EF4-FFF2-40B4-BE49-F238E27FC236}">
                <a16:creationId xmlns:a16="http://schemas.microsoft.com/office/drawing/2014/main" id="{BBCDFA38-0BA8-4006-92DC-C95D352B1CB8}"/>
              </a:ext>
            </a:extLst>
          </p:cNvPr>
          <p:cNvSpPr txBox="1"/>
          <p:nvPr/>
        </p:nvSpPr>
        <p:spPr>
          <a:xfrm>
            <a:off x="7335747" y="2589326"/>
            <a:ext cx="2681555" cy="584775"/>
          </a:xfrm>
          <a:prstGeom prst="rect">
            <a:avLst/>
          </a:prstGeom>
          <a:solidFill>
            <a:schemeClr val="tx2">
              <a:lumMod val="65000"/>
              <a:lumOff val="35000"/>
            </a:schemeClr>
          </a:solidFill>
        </p:spPr>
        <p:txBody>
          <a:bodyPr wrap="square" rtlCol="0">
            <a:spAutoFit/>
          </a:bodyPr>
          <a:lstStyle/>
          <a:p>
            <a:r>
              <a:rPr lang="en-US" sz="3200" dirty="0">
                <a:solidFill>
                  <a:schemeClr val="bg1"/>
                </a:solidFill>
                <a:latin typeface="Arial Nova Light" panose="020B0604020202020204" pitchFamily="34" charset="0"/>
              </a:rPr>
              <a:t>CS-0B8F-5</a:t>
            </a:r>
          </a:p>
        </p:txBody>
      </p:sp>
    </p:spTree>
    <p:extLst>
      <p:ext uri="{BB962C8B-B14F-4D97-AF65-F5344CB8AC3E}">
        <p14:creationId xmlns:p14="http://schemas.microsoft.com/office/powerpoint/2010/main" val="3340542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DA3D-2820-4153-BA02-40332E817AB6}"/>
              </a:ext>
            </a:extLst>
          </p:cNvPr>
          <p:cNvSpPr>
            <a:spLocks noGrp="1"/>
          </p:cNvSpPr>
          <p:nvPr>
            <p:ph type="title"/>
          </p:nvPr>
        </p:nvSpPr>
        <p:spPr>
          <a:xfrm>
            <a:off x="1674666" y="524911"/>
            <a:ext cx="8842671" cy="3412908"/>
          </a:xfrm>
        </p:spPr>
        <p:txBody>
          <a:bodyPr/>
          <a:lstStyle/>
          <a:p>
            <a:r>
              <a:rPr lang="en-US" dirty="0"/>
              <a:t>Creating an Upcoming Proctoring or Assignment Test Session</a:t>
            </a:r>
          </a:p>
        </p:txBody>
      </p:sp>
    </p:spTree>
    <p:extLst>
      <p:ext uri="{BB962C8B-B14F-4D97-AF65-F5344CB8AC3E}">
        <p14:creationId xmlns:p14="http://schemas.microsoft.com/office/powerpoint/2010/main" val="1019006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0A27DE-C34C-43F6-AA6C-F9FA1B170D27}"/>
              </a:ext>
            </a:extLst>
          </p:cNvPr>
          <p:cNvSpPr>
            <a:spLocks noGrp="1"/>
          </p:cNvSpPr>
          <p:nvPr>
            <p:ph type="sldNum" sz="quarter" idx="17"/>
          </p:nvPr>
        </p:nvSpPr>
        <p:spPr/>
        <p:txBody>
          <a:bodyPr/>
          <a:lstStyle/>
          <a:p>
            <a:fld id="{58AE716E-68DD-2249-A7FA-8AEF0B14DF81}" type="slidenum">
              <a:rPr lang="en-US" smtClean="0"/>
              <a:pPr/>
              <a:t>37</a:t>
            </a:fld>
            <a:endParaRPr lang="en-US" dirty="0"/>
          </a:p>
        </p:txBody>
      </p:sp>
      <p:sp>
        <p:nvSpPr>
          <p:cNvPr id="5" name="Title 4">
            <a:extLst>
              <a:ext uri="{FF2B5EF4-FFF2-40B4-BE49-F238E27FC236}">
                <a16:creationId xmlns:a16="http://schemas.microsoft.com/office/drawing/2014/main" id="{29C31792-0F79-4B05-8CA6-3EF78CC70104}"/>
              </a:ext>
            </a:extLst>
          </p:cNvPr>
          <p:cNvSpPr>
            <a:spLocks noGrp="1"/>
          </p:cNvSpPr>
          <p:nvPr>
            <p:ph type="title"/>
          </p:nvPr>
        </p:nvSpPr>
        <p:spPr/>
        <p:txBody>
          <a:bodyPr/>
          <a:lstStyle/>
          <a:p>
            <a:r>
              <a:rPr lang="en-US" dirty="0"/>
              <a:t>Schedule an Upcoming Proctoring Session</a:t>
            </a:r>
          </a:p>
        </p:txBody>
      </p:sp>
      <p:pic>
        <p:nvPicPr>
          <p:cNvPr id="1028" name="Picture 4">
            <a:extLst>
              <a:ext uri="{FF2B5EF4-FFF2-40B4-BE49-F238E27FC236}">
                <a16:creationId xmlns:a16="http://schemas.microsoft.com/office/drawing/2014/main" id="{4444B245-9162-4BE6-9BD4-0C260F5D7ABE}"/>
              </a:ext>
            </a:extLst>
          </p:cNvPr>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1186476" y="1111063"/>
            <a:ext cx="9819048" cy="4257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13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0A27DE-C34C-43F6-AA6C-F9FA1B170D27}"/>
              </a:ext>
            </a:extLst>
          </p:cNvPr>
          <p:cNvSpPr>
            <a:spLocks noGrp="1"/>
          </p:cNvSpPr>
          <p:nvPr>
            <p:ph type="sldNum" sz="quarter" idx="17"/>
          </p:nvPr>
        </p:nvSpPr>
        <p:spPr/>
        <p:txBody>
          <a:bodyPr/>
          <a:lstStyle/>
          <a:p>
            <a:fld id="{58AE716E-68DD-2249-A7FA-8AEF0B14DF81}" type="slidenum">
              <a:rPr lang="en-US" smtClean="0"/>
              <a:pPr/>
              <a:t>38</a:t>
            </a:fld>
            <a:endParaRPr lang="en-US" dirty="0"/>
          </a:p>
        </p:txBody>
      </p:sp>
      <p:sp>
        <p:nvSpPr>
          <p:cNvPr id="5" name="Title 4">
            <a:extLst>
              <a:ext uri="{FF2B5EF4-FFF2-40B4-BE49-F238E27FC236}">
                <a16:creationId xmlns:a16="http://schemas.microsoft.com/office/drawing/2014/main" id="{29C31792-0F79-4B05-8CA6-3EF78CC70104}"/>
              </a:ext>
            </a:extLst>
          </p:cNvPr>
          <p:cNvSpPr>
            <a:spLocks noGrp="1"/>
          </p:cNvSpPr>
          <p:nvPr>
            <p:ph type="title"/>
          </p:nvPr>
        </p:nvSpPr>
        <p:spPr/>
        <p:txBody>
          <a:bodyPr/>
          <a:lstStyle/>
          <a:p>
            <a:r>
              <a:rPr lang="en-US" dirty="0"/>
              <a:t>Schedule an Upcoming Proctoring Session</a:t>
            </a:r>
          </a:p>
        </p:txBody>
      </p:sp>
      <p:pic>
        <p:nvPicPr>
          <p:cNvPr id="11" name="Content Placeholder 10">
            <a:extLst>
              <a:ext uri="{FF2B5EF4-FFF2-40B4-BE49-F238E27FC236}">
                <a16:creationId xmlns:a16="http://schemas.microsoft.com/office/drawing/2014/main" id="{5C8A7194-23BC-4E78-800C-5AFFECC7234E}"/>
              </a:ext>
            </a:extLst>
          </p:cNvPr>
          <p:cNvPicPr>
            <a:picLocks noGrp="1" noChangeAspect="1"/>
          </p:cNvPicPr>
          <p:nvPr>
            <p:ph sz="quarter" idx="15"/>
          </p:nvPr>
        </p:nvPicPr>
        <p:blipFill>
          <a:blip r:embed="rId3"/>
          <a:stretch>
            <a:fillRect/>
          </a:stretch>
        </p:blipFill>
        <p:spPr>
          <a:xfrm>
            <a:off x="964279" y="811890"/>
            <a:ext cx="10293430" cy="5632887"/>
          </a:xfrm>
          <a:ln>
            <a:solidFill>
              <a:srgbClr val="AEABAB"/>
            </a:solidFill>
          </a:ln>
        </p:spPr>
      </p:pic>
    </p:spTree>
    <p:extLst>
      <p:ext uri="{BB962C8B-B14F-4D97-AF65-F5344CB8AC3E}">
        <p14:creationId xmlns:p14="http://schemas.microsoft.com/office/powerpoint/2010/main" val="783176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0A27DE-C34C-43F6-AA6C-F9FA1B170D27}"/>
              </a:ext>
            </a:extLst>
          </p:cNvPr>
          <p:cNvSpPr>
            <a:spLocks noGrp="1"/>
          </p:cNvSpPr>
          <p:nvPr>
            <p:ph type="sldNum" sz="quarter" idx="17"/>
          </p:nvPr>
        </p:nvSpPr>
        <p:spPr/>
        <p:txBody>
          <a:bodyPr/>
          <a:lstStyle/>
          <a:p>
            <a:fld id="{58AE716E-68DD-2249-A7FA-8AEF0B14DF81}" type="slidenum">
              <a:rPr lang="en-US" smtClean="0"/>
              <a:pPr/>
              <a:t>39</a:t>
            </a:fld>
            <a:endParaRPr lang="en-US" dirty="0"/>
          </a:p>
        </p:txBody>
      </p:sp>
      <p:sp>
        <p:nvSpPr>
          <p:cNvPr id="5" name="Title 4">
            <a:extLst>
              <a:ext uri="{FF2B5EF4-FFF2-40B4-BE49-F238E27FC236}">
                <a16:creationId xmlns:a16="http://schemas.microsoft.com/office/drawing/2014/main" id="{29C31792-0F79-4B05-8CA6-3EF78CC70104}"/>
              </a:ext>
            </a:extLst>
          </p:cNvPr>
          <p:cNvSpPr>
            <a:spLocks noGrp="1"/>
          </p:cNvSpPr>
          <p:nvPr>
            <p:ph type="title"/>
          </p:nvPr>
        </p:nvSpPr>
        <p:spPr/>
        <p:txBody>
          <a:bodyPr/>
          <a:lstStyle/>
          <a:p>
            <a:r>
              <a:rPr lang="en-US" dirty="0"/>
              <a:t>Schedule an Upcoming Proctoring Session</a:t>
            </a:r>
          </a:p>
        </p:txBody>
      </p:sp>
      <p:pic>
        <p:nvPicPr>
          <p:cNvPr id="21" name="Picture 20">
            <a:extLst>
              <a:ext uri="{FF2B5EF4-FFF2-40B4-BE49-F238E27FC236}">
                <a16:creationId xmlns:a16="http://schemas.microsoft.com/office/drawing/2014/main" id="{4AA0AC0B-386F-4C7F-9D0C-B3E17C628A12}"/>
              </a:ext>
            </a:extLst>
          </p:cNvPr>
          <p:cNvPicPr>
            <a:picLocks noChangeAspect="1"/>
          </p:cNvPicPr>
          <p:nvPr/>
        </p:nvPicPr>
        <p:blipFill>
          <a:blip r:embed="rId3"/>
          <a:stretch>
            <a:fillRect/>
          </a:stretch>
        </p:blipFill>
        <p:spPr>
          <a:xfrm>
            <a:off x="164973" y="1838638"/>
            <a:ext cx="5028571" cy="2504762"/>
          </a:xfrm>
          <a:prstGeom prst="rect">
            <a:avLst/>
          </a:prstGeom>
          <a:ln>
            <a:solidFill>
              <a:schemeClr val="tx1"/>
            </a:solidFill>
          </a:ln>
        </p:spPr>
      </p:pic>
      <p:pic>
        <p:nvPicPr>
          <p:cNvPr id="27" name="Picture 26">
            <a:extLst>
              <a:ext uri="{FF2B5EF4-FFF2-40B4-BE49-F238E27FC236}">
                <a16:creationId xmlns:a16="http://schemas.microsoft.com/office/drawing/2014/main" id="{A1D07F8B-EBC0-495B-B1E4-502867CB3B05}"/>
              </a:ext>
            </a:extLst>
          </p:cNvPr>
          <p:cNvPicPr>
            <a:picLocks noChangeAspect="1"/>
          </p:cNvPicPr>
          <p:nvPr/>
        </p:nvPicPr>
        <p:blipFill>
          <a:blip r:embed="rId4"/>
          <a:stretch>
            <a:fillRect/>
          </a:stretch>
        </p:blipFill>
        <p:spPr>
          <a:xfrm>
            <a:off x="5374933" y="869069"/>
            <a:ext cx="6652094" cy="5290248"/>
          </a:xfrm>
          <a:prstGeom prst="rect">
            <a:avLst/>
          </a:prstGeom>
          <a:ln>
            <a:solidFill>
              <a:srgbClr val="AEABAB"/>
            </a:solidFill>
          </a:ln>
        </p:spPr>
      </p:pic>
    </p:spTree>
    <p:extLst>
      <p:ext uri="{BB962C8B-B14F-4D97-AF65-F5344CB8AC3E}">
        <p14:creationId xmlns:p14="http://schemas.microsoft.com/office/powerpoint/2010/main" val="121648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7511-50B4-4978-A398-2C82C158AE86}"/>
              </a:ext>
            </a:extLst>
          </p:cNvPr>
          <p:cNvSpPr>
            <a:spLocks noGrp="1"/>
          </p:cNvSpPr>
          <p:nvPr>
            <p:ph type="title"/>
          </p:nvPr>
        </p:nvSpPr>
        <p:spPr/>
        <p:txBody>
          <a:bodyPr/>
          <a:lstStyle/>
          <a:p>
            <a:r>
              <a:rPr lang="en-US" dirty="0"/>
              <a:t>Secure Browser Testing vs. </a:t>
            </a:r>
            <a:br>
              <a:rPr lang="en-US" dirty="0"/>
            </a:br>
            <a:r>
              <a:rPr lang="en-US" dirty="0"/>
              <a:t>Public Browser Testing</a:t>
            </a:r>
          </a:p>
        </p:txBody>
      </p:sp>
    </p:spTree>
    <p:extLst>
      <p:ext uri="{BB962C8B-B14F-4D97-AF65-F5344CB8AC3E}">
        <p14:creationId xmlns:p14="http://schemas.microsoft.com/office/powerpoint/2010/main" val="444480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0A27DE-C34C-43F6-AA6C-F9FA1B170D27}"/>
              </a:ext>
            </a:extLst>
          </p:cNvPr>
          <p:cNvSpPr>
            <a:spLocks noGrp="1"/>
          </p:cNvSpPr>
          <p:nvPr>
            <p:ph type="sldNum" sz="quarter" idx="17"/>
          </p:nvPr>
        </p:nvSpPr>
        <p:spPr/>
        <p:txBody>
          <a:bodyPr/>
          <a:lstStyle/>
          <a:p>
            <a:fld id="{58AE716E-68DD-2249-A7FA-8AEF0B14DF81}" type="slidenum">
              <a:rPr lang="en-US" smtClean="0"/>
              <a:pPr/>
              <a:t>40</a:t>
            </a:fld>
            <a:endParaRPr lang="en-US" dirty="0"/>
          </a:p>
        </p:txBody>
      </p:sp>
      <p:sp>
        <p:nvSpPr>
          <p:cNvPr id="5" name="Title 4">
            <a:extLst>
              <a:ext uri="{FF2B5EF4-FFF2-40B4-BE49-F238E27FC236}">
                <a16:creationId xmlns:a16="http://schemas.microsoft.com/office/drawing/2014/main" id="{29C31792-0F79-4B05-8CA6-3EF78CC70104}"/>
              </a:ext>
            </a:extLst>
          </p:cNvPr>
          <p:cNvSpPr>
            <a:spLocks noGrp="1"/>
          </p:cNvSpPr>
          <p:nvPr>
            <p:ph type="title"/>
          </p:nvPr>
        </p:nvSpPr>
        <p:spPr/>
        <p:txBody>
          <a:bodyPr/>
          <a:lstStyle/>
          <a:p>
            <a:r>
              <a:rPr lang="en-US" dirty="0"/>
              <a:t>Schedule an Upcoming Proctoring Session</a:t>
            </a:r>
          </a:p>
        </p:txBody>
      </p:sp>
      <p:pic>
        <p:nvPicPr>
          <p:cNvPr id="32" name="Picture 31">
            <a:extLst>
              <a:ext uri="{FF2B5EF4-FFF2-40B4-BE49-F238E27FC236}">
                <a16:creationId xmlns:a16="http://schemas.microsoft.com/office/drawing/2014/main" id="{7FF68F73-1B65-47A8-82FF-159B1D8D1CB5}"/>
              </a:ext>
            </a:extLst>
          </p:cNvPr>
          <p:cNvPicPr>
            <a:picLocks noChangeAspect="1"/>
          </p:cNvPicPr>
          <p:nvPr/>
        </p:nvPicPr>
        <p:blipFill>
          <a:blip r:embed="rId3"/>
          <a:stretch>
            <a:fillRect/>
          </a:stretch>
        </p:blipFill>
        <p:spPr>
          <a:xfrm>
            <a:off x="0" y="2109460"/>
            <a:ext cx="12192000" cy="2116566"/>
          </a:xfrm>
          <a:prstGeom prst="rect">
            <a:avLst/>
          </a:prstGeom>
          <a:ln>
            <a:solidFill>
              <a:schemeClr val="tx1"/>
            </a:solidFill>
          </a:ln>
        </p:spPr>
      </p:pic>
    </p:spTree>
    <p:extLst>
      <p:ext uri="{BB962C8B-B14F-4D97-AF65-F5344CB8AC3E}">
        <p14:creationId xmlns:p14="http://schemas.microsoft.com/office/powerpoint/2010/main" val="159694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0A27DE-C34C-43F6-AA6C-F9FA1B170D27}"/>
              </a:ext>
            </a:extLst>
          </p:cNvPr>
          <p:cNvSpPr>
            <a:spLocks noGrp="1"/>
          </p:cNvSpPr>
          <p:nvPr>
            <p:ph type="sldNum" sz="quarter" idx="17"/>
          </p:nvPr>
        </p:nvSpPr>
        <p:spPr/>
        <p:txBody>
          <a:bodyPr/>
          <a:lstStyle/>
          <a:p>
            <a:fld id="{58AE716E-68DD-2249-A7FA-8AEF0B14DF81}" type="slidenum">
              <a:rPr lang="en-US" smtClean="0"/>
              <a:pPr/>
              <a:t>41</a:t>
            </a:fld>
            <a:endParaRPr lang="en-US" dirty="0"/>
          </a:p>
        </p:txBody>
      </p:sp>
      <p:sp>
        <p:nvSpPr>
          <p:cNvPr id="5" name="Title 4">
            <a:extLst>
              <a:ext uri="{FF2B5EF4-FFF2-40B4-BE49-F238E27FC236}">
                <a16:creationId xmlns:a16="http://schemas.microsoft.com/office/drawing/2014/main" id="{29C31792-0F79-4B05-8CA6-3EF78CC70104}"/>
              </a:ext>
            </a:extLst>
          </p:cNvPr>
          <p:cNvSpPr>
            <a:spLocks noGrp="1"/>
          </p:cNvSpPr>
          <p:nvPr>
            <p:ph type="title"/>
          </p:nvPr>
        </p:nvSpPr>
        <p:spPr/>
        <p:txBody>
          <a:bodyPr/>
          <a:lstStyle/>
          <a:p>
            <a:r>
              <a:rPr lang="en-US" dirty="0"/>
              <a:t>Starting an Upcoming Proctoring Session</a:t>
            </a:r>
          </a:p>
        </p:txBody>
      </p:sp>
      <p:pic>
        <p:nvPicPr>
          <p:cNvPr id="11" name="Picture 10">
            <a:extLst>
              <a:ext uri="{FF2B5EF4-FFF2-40B4-BE49-F238E27FC236}">
                <a16:creationId xmlns:a16="http://schemas.microsoft.com/office/drawing/2014/main" id="{3CEE5D0C-3F5C-44E6-B9EB-80391DC55BA7}"/>
              </a:ext>
            </a:extLst>
          </p:cNvPr>
          <p:cNvPicPr>
            <a:picLocks noChangeAspect="1"/>
          </p:cNvPicPr>
          <p:nvPr/>
        </p:nvPicPr>
        <p:blipFill>
          <a:blip r:embed="rId3"/>
          <a:stretch>
            <a:fillRect/>
          </a:stretch>
        </p:blipFill>
        <p:spPr>
          <a:xfrm>
            <a:off x="0" y="2616189"/>
            <a:ext cx="12192000" cy="2213450"/>
          </a:xfrm>
          <a:prstGeom prst="rect">
            <a:avLst/>
          </a:prstGeom>
          <a:ln>
            <a:solidFill>
              <a:schemeClr val="tx1"/>
            </a:solidFill>
          </a:ln>
        </p:spPr>
      </p:pic>
      <p:sp>
        <p:nvSpPr>
          <p:cNvPr id="2" name="TextBox 1">
            <a:extLst>
              <a:ext uri="{FF2B5EF4-FFF2-40B4-BE49-F238E27FC236}">
                <a16:creationId xmlns:a16="http://schemas.microsoft.com/office/drawing/2014/main" id="{A370A5D3-0166-4273-959E-26046DF2D631}"/>
              </a:ext>
            </a:extLst>
          </p:cNvPr>
          <p:cNvSpPr txBox="1"/>
          <p:nvPr/>
        </p:nvSpPr>
        <p:spPr>
          <a:xfrm>
            <a:off x="293915" y="1250489"/>
            <a:ext cx="11501844"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Once your scheduled start date has arrived, this session is now considered ACTIVE, and can be found on your Active Proctoring tab</a:t>
            </a:r>
          </a:p>
        </p:txBody>
      </p:sp>
    </p:spTree>
    <p:extLst>
      <p:ext uri="{BB962C8B-B14F-4D97-AF65-F5344CB8AC3E}">
        <p14:creationId xmlns:p14="http://schemas.microsoft.com/office/powerpoint/2010/main" val="920028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DA3D-2820-4153-BA02-40332E817AB6}"/>
              </a:ext>
            </a:extLst>
          </p:cNvPr>
          <p:cNvSpPr>
            <a:spLocks noGrp="1"/>
          </p:cNvSpPr>
          <p:nvPr>
            <p:ph type="title"/>
          </p:nvPr>
        </p:nvSpPr>
        <p:spPr>
          <a:xfrm>
            <a:off x="1674666" y="524911"/>
            <a:ext cx="8842671" cy="3916460"/>
          </a:xfrm>
        </p:spPr>
        <p:txBody>
          <a:bodyPr/>
          <a:lstStyle/>
          <a:p>
            <a:r>
              <a:rPr lang="en-US" dirty="0"/>
              <a:t>Student Login via Secure Browser or Public Browser Links</a:t>
            </a:r>
          </a:p>
        </p:txBody>
      </p:sp>
    </p:spTree>
    <p:extLst>
      <p:ext uri="{BB962C8B-B14F-4D97-AF65-F5344CB8AC3E}">
        <p14:creationId xmlns:p14="http://schemas.microsoft.com/office/powerpoint/2010/main" val="2330463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D27A1-6357-423C-AEB6-3E086B6BDCBD}"/>
              </a:ext>
            </a:extLst>
          </p:cNvPr>
          <p:cNvSpPr>
            <a:spLocks noGrp="1"/>
          </p:cNvSpPr>
          <p:nvPr>
            <p:ph type="sldNum" sz="quarter" idx="17"/>
          </p:nvPr>
        </p:nvSpPr>
        <p:spPr/>
        <p:txBody>
          <a:bodyPr/>
          <a:lstStyle/>
          <a:p>
            <a:fld id="{58AE716E-68DD-2249-A7FA-8AEF0B14DF81}" type="slidenum">
              <a:rPr lang="en-US" smtClean="0"/>
              <a:pPr/>
              <a:t>43</a:t>
            </a:fld>
            <a:endParaRPr lang="en-US" dirty="0"/>
          </a:p>
        </p:txBody>
      </p:sp>
      <p:sp>
        <p:nvSpPr>
          <p:cNvPr id="5" name="Title 4">
            <a:extLst>
              <a:ext uri="{FF2B5EF4-FFF2-40B4-BE49-F238E27FC236}">
                <a16:creationId xmlns:a16="http://schemas.microsoft.com/office/drawing/2014/main" id="{564F3C69-4616-46F4-A035-C695341AD9A1}"/>
              </a:ext>
            </a:extLst>
          </p:cNvPr>
          <p:cNvSpPr>
            <a:spLocks noGrp="1"/>
          </p:cNvSpPr>
          <p:nvPr>
            <p:ph type="title"/>
          </p:nvPr>
        </p:nvSpPr>
        <p:spPr/>
        <p:txBody>
          <a:bodyPr/>
          <a:lstStyle/>
          <a:p>
            <a:r>
              <a:rPr lang="en-US" dirty="0"/>
              <a:t>Student Login via Secure Browser</a:t>
            </a:r>
          </a:p>
        </p:txBody>
      </p:sp>
      <p:pic>
        <p:nvPicPr>
          <p:cNvPr id="18" name="Picture 17">
            <a:extLst>
              <a:ext uri="{FF2B5EF4-FFF2-40B4-BE49-F238E27FC236}">
                <a16:creationId xmlns:a16="http://schemas.microsoft.com/office/drawing/2014/main" id="{DA73DD2B-A3EE-4082-9BF7-667C4B8CDC40}"/>
              </a:ext>
            </a:extLst>
          </p:cNvPr>
          <p:cNvPicPr>
            <a:picLocks noChangeAspect="1"/>
          </p:cNvPicPr>
          <p:nvPr/>
        </p:nvPicPr>
        <p:blipFill>
          <a:blip r:embed="rId3"/>
          <a:stretch>
            <a:fillRect/>
          </a:stretch>
        </p:blipFill>
        <p:spPr>
          <a:xfrm>
            <a:off x="4580149" y="845312"/>
            <a:ext cx="3442098" cy="5878285"/>
          </a:xfrm>
          <a:prstGeom prst="rect">
            <a:avLst/>
          </a:prstGeom>
          <a:ln>
            <a:solidFill>
              <a:srgbClr val="AEABAB"/>
            </a:solidFill>
          </a:ln>
        </p:spPr>
      </p:pic>
    </p:spTree>
    <p:extLst>
      <p:ext uri="{BB962C8B-B14F-4D97-AF65-F5344CB8AC3E}">
        <p14:creationId xmlns:p14="http://schemas.microsoft.com/office/powerpoint/2010/main" val="968518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A8880E9-6180-4560-85BC-61B2F3529BF2}"/>
              </a:ext>
            </a:extLst>
          </p:cNvPr>
          <p:cNvPicPr>
            <a:picLocks noGrp="1" noChangeAspect="1"/>
          </p:cNvPicPr>
          <p:nvPr>
            <p:ph sz="quarter" idx="15"/>
          </p:nvPr>
        </p:nvPicPr>
        <p:blipFill>
          <a:blip r:embed="rId3"/>
          <a:stretch>
            <a:fillRect/>
          </a:stretch>
        </p:blipFill>
        <p:spPr>
          <a:xfrm>
            <a:off x="8051733" y="933088"/>
            <a:ext cx="3390699" cy="5790509"/>
          </a:xfrm>
          <a:ln>
            <a:solidFill>
              <a:srgbClr val="AEABAB"/>
            </a:solidFill>
          </a:ln>
        </p:spPr>
      </p:pic>
      <p:sp>
        <p:nvSpPr>
          <p:cNvPr id="3" name="Slide Number Placeholder 2">
            <a:extLst>
              <a:ext uri="{FF2B5EF4-FFF2-40B4-BE49-F238E27FC236}">
                <a16:creationId xmlns:a16="http://schemas.microsoft.com/office/drawing/2014/main" id="{7DDD27A1-6357-423C-AEB6-3E086B6BDCBD}"/>
              </a:ext>
            </a:extLst>
          </p:cNvPr>
          <p:cNvSpPr>
            <a:spLocks noGrp="1"/>
          </p:cNvSpPr>
          <p:nvPr>
            <p:ph type="sldNum" sz="quarter" idx="17"/>
          </p:nvPr>
        </p:nvSpPr>
        <p:spPr/>
        <p:txBody>
          <a:bodyPr/>
          <a:lstStyle/>
          <a:p>
            <a:fld id="{58AE716E-68DD-2249-A7FA-8AEF0B14DF81}" type="slidenum">
              <a:rPr lang="en-US" smtClean="0"/>
              <a:pPr/>
              <a:t>44</a:t>
            </a:fld>
            <a:endParaRPr lang="en-US" dirty="0"/>
          </a:p>
        </p:txBody>
      </p:sp>
      <p:sp>
        <p:nvSpPr>
          <p:cNvPr id="5" name="Title 4">
            <a:extLst>
              <a:ext uri="{FF2B5EF4-FFF2-40B4-BE49-F238E27FC236}">
                <a16:creationId xmlns:a16="http://schemas.microsoft.com/office/drawing/2014/main" id="{564F3C69-4616-46F4-A035-C695341AD9A1}"/>
              </a:ext>
            </a:extLst>
          </p:cNvPr>
          <p:cNvSpPr>
            <a:spLocks noGrp="1"/>
          </p:cNvSpPr>
          <p:nvPr>
            <p:ph type="title"/>
          </p:nvPr>
        </p:nvSpPr>
        <p:spPr/>
        <p:txBody>
          <a:bodyPr/>
          <a:lstStyle/>
          <a:p>
            <a:r>
              <a:rPr lang="en-US" dirty="0"/>
              <a:t>Student Login via Generic Public Browser Link </a:t>
            </a:r>
          </a:p>
        </p:txBody>
      </p:sp>
      <p:sp>
        <p:nvSpPr>
          <p:cNvPr id="8" name="TextBox 7">
            <a:extLst>
              <a:ext uri="{FF2B5EF4-FFF2-40B4-BE49-F238E27FC236}">
                <a16:creationId xmlns:a16="http://schemas.microsoft.com/office/drawing/2014/main" id="{EE4F655A-0777-457C-8C18-FC6DF640CF42}"/>
              </a:ext>
            </a:extLst>
          </p:cNvPr>
          <p:cNvSpPr txBox="1"/>
          <p:nvPr/>
        </p:nvSpPr>
        <p:spPr>
          <a:xfrm>
            <a:off x="426230" y="1306286"/>
            <a:ext cx="7346170" cy="2369880"/>
          </a:xfrm>
          <a:prstGeom prst="rect">
            <a:avLst/>
          </a:prstGeom>
          <a:noFill/>
        </p:spPr>
        <p:txBody>
          <a:bodyPr wrap="square" rtlCol="0">
            <a:spAutoFit/>
          </a:bodyPr>
          <a:lstStyle/>
          <a:p>
            <a:r>
              <a:rPr lang="en-US" sz="4000" dirty="0"/>
              <a:t>Generic Student Login Link: </a:t>
            </a:r>
          </a:p>
          <a:p>
            <a:endParaRPr lang="en-US" sz="3600" dirty="0"/>
          </a:p>
          <a:p>
            <a:r>
              <a:rPr lang="en-US" sz="3600" dirty="0">
                <a:hlinkClick r:id="rId4"/>
              </a:rPr>
              <a:t>https://clearsight.cambiumtds.com/student </a:t>
            </a:r>
            <a:endParaRPr lang="en-US" sz="3600" dirty="0"/>
          </a:p>
        </p:txBody>
      </p:sp>
    </p:spTree>
    <p:extLst>
      <p:ext uri="{BB962C8B-B14F-4D97-AF65-F5344CB8AC3E}">
        <p14:creationId xmlns:p14="http://schemas.microsoft.com/office/powerpoint/2010/main" val="423416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D27A1-6357-423C-AEB6-3E086B6BDCBD}"/>
              </a:ext>
            </a:extLst>
          </p:cNvPr>
          <p:cNvSpPr>
            <a:spLocks noGrp="1"/>
          </p:cNvSpPr>
          <p:nvPr>
            <p:ph type="sldNum" sz="quarter" idx="17"/>
          </p:nvPr>
        </p:nvSpPr>
        <p:spPr/>
        <p:txBody>
          <a:bodyPr/>
          <a:lstStyle/>
          <a:p>
            <a:fld id="{58AE716E-68DD-2249-A7FA-8AEF0B14DF81}" type="slidenum">
              <a:rPr lang="en-US" smtClean="0"/>
              <a:pPr/>
              <a:t>45</a:t>
            </a:fld>
            <a:endParaRPr lang="en-US" dirty="0"/>
          </a:p>
        </p:txBody>
      </p:sp>
      <p:sp>
        <p:nvSpPr>
          <p:cNvPr id="5" name="Title 4">
            <a:extLst>
              <a:ext uri="{FF2B5EF4-FFF2-40B4-BE49-F238E27FC236}">
                <a16:creationId xmlns:a16="http://schemas.microsoft.com/office/drawing/2014/main" id="{564F3C69-4616-46F4-A035-C695341AD9A1}"/>
              </a:ext>
            </a:extLst>
          </p:cNvPr>
          <p:cNvSpPr>
            <a:spLocks noGrp="1"/>
          </p:cNvSpPr>
          <p:nvPr>
            <p:ph type="title"/>
          </p:nvPr>
        </p:nvSpPr>
        <p:spPr/>
        <p:txBody>
          <a:bodyPr/>
          <a:lstStyle/>
          <a:p>
            <a:r>
              <a:rPr lang="en-US" dirty="0"/>
              <a:t>Student Login via Direct Public Browser Link </a:t>
            </a:r>
          </a:p>
        </p:txBody>
      </p:sp>
      <p:sp>
        <p:nvSpPr>
          <p:cNvPr id="8" name="TextBox 7">
            <a:extLst>
              <a:ext uri="{FF2B5EF4-FFF2-40B4-BE49-F238E27FC236}">
                <a16:creationId xmlns:a16="http://schemas.microsoft.com/office/drawing/2014/main" id="{EE4F655A-0777-457C-8C18-FC6DF640CF42}"/>
              </a:ext>
            </a:extLst>
          </p:cNvPr>
          <p:cNvSpPr txBox="1"/>
          <p:nvPr/>
        </p:nvSpPr>
        <p:spPr>
          <a:xfrm>
            <a:off x="426230" y="1306286"/>
            <a:ext cx="7346170" cy="3600986"/>
          </a:xfrm>
          <a:prstGeom prst="rect">
            <a:avLst/>
          </a:prstGeom>
          <a:noFill/>
        </p:spPr>
        <p:txBody>
          <a:bodyPr wrap="square" rtlCol="0">
            <a:spAutoFit/>
          </a:bodyPr>
          <a:lstStyle/>
          <a:p>
            <a:r>
              <a:rPr lang="en-US" sz="4000" dirty="0"/>
              <a:t>Direct Student Login Link Example: </a:t>
            </a:r>
          </a:p>
          <a:p>
            <a:endParaRPr lang="en-US" sz="4000" dirty="0"/>
          </a:p>
          <a:p>
            <a:r>
              <a:rPr lang="en-US" sz="3600" dirty="0">
                <a:hlinkClick r:id="rId3"/>
              </a:rPr>
              <a:t>https://clearsight.cambiumtds.com/student?session=CS-0D96-3T</a:t>
            </a:r>
            <a:endParaRPr lang="en-US" sz="3600" dirty="0"/>
          </a:p>
          <a:p>
            <a:pPr marL="571500" indent="-571500">
              <a:lnSpc>
                <a:spcPct val="150000"/>
              </a:lnSpc>
              <a:buFont typeface="Arial" panose="020B0604020202020204" pitchFamily="34" charset="0"/>
              <a:buChar char="•"/>
            </a:pPr>
            <a:r>
              <a:rPr lang="en-US" sz="2800" dirty="0"/>
              <a:t>Link includes the Test Session ID</a:t>
            </a:r>
          </a:p>
        </p:txBody>
      </p:sp>
      <p:pic>
        <p:nvPicPr>
          <p:cNvPr id="9" name="Picture 8">
            <a:extLst>
              <a:ext uri="{FF2B5EF4-FFF2-40B4-BE49-F238E27FC236}">
                <a16:creationId xmlns:a16="http://schemas.microsoft.com/office/drawing/2014/main" id="{C34E6502-3413-43C8-BD4B-DCB536BAE3DC}"/>
              </a:ext>
            </a:extLst>
          </p:cNvPr>
          <p:cNvPicPr>
            <a:picLocks noChangeAspect="1"/>
          </p:cNvPicPr>
          <p:nvPr/>
        </p:nvPicPr>
        <p:blipFill>
          <a:blip r:embed="rId4"/>
          <a:stretch>
            <a:fillRect/>
          </a:stretch>
        </p:blipFill>
        <p:spPr>
          <a:xfrm>
            <a:off x="8091251" y="783487"/>
            <a:ext cx="3351181" cy="5800700"/>
          </a:xfrm>
          <a:prstGeom prst="rect">
            <a:avLst/>
          </a:prstGeom>
          <a:ln>
            <a:solidFill>
              <a:srgbClr val="AEABAB"/>
            </a:solidFill>
          </a:ln>
        </p:spPr>
      </p:pic>
    </p:spTree>
    <p:extLst>
      <p:ext uri="{BB962C8B-B14F-4D97-AF65-F5344CB8AC3E}">
        <p14:creationId xmlns:p14="http://schemas.microsoft.com/office/powerpoint/2010/main" val="3532430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DA3D-2820-4153-BA02-40332E817AB6}"/>
              </a:ext>
            </a:extLst>
          </p:cNvPr>
          <p:cNvSpPr>
            <a:spLocks noGrp="1"/>
          </p:cNvSpPr>
          <p:nvPr>
            <p:ph type="title"/>
          </p:nvPr>
        </p:nvSpPr>
        <p:spPr/>
        <p:txBody>
          <a:bodyPr/>
          <a:lstStyle/>
          <a:p>
            <a:r>
              <a:rPr lang="en-US" dirty="0"/>
              <a:t>Monitoring a Test Session</a:t>
            </a:r>
          </a:p>
        </p:txBody>
      </p:sp>
    </p:spTree>
    <p:extLst>
      <p:ext uri="{BB962C8B-B14F-4D97-AF65-F5344CB8AC3E}">
        <p14:creationId xmlns:p14="http://schemas.microsoft.com/office/powerpoint/2010/main" val="1882087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p:txBody>
          <a:bodyPr>
            <a:normAutofit/>
          </a:bodyPr>
          <a:lstStyle/>
          <a:p>
            <a:r>
              <a:rPr altLang="en-US" dirty="0"/>
              <a:t>Monitoring Student </a:t>
            </a:r>
            <a:r>
              <a:rPr lang="en-US" altLang="en-US" dirty="0"/>
              <a:t>Progress</a:t>
            </a:r>
            <a:endParaRPr altLang="en-US" dirty="0"/>
          </a:p>
        </p:txBody>
      </p:sp>
      <p:sp>
        <p:nvSpPr>
          <p:cNvPr id="12" name="Slide Number Placeholder 3">
            <a:extLst>
              <a:ext uri="{FF2B5EF4-FFF2-40B4-BE49-F238E27FC236}">
                <a16:creationId xmlns:a16="http://schemas.microsoft.com/office/drawing/2014/main" id="{11507751-257D-48D0-9F20-8E3266079A4A}"/>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4482F1EB-AE02-45C7-84DD-62107574940F}"/>
              </a:ext>
            </a:extLst>
          </p:cNvPr>
          <p:cNvPicPr>
            <a:picLocks noChangeAspect="1"/>
          </p:cNvPicPr>
          <p:nvPr/>
        </p:nvPicPr>
        <p:blipFill>
          <a:blip r:embed="rId4"/>
          <a:stretch>
            <a:fillRect/>
          </a:stretch>
        </p:blipFill>
        <p:spPr>
          <a:xfrm>
            <a:off x="1458566" y="1240603"/>
            <a:ext cx="9274867" cy="4376793"/>
          </a:xfrm>
          <a:prstGeom prst="rect">
            <a:avLst/>
          </a:prstGeom>
        </p:spPr>
      </p:pic>
    </p:spTree>
    <p:custDataLst>
      <p:tags r:id="rId1"/>
    </p:custDataLst>
    <p:extLst>
      <p:ext uri="{BB962C8B-B14F-4D97-AF65-F5344CB8AC3E}">
        <p14:creationId xmlns:p14="http://schemas.microsoft.com/office/powerpoint/2010/main" val="4199601305"/>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D742-8D99-4E89-B91E-BF68D8BF8A2F}"/>
              </a:ext>
            </a:extLst>
          </p:cNvPr>
          <p:cNvSpPr>
            <a:spLocks noGrp="1"/>
          </p:cNvSpPr>
          <p:nvPr>
            <p:ph type="title"/>
          </p:nvPr>
        </p:nvSpPr>
        <p:spPr/>
        <p:txBody>
          <a:bodyPr>
            <a:normAutofit/>
          </a:bodyPr>
          <a:lstStyle/>
          <a:p>
            <a:r>
              <a:rPr lang="en-US" dirty="0"/>
              <a:t>Test with Potential Issues Table</a:t>
            </a:r>
          </a:p>
        </p:txBody>
      </p:sp>
      <p:grpSp>
        <p:nvGrpSpPr>
          <p:cNvPr id="3" name="Group 2" descr="image showing the Tests with potential issues table.">
            <a:extLst>
              <a:ext uri="{FF2B5EF4-FFF2-40B4-BE49-F238E27FC236}">
                <a16:creationId xmlns:a16="http://schemas.microsoft.com/office/drawing/2014/main" id="{BFA588C6-4295-4A02-87DF-FA52A7A7A961}"/>
              </a:ext>
            </a:extLst>
          </p:cNvPr>
          <p:cNvGrpSpPr/>
          <p:nvPr/>
        </p:nvGrpSpPr>
        <p:grpSpPr>
          <a:xfrm>
            <a:off x="1253259" y="1640749"/>
            <a:ext cx="9685481" cy="3576502"/>
            <a:chOff x="1253259" y="2198670"/>
            <a:chExt cx="9685481" cy="3576502"/>
          </a:xfrm>
        </p:grpSpPr>
        <p:pic>
          <p:nvPicPr>
            <p:cNvPr id="12" name="Picture 11" descr="A screenshot of a social media post&#10;&#10;Description automatically generated">
              <a:extLst>
                <a:ext uri="{FF2B5EF4-FFF2-40B4-BE49-F238E27FC236}">
                  <a16:creationId xmlns:a16="http://schemas.microsoft.com/office/drawing/2014/main" id="{276265FC-C01D-4289-84C0-19775CA5D2B4}"/>
                </a:ext>
              </a:extLst>
            </p:cNvPr>
            <p:cNvPicPr>
              <a:picLocks noChangeAspect="1"/>
            </p:cNvPicPr>
            <p:nvPr/>
          </p:nvPicPr>
          <p:blipFill rotWithShape="1">
            <a:blip r:embed="rId3">
              <a:extLst>
                <a:ext uri="{28A0092B-C50C-407E-A947-70E740481C1C}">
                  <a14:useLocalDpi xmlns:a14="http://schemas.microsoft.com/office/drawing/2010/main" val="0"/>
                </a:ext>
              </a:extLst>
            </a:blip>
            <a:srcRect t="23780"/>
            <a:stretch/>
          </p:blipFill>
          <p:spPr>
            <a:xfrm>
              <a:off x="1253259" y="2198670"/>
              <a:ext cx="9685481" cy="357650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45C5F62C-C422-4AC0-9DF5-7FC4A1045D7F}"/>
                </a:ext>
              </a:extLst>
            </p:cNvPr>
            <p:cNvSpPr/>
            <p:nvPr/>
          </p:nvSpPr>
          <p:spPr>
            <a:xfrm>
              <a:off x="1262207" y="2960094"/>
              <a:ext cx="9548547" cy="11081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lide Number Placeholder 3">
            <a:extLst>
              <a:ext uri="{FF2B5EF4-FFF2-40B4-BE49-F238E27FC236}">
                <a16:creationId xmlns:a16="http://schemas.microsoft.com/office/drawing/2014/main" id="{DA2EF6F1-0C82-4DCD-B594-EE07182B13C4}"/>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4394BE82-C73B-4298-A72A-475A90089AB6}"/>
              </a:ext>
            </a:extLst>
          </p:cNvPr>
          <p:cNvPicPr>
            <a:picLocks noChangeAspect="1"/>
          </p:cNvPicPr>
          <p:nvPr/>
        </p:nvPicPr>
        <p:blipFill rotWithShape="1">
          <a:blip r:embed="rId4"/>
          <a:srcRect t="18626"/>
          <a:stretch/>
        </p:blipFill>
        <p:spPr>
          <a:xfrm>
            <a:off x="1447028" y="1726058"/>
            <a:ext cx="2619741" cy="372702"/>
          </a:xfrm>
          <a:prstGeom prst="rect">
            <a:avLst/>
          </a:prstGeom>
        </p:spPr>
      </p:pic>
    </p:spTree>
    <p:extLst>
      <p:ext uri="{BB962C8B-B14F-4D97-AF65-F5344CB8AC3E}">
        <p14:creationId xmlns:p14="http://schemas.microsoft.com/office/powerpoint/2010/main" val="3877854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normAutofit/>
          </a:bodyPr>
          <a:lstStyle/>
          <a:p>
            <a:r>
              <a:rPr altLang="en-US" dirty="0"/>
              <a:t>Print on Request</a:t>
            </a:r>
          </a:p>
        </p:txBody>
      </p:sp>
      <p:grpSp>
        <p:nvGrpSpPr>
          <p:cNvPr id="3" name="Group 2" descr="Image showing the print requests button that appears in the Actions column on the test session table.">
            <a:extLst>
              <a:ext uri="{FF2B5EF4-FFF2-40B4-BE49-F238E27FC236}">
                <a16:creationId xmlns:a16="http://schemas.microsoft.com/office/drawing/2014/main" id="{BC5FA033-9CB0-42F5-B533-B793D8538507}"/>
              </a:ext>
            </a:extLst>
          </p:cNvPr>
          <p:cNvGrpSpPr/>
          <p:nvPr/>
        </p:nvGrpSpPr>
        <p:grpSpPr>
          <a:xfrm>
            <a:off x="1695034" y="1596976"/>
            <a:ext cx="8801931" cy="2572041"/>
            <a:chOff x="1695034" y="1596976"/>
            <a:chExt cx="8801931" cy="2572041"/>
          </a:xfrm>
        </p:grpSpPr>
        <p:pic>
          <p:nvPicPr>
            <p:cNvPr id="22" name="Picture 21">
              <a:extLst>
                <a:ext uri="{FF2B5EF4-FFF2-40B4-BE49-F238E27FC236}">
                  <a16:creationId xmlns:a16="http://schemas.microsoft.com/office/drawing/2014/main" id="{0AAA0B6D-BED6-4185-A255-A00C76C8459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95034" y="1596976"/>
              <a:ext cx="8801931" cy="210879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ight Arrow 5"/>
            <p:cNvSpPr/>
            <p:nvPr/>
          </p:nvSpPr>
          <p:spPr>
            <a:xfrm rot="16200000">
              <a:off x="9439601" y="3626074"/>
              <a:ext cx="695325" cy="39056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View print request</a:t>
              </a:r>
            </a:p>
          </p:txBody>
        </p:sp>
      </p:grpSp>
      <p:grpSp>
        <p:nvGrpSpPr>
          <p:cNvPr id="2" name="Group 1" descr="Image showing the window that appears when the print request button is selected.">
            <a:extLst>
              <a:ext uri="{FF2B5EF4-FFF2-40B4-BE49-F238E27FC236}">
                <a16:creationId xmlns:a16="http://schemas.microsoft.com/office/drawing/2014/main" id="{B82D4AD6-D07E-473E-80AD-5650B33BA461}"/>
              </a:ext>
            </a:extLst>
          </p:cNvPr>
          <p:cNvGrpSpPr/>
          <p:nvPr/>
        </p:nvGrpSpPr>
        <p:grpSpPr>
          <a:xfrm>
            <a:off x="3135999" y="2302136"/>
            <a:ext cx="5405580" cy="3038440"/>
            <a:chOff x="2845542" y="2366682"/>
            <a:chExt cx="5405580" cy="3038440"/>
          </a:xfrm>
        </p:grpSpPr>
        <p:pic>
          <p:nvPicPr>
            <p:cNvPr id="16" name="Picture 15">
              <a:extLst>
                <a:ext uri="{FF2B5EF4-FFF2-40B4-BE49-F238E27FC236}">
                  <a16:creationId xmlns:a16="http://schemas.microsoft.com/office/drawing/2014/main" id="{EC7B1D00-BFFD-43E8-B668-F47DF7AE601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845542" y="2366682"/>
              <a:ext cx="5405580" cy="30384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3" name="Right Arrow 5">
              <a:extLst>
                <a:ext uri="{FF2B5EF4-FFF2-40B4-BE49-F238E27FC236}">
                  <a16:creationId xmlns:a16="http://schemas.microsoft.com/office/drawing/2014/main" id="{1F5078CC-FFDB-4E54-AE1E-887D592DA00F}"/>
                </a:ext>
              </a:extLst>
            </p:cNvPr>
            <p:cNvSpPr/>
            <p:nvPr/>
          </p:nvSpPr>
          <p:spPr>
            <a:xfrm rot="16200000">
              <a:off x="7210504" y="4589829"/>
              <a:ext cx="69532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t>approve</a:t>
              </a:r>
            </a:p>
          </p:txBody>
        </p:sp>
        <p:sp>
          <p:nvSpPr>
            <p:cNvPr id="25" name="Right Arrow 5">
              <a:extLst>
                <a:ext uri="{FF2B5EF4-FFF2-40B4-BE49-F238E27FC236}">
                  <a16:creationId xmlns:a16="http://schemas.microsoft.com/office/drawing/2014/main" id="{F2210E68-932B-4503-8FBD-3BD229F3C12A}"/>
                </a:ext>
              </a:extLst>
            </p:cNvPr>
            <p:cNvSpPr/>
            <p:nvPr/>
          </p:nvSpPr>
          <p:spPr>
            <a:xfrm rot="16200000">
              <a:off x="7591505" y="4589829"/>
              <a:ext cx="69532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bg1"/>
                  </a:solidFill>
                </a:rPr>
                <a:t>deny</a:t>
              </a:r>
            </a:p>
          </p:txBody>
        </p:sp>
      </p:grpSp>
      <p:sp>
        <p:nvSpPr>
          <p:cNvPr id="10" name="Slide Number Placeholder 3">
            <a:extLst>
              <a:ext uri="{FF2B5EF4-FFF2-40B4-BE49-F238E27FC236}">
                <a16:creationId xmlns:a16="http://schemas.microsoft.com/office/drawing/2014/main" id="{F2C51744-1009-4F8A-97F7-3EC5469BEF8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80"/>
          <p:cNvSpPr txBox="1">
            <a:spLocks noGrp="1"/>
          </p:cNvSpPr>
          <p:nvPr>
            <p:ph type="sldNum" sz="quarter" idx="17"/>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sp>
        <p:nvSpPr>
          <p:cNvPr id="202" name="Google Shape;202;p80"/>
          <p:cNvSpPr txBox="1">
            <a:spLocks noGrp="1"/>
          </p:cNvSpPr>
          <p:nvPr>
            <p:ph type="body" sz="quarter" idx="4294967295"/>
          </p:nvPr>
        </p:nvSpPr>
        <p:spPr>
          <a:xfrm>
            <a:off x="426720" y="864571"/>
            <a:ext cx="11338560" cy="528585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Clr>
                <a:schemeClr val="accent6"/>
              </a:buClr>
              <a:buSzPts val="2800"/>
              <a:buNone/>
            </a:pPr>
            <a:r>
              <a:rPr lang="en-US" sz="2400" dirty="0">
                <a:latin typeface="Arial" panose="020B0604020202020204" pitchFamily="34" charset="0"/>
                <a:cs typeface="Arial" panose="020B0604020202020204" pitchFamily="34" charset="0"/>
              </a:rPr>
              <a:t>ClearSight assessments are flexible in that they can be administered through either:</a:t>
            </a:r>
          </a:p>
          <a:p>
            <a:pPr marL="828040" lvl="1" indent="-457200">
              <a:lnSpc>
                <a:spcPct val="150000"/>
              </a:lnSpc>
              <a:spcBef>
                <a:spcPts val="1000"/>
              </a:spcBef>
              <a:buClr>
                <a:schemeClr val="accent6"/>
              </a:buClr>
              <a:buSzPts val="2800"/>
              <a:buFont typeface="+mj-lt"/>
              <a:buAutoNum type="arabicPeriod"/>
            </a:pPr>
            <a:r>
              <a:rPr lang="en-US" sz="2400" b="1" dirty="0">
                <a:latin typeface="Arial" panose="020B0604020202020204" pitchFamily="34" charset="0"/>
                <a:cs typeface="Arial" panose="020B0604020202020204" pitchFamily="34" charset="0"/>
              </a:rPr>
              <a:t>A Secure Browser application </a:t>
            </a:r>
            <a:r>
              <a:rPr lang="en-US" sz="2400" dirty="0">
                <a:latin typeface="Arial" panose="020B0604020202020204" pitchFamily="34" charset="0"/>
                <a:cs typeface="Arial" panose="020B0604020202020204" pitchFamily="34" charset="0"/>
              </a:rPr>
              <a:t>available for download on our ClearSight Portal</a:t>
            </a:r>
          </a:p>
          <a:p>
            <a:pPr marL="828040" lvl="1" indent="-457200">
              <a:lnSpc>
                <a:spcPct val="150000"/>
              </a:lnSpc>
              <a:spcBef>
                <a:spcPts val="1000"/>
              </a:spcBef>
              <a:buClr>
                <a:schemeClr val="accent6"/>
              </a:buClr>
              <a:buSzPts val="2800"/>
              <a:buFont typeface="+mj-lt"/>
              <a:buAutoNum type="arabicPeriod"/>
            </a:pPr>
            <a:r>
              <a:rPr lang="en-US" sz="2400" b="1" dirty="0">
                <a:latin typeface="Arial" panose="020B0604020202020204" pitchFamily="34" charset="0"/>
                <a:cs typeface="Arial" panose="020B0604020202020204" pitchFamily="34" charset="0"/>
              </a:rPr>
              <a:t>An online browser </a:t>
            </a:r>
            <a:r>
              <a:rPr lang="en-US" sz="2400" dirty="0">
                <a:latin typeface="Arial" panose="020B0604020202020204" pitchFamily="34" charset="0"/>
                <a:cs typeface="Arial" panose="020B0604020202020204" pitchFamily="34" charset="0"/>
              </a:rPr>
              <a:t>like Chrome, Safari, and Firefox (allowing students to use personal devices)</a:t>
            </a:r>
            <a:endParaRPr sz="1050" dirty="0">
              <a:latin typeface="Arial" panose="020B0604020202020204" pitchFamily="34" charset="0"/>
              <a:cs typeface="Arial" panose="020B0604020202020204" pitchFamily="34" charset="0"/>
            </a:endParaRPr>
          </a:p>
        </p:txBody>
      </p:sp>
      <p:sp>
        <p:nvSpPr>
          <p:cNvPr id="201" name="Google Shape;201;p80"/>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2"/>
              </a:buClr>
              <a:buSzPct val="122222"/>
              <a:buFont typeface="Arial"/>
              <a:buNone/>
            </a:pPr>
            <a:r>
              <a:rPr lang="en-US" dirty="0"/>
              <a:t>Secure vs. Non-Secure Testing </a:t>
            </a:r>
            <a:endParaRPr dirty="0"/>
          </a:p>
        </p:txBody>
      </p:sp>
    </p:spTree>
    <p:extLst>
      <p:ext uri="{BB962C8B-B14F-4D97-AF65-F5344CB8AC3E}">
        <p14:creationId xmlns:p14="http://schemas.microsoft.com/office/powerpoint/2010/main" val="4189056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Approved Requests</a:t>
            </a:r>
          </a:p>
        </p:txBody>
      </p:sp>
      <p:grpSp>
        <p:nvGrpSpPr>
          <p:cNvPr id="5" name="Group 4" descr="Image showing the location of the Approved Requests button and the Print Requests window that appears when selecting the Approve dRequests button.">
            <a:extLst>
              <a:ext uri="{FF2B5EF4-FFF2-40B4-BE49-F238E27FC236}">
                <a16:creationId xmlns:a16="http://schemas.microsoft.com/office/drawing/2014/main" id="{2527030B-ABC0-48C2-B39C-59030AB174D4}"/>
              </a:ext>
            </a:extLst>
          </p:cNvPr>
          <p:cNvGrpSpPr/>
          <p:nvPr/>
        </p:nvGrpSpPr>
        <p:grpSpPr>
          <a:xfrm>
            <a:off x="1180934" y="971736"/>
            <a:ext cx="9830132" cy="4118386"/>
            <a:chOff x="1352175" y="703512"/>
            <a:chExt cx="9830132" cy="4118386"/>
          </a:xfrm>
        </p:grpSpPr>
        <p:pic>
          <p:nvPicPr>
            <p:cNvPr id="4" name="Picture 3" descr="A screenshot of a cell phone&#10;&#10;Description automatically generated">
              <a:extLst>
                <a:ext uri="{FF2B5EF4-FFF2-40B4-BE49-F238E27FC236}">
                  <a16:creationId xmlns:a16="http://schemas.microsoft.com/office/drawing/2014/main" id="{7CB06DFA-6341-480F-8061-BB490160A7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52175" y="1530595"/>
              <a:ext cx="8908021" cy="186533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0" name="Arrow: Down 19">
              <a:extLst>
                <a:ext uri="{FF2B5EF4-FFF2-40B4-BE49-F238E27FC236}">
                  <a16:creationId xmlns:a16="http://schemas.microsoft.com/office/drawing/2014/main" id="{87360D4A-BC2A-4822-BB9D-7A902F334156}"/>
                </a:ext>
              </a:extLst>
            </p:cNvPr>
            <p:cNvSpPr/>
            <p:nvPr/>
          </p:nvSpPr>
          <p:spPr>
            <a:xfrm>
              <a:off x="6342634" y="703512"/>
              <a:ext cx="579628" cy="79905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8CE1A43-9045-4CF8-A5C8-D1366C6FFB3B}"/>
                </a:ext>
              </a:extLst>
            </p:cNvPr>
            <p:cNvGrpSpPr/>
            <p:nvPr/>
          </p:nvGrpSpPr>
          <p:grpSpPr>
            <a:xfrm>
              <a:off x="3074627" y="2206487"/>
              <a:ext cx="8107680" cy="2615411"/>
              <a:chOff x="2931117" y="2839291"/>
              <a:chExt cx="8107680" cy="2615411"/>
            </a:xfrm>
          </p:grpSpPr>
          <p:pic>
            <p:nvPicPr>
              <p:cNvPr id="15" name="Picture 14" descr="A screenshot of a cell phone&#10;&#10;Description automatically generated">
                <a:extLst>
                  <a:ext uri="{FF2B5EF4-FFF2-40B4-BE49-F238E27FC236}">
                    <a16:creationId xmlns:a16="http://schemas.microsoft.com/office/drawing/2014/main" id="{1275E0C3-28E2-4F25-9AC1-A88619783C1A}"/>
                  </a:ext>
                </a:extLst>
              </p:cNvPr>
              <p:cNvPicPr>
                <a:picLocks noChangeAspect="1"/>
              </p:cNvPicPr>
              <p:nvPr/>
            </p:nvPicPr>
            <p:blipFill rotWithShape="1">
              <a:blip r:embed="rId4">
                <a:extLst>
                  <a:ext uri="{28A0092B-C50C-407E-A947-70E740481C1C}">
                    <a14:useLocalDpi xmlns:a14="http://schemas.microsoft.com/office/drawing/2010/main" val="0"/>
                  </a:ext>
                </a:extLst>
              </a:blip>
              <a:srcRect l="2995" t="7151" r="4844" b="14421"/>
              <a:stretch/>
            </p:blipFill>
            <p:spPr>
              <a:xfrm>
                <a:off x="2931117" y="2839291"/>
                <a:ext cx="8107680" cy="26154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0" name="Arrow: Down 29">
                <a:extLst>
                  <a:ext uri="{FF2B5EF4-FFF2-40B4-BE49-F238E27FC236}">
                    <a16:creationId xmlns:a16="http://schemas.microsoft.com/office/drawing/2014/main" id="{CC3BD81D-3D62-4087-BF49-82B00C30DF3E}"/>
                  </a:ext>
                </a:extLst>
              </p:cNvPr>
              <p:cNvSpPr/>
              <p:nvPr/>
            </p:nvSpPr>
            <p:spPr>
              <a:xfrm rot="16200000">
                <a:off x="8422949" y="2586846"/>
                <a:ext cx="481227" cy="98611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4" name="Slide Number Placeholder 3">
            <a:extLst>
              <a:ext uri="{FF2B5EF4-FFF2-40B4-BE49-F238E27FC236}">
                <a16:creationId xmlns:a16="http://schemas.microsoft.com/office/drawing/2014/main" id="{BDAB0E90-F81E-4DDD-B03C-0D99AA06F70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8" name="Picture 7">
            <a:extLst>
              <a:ext uri="{FF2B5EF4-FFF2-40B4-BE49-F238E27FC236}">
                <a16:creationId xmlns:a16="http://schemas.microsoft.com/office/drawing/2014/main" id="{4DA9E457-34DB-45D8-A652-6FA57162A057}"/>
              </a:ext>
            </a:extLst>
          </p:cNvPr>
          <p:cNvPicPr>
            <a:picLocks noChangeAspect="1"/>
          </p:cNvPicPr>
          <p:nvPr/>
        </p:nvPicPr>
        <p:blipFill rotWithShape="1">
          <a:blip r:embed="rId5"/>
          <a:srcRect t="18434" r="42123" b="12050"/>
          <a:stretch/>
        </p:blipFill>
        <p:spPr>
          <a:xfrm>
            <a:off x="1419215" y="2955938"/>
            <a:ext cx="1473897" cy="311243"/>
          </a:xfrm>
          <a:prstGeom prst="rect">
            <a:avLst/>
          </a:prstGeom>
        </p:spPr>
      </p:pic>
    </p:spTree>
    <p:extLst>
      <p:ext uri="{BB962C8B-B14F-4D97-AF65-F5344CB8AC3E}">
        <p14:creationId xmlns:p14="http://schemas.microsoft.com/office/powerpoint/2010/main" val="207422361"/>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dirty="0"/>
              <a:t>Printing Test Session Information</a:t>
            </a:r>
          </a:p>
        </p:txBody>
      </p:sp>
      <p:sp>
        <p:nvSpPr>
          <p:cNvPr id="13" name="Slide Number Placeholder 3">
            <a:extLst>
              <a:ext uri="{FF2B5EF4-FFF2-40B4-BE49-F238E27FC236}">
                <a16:creationId xmlns:a16="http://schemas.microsoft.com/office/drawing/2014/main" id="{A50752EB-8EEA-4936-A4D8-EAD2754F864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80D297ED-EF1F-46A5-AF0F-9E78BD2AD69E}"/>
              </a:ext>
            </a:extLst>
          </p:cNvPr>
          <p:cNvPicPr>
            <a:picLocks noChangeAspect="1"/>
          </p:cNvPicPr>
          <p:nvPr/>
        </p:nvPicPr>
        <p:blipFill>
          <a:blip r:embed="rId4"/>
          <a:stretch>
            <a:fillRect/>
          </a:stretch>
        </p:blipFill>
        <p:spPr>
          <a:xfrm>
            <a:off x="1605524" y="890905"/>
            <a:ext cx="8980952" cy="5076190"/>
          </a:xfrm>
          <a:prstGeom prst="rect">
            <a:avLst/>
          </a:prstGeom>
        </p:spPr>
      </p:pic>
    </p:spTree>
    <p:custDataLst>
      <p:tags r:id="rId1"/>
    </p:custDataLst>
    <p:extLst>
      <p:ext uri="{BB962C8B-B14F-4D97-AF65-F5344CB8AC3E}">
        <p14:creationId xmlns:p14="http://schemas.microsoft.com/office/powerpoint/2010/main" val="2406765064"/>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normAutofit/>
          </a:bodyPr>
          <a:lstStyle/>
          <a:p>
            <a:r>
              <a:rPr altLang="en-US" dirty="0"/>
              <a:t>Pausing and Stopping Sessions</a:t>
            </a:r>
          </a:p>
        </p:txBody>
      </p:sp>
      <p:sp>
        <p:nvSpPr>
          <p:cNvPr id="8" name="Slide Number Placeholder 3">
            <a:extLst>
              <a:ext uri="{FF2B5EF4-FFF2-40B4-BE49-F238E27FC236}">
                <a16:creationId xmlns:a16="http://schemas.microsoft.com/office/drawing/2014/main" id="{A0A5C2B1-ECA7-4C8E-B53B-307AA98A662D}"/>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CFB7753C-5133-4FFA-BE48-38284EE93649}"/>
              </a:ext>
            </a:extLst>
          </p:cNvPr>
          <p:cNvPicPr>
            <a:picLocks noChangeAspect="1"/>
          </p:cNvPicPr>
          <p:nvPr/>
        </p:nvPicPr>
        <p:blipFill>
          <a:blip r:embed="rId4"/>
          <a:stretch>
            <a:fillRect/>
          </a:stretch>
        </p:blipFill>
        <p:spPr>
          <a:xfrm>
            <a:off x="773317" y="887864"/>
            <a:ext cx="8980952" cy="4238095"/>
          </a:xfrm>
          <a:prstGeom prst="rect">
            <a:avLst/>
          </a:prstGeom>
        </p:spPr>
      </p:pic>
      <p:grpSp>
        <p:nvGrpSpPr>
          <p:cNvPr id="13" name="Group 12" descr="image showing the alert that appears when the stop sign is selected">
            <a:extLst>
              <a:ext uri="{FF2B5EF4-FFF2-40B4-BE49-F238E27FC236}">
                <a16:creationId xmlns:a16="http://schemas.microsoft.com/office/drawing/2014/main" id="{086B2ECB-FC66-49CE-B6FD-D04C0397EED3}"/>
              </a:ext>
            </a:extLst>
          </p:cNvPr>
          <p:cNvGrpSpPr/>
          <p:nvPr/>
        </p:nvGrpSpPr>
        <p:grpSpPr>
          <a:xfrm>
            <a:off x="6421847" y="1855933"/>
            <a:ext cx="5158156" cy="4253351"/>
            <a:chOff x="2332890" y="1884703"/>
            <a:chExt cx="5158156" cy="4253351"/>
          </a:xfrm>
          <a:solidFill>
            <a:srgbClr val="C00000"/>
          </a:solidFill>
        </p:grpSpPr>
        <p:pic>
          <p:nvPicPr>
            <p:cNvPr id="14" name="Picture 13">
              <a:extLst>
                <a:ext uri="{FF2B5EF4-FFF2-40B4-BE49-F238E27FC236}">
                  <a16:creationId xmlns:a16="http://schemas.microsoft.com/office/drawing/2014/main" id="{D47E2FDE-22D9-4D74-9556-330F8D9853AD}"/>
                </a:ext>
              </a:extLst>
            </p:cNvPr>
            <p:cNvPicPr>
              <a:picLocks noChangeAspect="1"/>
            </p:cNvPicPr>
            <p:nvPr/>
          </p:nvPicPr>
          <p:blipFill rotWithShape="1">
            <a:blip r:embed="rId5"/>
            <a:srcRect l="911"/>
            <a:stretch/>
          </p:blipFill>
          <p:spPr>
            <a:xfrm>
              <a:off x="2403231" y="1884703"/>
              <a:ext cx="5087815" cy="4253351"/>
            </a:xfrm>
            <a:prstGeom prst="rect">
              <a:avLst/>
            </a:prstGeom>
            <a:grpFill/>
            <a:ln w="12700">
              <a:solidFill>
                <a:schemeClr val="bg1">
                  <a:lumMod val="75000"/>
                </a:schemeClr>
              </a:solidFill>
            </a:ln>
            <a:effectLst>
              <a:outerShdw blurRad="50800" dist="38100" dir="2700000" algn="tl" rotWithShape="0">
                <a:prstClr val="black">
                  <a:alpha val="40000"/>
                </a:prstClr>
              </a:outerShdw>
            </a:effectLst>
          </p:spPr>
        </p:pic>
        <p:sp>
          <p:nvSpPr>
            <p:cNvPr id="15" name="Right Arrow 6">
              <a:extLst>
                <a:ext uri="{FF2B5EF4-FFF2-40B4-BE49-F238E27FC236}">
                  <a16:creationId xmlns:a16="http://schemas.microsoft.com/office/drawing/2014/main" id="{8E1BE440-4CFC-420E-9256-AD095305CB7B}"/>
                </a:ext>
              </a:extLst>
            </p:cNvPr>
            <p:cNvSpPr/>
            <p:nvPr/>
          </p:nvSpPr>
          <p:spPr>
            <a:xfrm rot="5400000">
              <a:off x="2216379" y="5134576"/>
              <a:ext cx="725392" cy="492369"/>
            </a:xfrm>
            <a:prstGeom prst="rightArrow">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3326939394"/>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itle 1"/>
          <p:cNvSpPr>
            <a:spLocks noGrp="1"/>
          </p:cNvSpPr>
          <p:nvPr>
            <p:ph type="title"/>
          </p:nvPr>
        </p:nvSpPr>
        <p:spPr/>
        <p:txBody>
          <a:bodyPr>
            <a:normAutofit/>
          </a:bodyPr>
          <a:lstStyle/>
          <a:p>
            <a:r>
              <a:rPr altLang="en-US" dirty="0"/>
              <a:t>Transferring Sessions</a:t>
            </a:r>
          </a:p>
        </p:txBody>
      </p:sp>
      <p:pic>
        <p:nvPicPr>
          <p:cNvPr id="2" name="Picture 1">
            <a:extLst>
              <a:ext uri="{FF2B5EF4-FFF2-40B4-BE49-F238E27FC236}">
                <a16:creationId xmlns:a16="http://schemas.microsoft.com/office/drawing/2014/main" id="{35AA3114-2955-404C-BD92-90CE2334C056}"/>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31643"/>
          <a:stretch/>
        </p:blipFill>
        <p:spPr>
          <a:xfrm>
            <a:off x="1849657" y="1446857"/>
            <a:ext cx="8169348" cy="396428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7" name="Group 6" descr="Image showoing the alert that appears when transferring sessions">
            <a:extLst>
              <a:ext uri="{FF2B5EF4-FFF2-40B4-BE49-F238E27FC236}">
                <a16:creationId xmlns:a16="http://schemas.microsoft.com/office/drawing/2014/main" id="{7B181403-8E9F-4DAE-AE12-E2890F753B33}"/>
              </a:ext>
            </a:extLst>
          </p:cNvPr>
          <p:cNvGrpSpPr/>
          <p:nvPr/>
        </p:nvGrpSpPr>
        <p:grpSpPr>
          <a:xfrm>
            <a:off x="2090041" y="1112319"/>
            <a:ext cx="7307229" cy="4633362"/>
            <a:chOff x="2090041" y="1112319"/>
            <a:chExt cx="7307229" cy="4633362"/>
          </a:xfrm>
        </p:grpSpPr>
        <p:grpSp>
          <p:nvGrpSpPr>
            <p:cNvPr id="5" name="Group 4">
              <a:extLst>
                <a:ext uri="{FF2B5EF4-FFF2-40B4-BE49-F238E27FC236}">
                  <a16:creationId xmlns:a16="http://schemas.microsoft.com/office/drawing/2014/main" id="{4E4E7517-6682-4070-AE34-C6C12E0B7D06}"/>
                </a:ext>
              </a:extLst>
            </p:cNvPr>
            <p:cNvGrpSpPr/>
            <p:nvPr/>
          </p:nvGrpSpPr>
          <p:grpSpPr>
            <a:xfrm>
              <a:off x="2090041" y="1112319"/>
              <a:ext cx="7307229" cy="4633362"/>
              <a:chOff x="2090041" y="1112319"/>
              <a:chExt cx="7307229" cy="4633362"/>
            </a:xfrm>
          </p:grpSpPr>
          <p:pic>
            <p:nvPicPr>
              <p:cNvPr id="3" name="Picture 2">
                <a:extLst>
                  <a:ext uri="{FF2B5EF4-FFF2-40B4-BE49-F238E27FC236}">
                    <a16:creationId xmlns:a16="http://schemas.microsoft.com/office/drawing/2014/main" id="{2BFD64ED-19E7-4973-8D9B-7F511F916F47}"/>
                  </a:ext>
                </a:extLst>
              </p:cNvPr>
              <p:cNvPicPr>
                <a:picLocks noChangeAspect="1"/>
              </p:cNvPicPr>
              <p:nvPr/>
            </p:nvPicPr>
            <p:blipFill>
              <a:blip r:embed="rId5"/>
              <a:stretch>
                <a:fillRect/>
              </a:stretch>
            </p:blipFill>
            <p:spPr>
              <a:xfrm>
                <a:off x="2794730" y="1112319"/>
                <a:ext cx="6602540" cy="4633362"/>
              </a:xfrm>
              <a:prstGeom prst="rect">
                <a:avLst/>
              </a:prstGeom>
            </p:spPr>
          </p:pic>
          <p:sp>
            <p:nvSpPr>
              <p:cNvPr id="6" name="Right Arrow 5"/>
              <p:cNvSpPr/>
              <p:nvPr/>
            </p:nvSpPr>
            <p:spPr>
              <a:xfrm>
                <a:off x="2090041" y="5235882"/>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ea typeface="+mn-ea"/>
                    <a:cs typeface="+mn-cs"/>
                  </a:rPr>
                  <a:t>Session ID</a:t>
                </a:r>
              </a:p>
            </p:txBody>
          </p:sp>
        </p:grpSp>
        <p:sp>
          <p:nvSpPr>
            <p:cNvPr id="8" name="Right Arrow 7"/>
            <p:cNvSpPr/>
            <p:nvPr/>
          </p:nvSpPr>
          <p:spPr>
            <a:xfrm rot="5400000">
              <a:off x="4269361" y="4659895"/>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9" name="Slide Number Placeholder 3">
            <a:extLst>
              <a:ext uri="{FF2B5EF4-FFF2-40B4-BE49-F238E27FC236}">
                <a16:creationId xmlns:a16="http://schemas.microsoft.com/office/drawing/2014/main" id="{4BCE1F10-8184-4773-BBA5-786AB0381B3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864585133"/>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1"/>
          <p:cNvSpPr>
            <a:spLocks noGrp="1"/>
          </p:cNvSpPr>
          <p:nvPr>
            <p:ph type="title"/>
          </p:nvPr>
        </p:nvSpPr>
        <p:spPr/>
        <p:txBody>
          <a:bodyPr>
            <a:normAutofit/>
          </a:bodyPr>
          <a:lstStyle/>
          <a:p>
            <a:r>
              <a:rPr altLang="en-US" dirty="0"/>
              <a:t>Logging Out of the TA Interface</a:t>
            </a:r>
          </a:p>
        </p:txBody>
      </p:sp>
      <p:sp>
        <p:nvSpPr>
          <p:cNvPr id="9" name="Slide Number Placeholder 3">
            <a:extLst>
              <a:ext uri="{FF2B5EF4-FFF2-40B4-BE49-F238E27FC236}">
                <a16:creationId xmlns:a16="http://schemas.microsoft.com/office/drawing/2014/main" id="{AF230817-1102-4442-B1E8-636A56E3E34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8" name="Picture 7">
            <a:extLst>
              <a:ext uri="{FF2B5EF4-FFF2-40B4-BE49-F238E27FC236}">
                <a16:creationId xmlns:a16="http://schemas.microsoft.com/office/drawing/2014/main" id="{15DB13A0-5B64-4F5F-AE1B-45A8EE19A7AE}"/>
              </a:ext>
            </a:extLst>
          </p:cNvPr>
          <p:cNvPicPr>
            <a:picLocks noChangeAspect="1"/>
          </p:cNvPicPr>
          <p:nvPr/>
        </p:nvPicPr>
        <p:blipFill>
          <a:blip r:embed="rId4"/>
          <a:stretch>
            <a:fillRect/>
          </a:stretch>
        </p:blipFill>
        <p:spPr>
          <a:xfrm>
            <a:off x="1386476" y="960371"/>
            <a:ext cx="9419048" cy="4361905"/>
          </a:xfrm>
          <a:prstGeom prst="rect">
            <a:avLst/>
          </a:prstGeom>
        </p:spPr>
      </p:pic>
      <p:pic>
        <p:nvPicPr>
          <p:cNvPr id="10" name="Picture 9">
            <a:extLst>
              <a:ext uri="{FF2B5EF4-FFF2-40B4-BE49-F238E27FC236}">
                <a16:creationId xmlns:a16="http://schemas.microsoft.com/office/drawing/2014/main" id="{73D30456-BB27-42E4-9FCE-CF329F6DEB97}"/>
              </a:ext>
            </a:extLst>
          </p:cNvPr>
          <p:cNvPicPr>
            <a:picLocks noChangeAspect="1"/>
          </p:cNvPicPr>
          <p:nvPr/>
        </p:nvPicPr>
        <p:blipFill>
          <a:blip r:embed="rId5"/>
          <a:stretch>
            <a:fillRect/>
          </a:stretch>
        </p:blipFill>
        <p:spPr>
          <a:xfrm>
            <a:off x="2492951" y="2498411"/>
            <a:ext cx="7206097" cy="3731075"/>
          </a:xfrm>
          <a:prstGeom prst="rect">
            <a:avLst/>
          </a:prstGeom>
        </p:spPr>
      </p:pic>
    </p:spTree>
    <p:custDataLst>
      <p:tags r:id="rId1"/>
    </p:custDataLst>
    <p:extLst>
      <p:ext uri="{BB962C8B-B14F-4D97-AF65-F5344CB8AC3E}">
        <p14:creationId xmlns:p14="http://schemas.microsoft.com/office/powerpoint/2010/main" val="398421412"/>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8" name="Title 1"/>
          <p:cNvSpPr>
            <a:spLocks noGrp="1"/>
          </p:cNvSpPr>
          <p:nvPr>
            <p:ph type="title"/>
          </p:nvPr>
        </p:nvSpPr>
        <p:spPr/>
        <p:txBody>
          <a:bodyPr>
            <a:normAutofit/>
          </a:bodyPr>
          <a:lstStyle/>
          <a:p>
            <a:r>
              <a:rPr altLang="en-US" dirty="0"/>
              <a:t>Troubleshooting</a:t>
            </a:r>
          </a:p>
        </p:txBody>
      </p:sp>
      <p:graphicFrame>
        <p:nvGraphicFramePr>
          <p:cNvPr id="6" name="Table 5" descr="Table with descriptions of problems and what to do if you encounter each issue."/>
          <p:cNvGraphicFramePr>
            <a:graphicFrameLocks noGrp="1"/>
          </p:cNvGraphicFramePr>
          <p:nvPr>
            <p:extLst>
              <p:ext uri="{D42A27DB-BD31-4B8C-83A1-F6EECF244321}">
                <p14:modId xmlns:p14="http://schemas.microsoft.com/office/powerpoint/2010/main" val="363236853"/>
              </p:ext>
            </p:extLst>
          </p:nvPr>
        </p:nvGraphicFramePr>
        <p:xfrm>
          <a:off x="1838129" y="1289910"/>
          <a:ext cx="8515741" cy="4278179"/>
        </p:xfrm>
        <a:graphic>
          <a:graphicData uri="http://schemas.openxmlformats.org/drawingml/2006/table">
            <a:tbl>
              <a:tblPr firstRow="1" bandRow="1">
                <a:tableStyleId>{5C22544A-7EE6-4342-B048-85BDC9FD1C3A}</a:tableStyleId>
              </a:tblPr>
              <a:tblGrid>
                <a:gridCol w="3724010">
                  <a:extLst>
                    <a:ext uri="{9D8B030D-6E8A-4147-A177-3AD203B41FA5}">
                      <a16:colId xmlns:a16="http://schemas.microsoft.com/office/drawing/2014/main" val="20000"/>
                    </a:ext>
                  </a:extLst>
                </a:gridCol>
                <a:gridCol w="4791731">
                  <a:extLst>
                    <a:ext uri="{9D8B030D-6E8A-4147-A177-3AD203B41FA5}">
                      <a16:colId xmlns:a16="http://schemas.microsoft.com/office/drawing/2014/main" val="20001"/>
                    </a:ext>
                  </a:extLst>
                </a:gridCol>
              </a:tblGrid>
              <a:tr h="4311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Description</a:t>
                      </a:r>
                      <a:endParaRPr lang="en-US" sz="1600" kern="1200" dirty="0">
                        <a:solidFill>
                          <a:schemeClr val="dk1"/>
                        </a:solidFill>
                        <a:effectLst/>
                        <a:latin typeface="+mn-lt"/>
                        <a:ea typeface="+mn-ea"/>
                        <a:cs typeface="+mn-cs"/>
                      </a:endParaRPr>
                    </a:p>
                  </a:txBody>
                  <a:tcPr marL="91449" marR="91449" marT="45717" marB="4571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What to Do</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0"/>
                  </a:ext>
                </a:extLst>
              </a:tr>
              <a:tr h="630118">
                <a:tc>
                  <a:txBody>
                    <a:bodyPr/>
                    <a:lstStyle/>
                    <a:p>
                      <a:pPr marL="73025" marR="73025" algn="l" defTabSz="914400" rtl="0" eaLnBrk="1" latinLnBrk="0" hangingPunct="1">
                        <a:spcBef>
                          <a:spcPts val="400"/>
                        </a:spcBef>
                        <a:spcAft>
                          <a:spcPts val="400"/>
                        </a:spcAft>
                      </a:pPr>
                      <a:r>
                        <a:rPr lang="en-US" sz="1600" i="1" kern="1200" dirty="0">
                          <a:effectLst/>
                        </a:rPr>
                        <a:t>What should I do if a test session ends?</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Log in and start a new session. Provide the students with a new session ID.	</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1"/>
                  </a:ext>
                </a:extLst>
              </a:tr>
              <a:tr h="895433">
                <a:tc>
                  <a:txBody>
                    <a:bodyPr/>
                    <a:lstStyle/>
                    <a:p>
                      <a:pPr marL="73025" marR="73025" algn="l" defTabSz="914400" rtl="0" eaLnBrk="1" latinLnBrk="0" hangingPunct="1">
                        <a:spcBef>
                          <a:spcPts val="400"/>
                        </a:spcBef>
                        <a:spcAft>
                          <a:spcPts val="400"/>
                        </a:spcAft>
                      </a:pPr>
                      <a:r>
                        <a:rPr lang="en-US" sz="1600" i="1" kern="1200" dirty="0">
                          <a:effectLst/>
                        </a:rPr>
                        <a:t>What should I do if a student gets logged out of a test while a session is still active?</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If a student’s test session is interrupted, the student should log back in and rejoin the session. </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2"/>
                  </a:ext>
                </a:extLst>
              </a:tr>
              <a:tr h="1426064">
                <a:tc>
                  <a:txBody>
                    <a:bodyPr/>
                    <a:lstStyle/>
                    <a:p>
                      <a:pPr marL="73025" marR="73025" algn="l" defTabSz="914400" rtl="0" eaLnBrk="1" latinLnBrk="0" hangingPunct="1">
                        <a:spcBef>
                          <a:spcPts val="400"/>
                        </a:spcBef>
                        <a:spcAft>
                          <a:spcPts val="400"/>
                        </a:spcAft>
                      </a:pPr>
                      <a:r>
                        <a:rPr lang="en-US" sz="1600" i="1" kern="1200" dirty="0">
                          <a:effectLst/>
                        </a:rPr>
                        <a:t>What should I do if forbidden applications are running?</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The Secure Browser will not allow the student to begin testing if forbidden applications are running. You will see messages advising you which applications must be closed before testing can begin.</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3"/>
                  </a:ext>
                </a:extLst>
              </a:tr>
              <a:tr h="895433">
                <a:tc>
                  <a:txBody>
                    <a:bodyPr/>
                    <a:lstStyle/>
                    <a:p>
                      <a:pPr marL="73025" marR="73025" algn="l" defTabSz="914400" rtl="0" eaLnBrk="1" latinLnBrk="0" hangingPunct="1">
                        <a:spcBef>
                          <a:spcPts val="400"/>
                        </a:spcBef>
                        <a:spcAft>
                          <a:spcPts val="400"/>
                        </a:spcAft>
                      </a:pPr>
                      <a:r>
                        <a:rPr lang="en-US" sz="1600" i="1" kern="1200" dirty="0">
                          <a:effectLst/>
                        </a:rPr>
                        <a:t>What should I do if a student’s test freezes?</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Force-quit the Secure Browser and log back in. For instructions, refer to the </a:t>
                      </a:r>
                      <a:r>
                        <a:rPr lang="en-US" sz="1600" i="1" kern="1200" dirty="0">
                          <a:effectLst/>
                        </a:rPr>
                        <a:t>Test Administration Manual</a:t>
                      </a:r>
                      <a:r>
                        <a:rPr lang="en-US" sz="1600" kern="1200" dirty="0">
                          <a:effectLst/>
                        </a:rPr>
                        <a:t>.</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4"/>
                  </a:ext>
                </a:extLst>
              </a:tr>
            </a:tbl>
          </a:graphicData>
        </a:graphic>
      </p:graphicFrame>
      <p:sp>
        <p:nvSpPr>
          <p:cNvPr id="5" name="Slide Number Placeholder 3">
            <a:extLst>
              <a:ext uri="{FF2B5EF4-FFF2-40B4-BE49-F238E27FC236}">
                <a16:creationId xmlns:a16="http://schemas.microsoft.com/office/drawing/2014/main" id="{1F3CFC4D-9784-4E88-9D1D-96A1BDF512C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8688644"/>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normAutofit/>
          </a:bodyPr>
          <a:lstStyle/>
          <a:p>
            <a:r>
              <a:rPr altLang="en-US" dirty="0"/>
              <a:t>Thank You!</a:t>
            </a:r>
          </a:p>
        </p:txBody>
      </p:sp>
      <p:sp>
        <p:nvSpPr>
          <p:cNvPr id="4" name="Content Placeholder 3">
            <a:extLst>
              <a:ext uri="{FF2B5EF4-FFF2-40B4-BE49-F238E27FC236}">
                <a16:creationId xmlns:a16="http://schemas.microsoft.com/office/drawing/2014/main" id="{C8E4C7F7-6174-4195-8206-A4B8B9A18F39}"/>
              </a:ext>
            </a:extLst>
          </p:cNvPr>
          <p:cNvSpPr>
            <a:spLocks noGrp="1"/>
          </p:cNvSpPr>
          <p:nvPr>
            <p:ph idx="1"/>
          </p:nvPr>
        </p:nvSpPr>
        <p:spPr>
          <a:xfrm>
            <a:off x="426231" y="1016978"/>
            <a:ext cx="10966449" cy="3732737"/>
          </a:xfrm>
        </p:spPr>
        <p:txBody>
          <a:bodyPr/>
          <a:lstStyle/>
          <a:p>
            <a:pPr eaLnBrk="1" fontAlgn="auto" hangingPunct="1">
              <a:defRPr/>
            </a:pPr>
            <a:r>
              <a:rPr lang="en-US" sz="2800" b="1" dirty="0">
                <a:solidFill>
                  <a:schemeClr val="tx1"/>
                </a:solidFill>
                <a:latin typeface="Arial" panose="020B0604020202020204" pitchFamily="34" charset="0"/>
                <a:cs typeface="Arial" panose="020B0604020202020204" pitchFamily="34" charset="0"/>
              </a:rPr>
              <a:t>For more information, please visit: </a:t>
            </a:r>
          </a:p>
          <a:p>
            <a:pPr marL="914400" indent="-457200" eaLnBrk="1" fontAlgn="auto" hangingPunct="1">
              <a:buFont typeface="Arial" panose="020B0604020202020204" pitchFamily="34" charset="0"/>
              <a:buChar char="•"/>
              <a:defRPr/>
            </a:pPr>
            <a:r>
              <a:rPr lang="en-US" sz="2800" dirty="0">
                <a:solidFill>
                  <a:srgbClr val="C00000"/>
                </a:solidFill>
                <a:hlinkClick r:id="rId3"/>
              </a:rPr>
              <a:t>ClearSight Portal</a:t>
            </a:r>
            <a:endParaRPr lang="en-US" sz="2800" dirty="0">
              <a:solidFill>
                <a:srgbClr val="C00000"/>
              </a:solidFill>
            </a:endParaRPr>
          </a:p>
          <a:p>
            <a:pPr marL="914400" indent="-457200" eaLnBrk="1" fontAlgn="auto" hangingPunct="1">
              <a:buFont typeface="Arial" panose="020B0604020202020204" pitchFamily="34" charset="0"/>
              <a:buChar char="•"/>
              <a:defRPr/>
            </a:pPr>
            <a:r>
              <a:rPr lang="en-US" sz="2800" dirty="0">
                <a:solidFill>
                  <a:srgbClr val="C00000"/>
                </a:solidFill>
                <a:hlinkClick r:id="rId4"/>
              </a:rPr>
              <a:t>ClearSight Help Desk </a:t>
            </a:r>
            <a:endParaRPr lang="en-US" sz="2800" dirty="0">
              <a:solidFill>
                <a:srgbClr val="C00000"/>
              </a:solidFill>
            </a:endParaRPr>
          </a:p>
        </p:txBody>
      </p:sp>
      <p:sp>
        <p:nvSpPr>
          <p:cNvPr id="5" name="Slide Number Placeholder 3">
            <a:extLst>
              <a:ext uri="{FF2B5EF4-FFF2-40B4-BE49-F238E27FC236}">
                <a16:creationId xmlns:a16="http://schemas.microsoft.com/office/drawing/2014/main" id="{5CD0C830-7936-4A24-B327-2C42654EFDA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54498463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2753EA-0251-435B-A952-98A8BB20B74F}"/>
              </a:ext>
            </a:extLst>
          </p:cNvPr>
          <p:cNvSpPr>
            <a:spLocks noGrp="1"/>
          </p:cNvSpPr>
          <p:nvPr>
            <p:ph sz="quarter" idx="15"/>
          </p:nvPr>
        </p:nvSpPr>
        <p:spPr>
          <a:xfrm>
            <a:off x="457200" y="914401"/>
            <a:ext cx="11338560" cy="5240740"/>
          </a:xfrm>
        </p:spPr>
        <p:txBody>
          <a:bodyPr/>
          <a:lstStyle/>
          <a:p>
            <a:pPr marL="50800" lvl="0" indent="0" algn="l" rtl="0">
              <a:lnSpc>
                <a:spcPct val="100000"/>
              </a:lnSpc>
              <a:spcBef>
                <a:spcPts val="1000"/>
              </a:spcBef>
              <a:spcAft>
                <a:spcPts val="0"/>
              </a:spcAft>
              <a:buClr>
                <a:schemeClr val="accent6"/>
              </a:buClr>
              <a:buSzPts val="2800"/>
              <a:buNone/>
            </a:pPr>
            <a:r>
              <a:rPr lang="en-US" sz="2800" dirty="0">
                <a:latin typeface="Arial" panose="020B0604020202020204" pitchFamily="34" charset="0"/>
                <a:cs typeface="Arial" panose="020B0604020202020204" pitchFamily="34" charset="0"/>
              </a:rPr>
              <a:t>The ClearSight Secure Browser is available for </a:t>
            </a:r>
            <a:r>
              <a:rPr lang="en-US" sz="2800" dirty="0">
                <a:latin typeface="Arial" panose="020B0604020202020204" pitchFamily="34" charset="0"/>
                <a:cs typeface="Arial" panose="020B0604020202020204" pitchFamily="34" charset="0"/>
                <a:hlinkClick r:id="rId2"/>
              </a:rPr>
              <a:t>download</a:t>
            </a:r>
            <a:r>
              <a:rPr lang="en-US" sz="2800" dirty="0">
                <a:latin typeface="Arial" panose="020B0604020202020204" pitchFamily="34" charset="0"/>
                <a:cs typeface="Arial" panose="020B0604020202020204" pitchFamily="34" charset="0"/>
              </a:rPr>
              <a:t> on the ClearSight Portal. </a:t>
            </a:r>
            <a:endParaRPr lang="en-US" sz="1100" dirty="0">
              <a:latin typeface="Arial" panose="020B0604020202020204" pitchFamily="34" charset="0"/>
              <a:cs typeface="Arial" panose="020B0604020202020204" pitchFamily="34" charset="0"/>
            </a:endParaRPr>
          </a:p>
          <a:p>
            <a:pPr marL="457200" lvl="0" indent="-228600" algn="l" rtl="0">
              <a:lnSpc>
                <a:spcPct val="90000"/>
              </a:lnSpc>
              <a:spcBef>
                <a:spcPts val="1000"/>
              </a:spcBef>
              <a:spcAft>
                <a:spcPts val="0"/>
              </a:spcAft>
              <a:buClr>
                <a:schemeClr val="accent6"/>
              </a:buClr>
              <a:buSzPts val="2800"/>
              <a:buFont typeface="Arial"/>
              <a:buNone/>
            </a:pPr>
            <a:endParaRPr lang="en-US" sz="400" dirty="0">
              <a:latin typeface="Arial" panose="020B0604020202020204" pitchFamily="34" charset="0"/>
              <a:cs typeface="Arial" panose="020B0604020202020204" pitchFamily="34" charset="0"/>
            </a:endParaRPr>
          </a:p>
          <a:p>
            <a:pPr marL="556260" indent="-342900">
              <a:lnSpc>
                <a:spcPct val="100000"/>
              </a:lnSpc>
              <a:spcBef>
                <a:spcPts val="500"/>
              </a:spcBef>
              <a:buSzPts val="2400"/>
            </a:pPr>
            <a:r>
              <a:rPr lang="en-US" sz="2400" dirty="0">
                <a:latin typeface="Arial" panose="020B0604020202020204" pitchFamily="34" charset="0"/>
                <a:cs typeface="Arial" panose="020B0604020202020204" pitchFamily="34" charset="0"/>
                <a:sym typeface="Calibri"/>
              </a:rPr>
              <a:t>The Secure Browser will prevent students from having other applications open on their testing device while attempting a ClearSight assessment</a:t>
            </a:r>
          </a:p>
          <a:p>
            <a:pPr marL="556260" indent="-342900">
              <a:lnSpc>
                <a:spcPct val="100000"/>
              </a:lnSpc>
              <a:spcBef>
                <a:spcPts val="500"/>
              </a:spcBef>
              <a:buSzPts val="2400"/>
            </a:pPr>
            <a:r>
              <a:rPr lang="en-US" sz="2400" dirty="0">
                <a:latin typeface="Arial" panose="020B0604020202020204" pitchFamily="34" charset="0"/>
                <a:cs typeface="Arial" panose="020B0604020202020204" pitchFamily="34" charset="0"/>
                <a:sym typeface="Calibri"/>
              </a:rPr>
              <a:t>The Secure Browser should be downloaded by your technology support staff on all school-owned devices that students may use for testing</a:t>
            </a:r>
            <a:endParaRPr lang="en-US" sz="1100" dirty="0">
              <a:latin typeface="Arial" panose="020B0604020202020204" pitchFamily="34" charset="0"/>
              <a:cs typeface="Arial" panose="020B0604020202020204" pitchFamily="34" charset="0"/>
              <a:sym typeface="Calibri"/>
            </a:endParaRPr>
          </a:p>
          <a:p>
            <a:pPr marL="556260" indent="-342900">
              <a:lnSpc>
                <a:spcPct val="100000"/>
              </a:lnSpc>
              <a:spcBef>
                <a:spcPts val="500"/>
              </a:spcBef>
              <a:buSzPts val="2400"/>
            </a:pPr>
            <a:r>
              <a:rPr lang="en-US" sz="2400" dirty="0">
                <a:latin typeface="Arial" panose="020B0604020202020204" pitchFamily="34" charset="0"/>
                <a:cs typeface="Arial" panose="020B0604020202020204" pitchFamily="34" charset="0"/>
                <a:sym typeface="Calibri"/>
              </a:rPr>
              <a:t>The Secure Browser is </a:t>
            </a:r>
            <a:r>
              <a:rPr lang="en-US" sz="2400" u="sng" dirty="0">
                <a:latin typeface="Arial" panose="020B0604020202020204" pitchFamily="34" charset="0"/>
                <a:cs typeface="Arial" panose="020B0604020202020204" pitchFamily="34" charset="0"/>
                <a:sym typeface="Calibri"/>
              </a:rPr>
              <a:t>not required </a:t>
            </a:r>
            <a:r>
              <a:rPr lang="en-US" sz="2400" dirty="0">
                <a:latin typeface="Arial" panose="020B0604020202020204" pitchFamily="34" charset="0"/>
                <a:cs typeface="Arial" panose="020B0604020202020204" pitchFamily="34" charset="0"/>
                <a:sym typeface="Calibri"/>
              </a:rPr>
              <a:t>for testing, but it is the most secure way to administer a test</a:t>
            </a:r>
            <a:endParaRPr lang="en-US" sz="1100" dirty="0">
              <a:latin typeface="Arial" panose="020B0604020202020204" pitchFamily="34" charset="0"/>
              <a:cs typeface="Arial" panose="020B0604020202020204" pitchFamily="34" charset="0"/>
              <a:sym typeface="Calibri"/>
            </a:endParaRPr>
          </a:p>
          <a:p>
            <a:pPr marL="556260" indent="-342900">
              <a:lnSpc>
                <a:spcPct val="100000"/>
              </a:lnSpc>
              <a:spcBef>
                <a:spcPts val="500"/>
              </a:spcBef>
              <a:buSzPts val="2400"/>
            </a:pPr>
            <a:r>
              <a:rPr lang="en-US" sz="2400" dirty="0">
                <a:latin typeface="Arial" panose="020B0604020202020204" pitchFamily="34" charset="0"/>
                <a:cs typeface="Arial" panose="020B0604020202020204" pitchFamily="34" charset="0"/>
              </a:rPr>
              <a:t>Secure Browser testing requires that students manually input the Test Session ID for their specific test session. Proctors will need to share the Test Session ID with all students testing on the Secure Browser.</a:t>
            </a:r>
          </a:p>
        </p:txBody>
      </p:sp>
      <p:sp>
        <p:nvSpPr>
          <p:cNvPr id="3" name="Slide Number Placeholder 2">
            <a:extLst>
              <a:ext uri="{FF2B5EF4-FFF2-40B4-BE49-F238E27FC236}">
                <a16:creationId xmlns:a16="http://schemas.microsoft.com/office/drawing/2014/main" id="{DA769D83-F4AF-461A-808A-82C6565F27EA}"/>
              </a:ext>
            </a:extLst>
          </p:cNvPr>
          <p:cNvSpPr>
            <a:spLocks noGrp="1"/>
          </p:cNvSpPr>
          <p:nvPr>
            <p:ph type="sldNum" sz="quarter" idx="17"/>
          </p:nvPr>
        </p:nvSpPr>
        <p:spPr/>
        <p:txBody>
          <a:bodyPr/>
          <a:lstStyle/>
          <a:p>
            <a:fld id="{58AE716E-68DD-2249-A7FA-8AEF0B14DF81}" type="slidenum">
              <a:rPr lang="en-US" smtClean="0"/>
              <a:pPr/>
              <a:t>6</a:t>
            </a:fld>
            <a:endParaRPr lang="en-US" dirty="0"/>
          </a:p>
        </p:txBody>
      </p:sp>
      <p:sp>
        <p:nvSpPr>
          <p:cNvPr id="5" name="Title 4">
            <a:extLst>
              <a:ext uri="{FF2B5EF4-FFF2-40B4-BE49-F238E27FC236}">
                <a16:creationId xmlns:a16="http://schemas.microsoft.com/office/drawing/2014/main" id="{8D3019FF-45EA-4B7B-A3CB-157E3FD0EEA9}"/>
              </a:ext>
            </a:extLst>
          </p:cNvPr>
          <p:cNvSpPr>
            <a:spLocks noGrp="1"/>
          </p:cNvSpPr>
          <p:nvPr>
            <p:ph type="title"/>
          </p:nvPr>
        </p:nvSpPr>
        <p:spPr/>
        <p:txBody>
          <a:bodyPr/>
          <a:lstStyle/>
          <a:p>
            <a:r>
              <a:rPr lang="en-US" dirty="0"/>
              <a:t>Secure Browser Testing</a:t>
            </a:r>
          </a:p>
        </p:txBody>
      </p:sp>
    </p:spTree>
    <p:extLst>
      <p:ext uri="{BB962C8B-B14F-4D97-AF65-F5344CB8AC3E}">
        <p14:creationId xmlns:p14="http://schemas.microsoft.com/office/powerpoint/2010/main" val="335298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6C8391-B050-4941-8133-C7F25077A59A}"/>
              </a:ext>
            </a:extLst>
          </p:cNvPr>
          <p:cNvSpPr>
            <a:spLocks noGrp="1"/>
          </p:cNvSpPr>
          <p:nvPr>
            <p:ph idx="1"/>
          </p:nvPr>
        </p:nvSpPr>
        <p:spPr>
          <a:xfrm>
            <a:off x="457200" y="980023"/>
            <a:ext cx="11338560" cy="5202413"/>
          </a:xfrm>
        </p:spPr>
        <p:txBody>
          <a:bodyPr>
            <a:normAutofit lnSpcReduction="10000"/>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For added flexibility, ClearSight assessments can also be administered through a standard internet browser like Chrome, Safari, or Explorer.</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Students access their test session through either:</a:t>
            </a:r>
          </a:p>
          <a:p>
            <a:pPr marL="685800" lvl="1" indent="-457200">
              <a:buFont typeface="+mj-lt"/>
              <a:buAutoNum type="arabicPeriod"/>
            </a:pPr>
            <a:r>
              <a:rPr lang="en-US" sz="2400" dirty="0">
                <a:latin typeface="Arial" panose="020B0604020202020204" pitchFamily="34" charset="0"/>
                <a:cs typeface="Arial" panose="020B0604020202020204" pitchFamily="34" charset="0"/>
              </a:rPr>
              <a:t>A direct Test Session Link</a:t>
            </a:r>
          </a:p>
          <a:p>
            <a:pPr marL="914400" lvl="2" indent="-457200"/>
            <a:r>
              <a:rPr lang="en-US" sz="2400" dirty="0">
                <a:latin typeface="Arial" panose="020B0604020202020204" pitchFamily="34" charset="0"/>
                <a:cs typeface="Arial" panose="020B0604020202020204" pitchFamily="34" charset="0"/>
              </a:rPr>
              <a:t>A direct Test Session link is created automatically for each Test Session, and can be access from your TDS Dashboard. This direct link includes the Test Session ID pre-populated for your students </a:t>
            </a:r>
          </a:p>
          <a:p>
            <a:pPr marL="685800" lvl="1" indent="-457200">
              <a:buFont typeface="+mj-lt"/>
              <a:buAutoNum type="arabicPeriod"/>
            </a:pPr>
            <a:r>
              <a:rPr lang="en-US" sz="2400" dirty="0">
                <a:latin typeface="Arial" panose="020B0604020202020204" pitchFamily="34" charset="0"/>
                <a:cs typeface="Arial" panose="020B0604020202020204" pitchFamily="34" charset="0"/>
              </a:rPr>
              <a:t>The generic Student Login Link</a:t>
            </a:r>
          </a:p>
          <a:p>
            <a:pPr marL="914400" lvl="2" indent="-457200"/>
            <a:r>
              <a:rPr lang="en-US" sz="2400" dirty="0">
                <a:latin typeface="Arial" panose="020B0604020202020204" pitchFamily="34" charset="0"/>
                <a:cs typeface="Arial" panose="020B0604020202020204" pitchFamily="34" charset="0"/>
              </a:rPr>
              <a:t>The Generic Student Login link can be shared or bookmarked on testing devices for easy access to the student login page</a:t>
            </a:r>
          </a:p>
          <a:p>
            <a:pPr marL="914400" lvl="2" indent="-457200"/>
            <a:r>
              <a:rPr lang="en-US" sz="2400" dirty="0">
                <a:latin typeface="Arial" panose="020B0604020202020204" pitchFamily="34" charset="0"/>
                <a:cs typeface="Arial" panose="020B0604020202020204" pitchFamily="34" charset="0"/>
              </a:rPr>
              <a:t>The generic link requires students to manually input the test session ID provided by their Proctor</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ADC326D-9FAD-45AF-8FCB-A0FC267D8614}"/>
              </a:ext>
            </a:extLst>
          </p:cNvPr>
          <p:cNvSpPr>
            <a:spLocks noGrp="1"/>
          </p:cNvSpPr>
          <p:nvPr>
            <p:ph type="sldNum" sz="quarter" idx="17"/>
          </p:nvPr>
        </p:nvSpPr>
        <p:spPr/>
        <p:txBody>
          <a:bodyPr/>
          <a:lstStyle/>
          <a:p>
            <a:fld id="{58AE716E-68DD-2249-A7FA-8AEF0B14DF81}" type="slidenum">
              <a:rPr lang="en-US" smtClean="0"/>
              <a:pPr/>
              <a:t>7</a:t>
            </a:fld>
            <a:endParaRPr lang="en-US" dirty="0"/>
          </a:p>
        </p:txBody>
      </p:sp>
      <p:sp>
        <p:nvSpPr>
          <p:cNvPr id="5" name="Title 4">
            <a:extLst>
              <a:ext uri="{FF2B5EF4-FFF2-40B4-BE49-F238E27FC236}">
                <a16:creationId xmlns:a16="http://schemas.microsoft.com/office/drawing/2014/main" id="{DC8194A0-80E8-493B-95EE-9BDE44D038D0}"/>
              </a:ext>
            </a:extLst>
          </p:cNvPr>
          <p:cNvSpPr>
            <a:spLocks noGrp="1"/>
          </p:cNvSpPr>
          <p:nvPr>
            <p:ph type="title"/>
          </p:nvPr>
        </p:nvSpPr>
        <p:spPr/>
        <p:txBody>
          <a:bodyPr/>
          <a:lstStyle/>
          <a:p>
            <a:r>
              <a:rPr lang="en-US" dirty="0"/>
              <a:t>Public Browser Testing</a:t>
            </a:r>
          </a:p>
        </p:txBody>
      </p:sp>
    </p:spTree>
    <p:extLst>
      <p:ext uri="{BB962C8B-B14F-4D97-AF65-F5344CB8AC3E}">
        <p14:creationId xmlns:p14="http://schemas.microsoft.com/office/powerpoint/2010/main" val="354893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F941-B983-429D-9487-9421C2631DB7}"/>
              </a:ext>
            </a:extLst>
          </p:cNvPr>
          <p:cNvSpPr>
            <a:spLocks noGrp="1"/>
          </p:cNvSpPr>
          <p:nvPr>
            <p:ph type="title"/>
          </p:nvPr>
        </p:nvSpPr>
        <p:spPr/>
        <p:txBody>
          <a:bodyPr/>
          <a:lstStyle/>
          <a:p>
            <a:r>
              <a:rPr lang="en-US" dirty="0">
                <a:solidFill>
                  <a:schemeClr val="lt1"/>
                </a:solidFill>
              </a:rPr>
              <a:t>Types of Tests Sessions</a:t>
            </a:r>
            <a:endParaRPr lang="en-US" dirty="0"/>
          </a:p>
        </p:txBody>
      </p:sp>
    </p:spTree>
    <p:extLst>
      <p:ext uri="{BB962C8B-B14F-4D97-AF65-F5344CB8AC3E}">
        <p14:creationId xmlns:p14="http://schemas.microsoft.com/office/powerpoint/2010/main" val="22128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E2DC71-03EF-43BD-8345-DFCC780F2C23}"/>
              </a:ext>
            </a:extLst>
          </p:cNvPr>
          <p:cNvSpPr>
            <a:spLocks noGrp="1"/>
          </p:cNvSpPr>
          <p:nvPr>
            <p:ph sz="half" idx="1"/>
          </p:nvPr>
        </p:nvSpPr>
        <p:spPr>
          <a:xfrm>
            <a:off x="426230" y="982569"/>
            <a:ext cx="11369529" cy="3364566"/>
          </a:xfrm>
        </p:spPr>
        <p:txBody>
          <a:bodyPr>
            <a:normAutofit/>
          </a:bodyPr>
          <a:lstStyle/>
          <a:p>
            <a:pPr marL="0" lvl="0" indent="0" algn="l" rtl="0">
              <a:lnSpc>
                <a:spcPct val="100000"/>
              </a:lnSpc>
              <a:spcBef>
                <a:spcPts val="0"/>
              </a:spcBef>
              <a:spcAft>
                <a:spcPts val="0"/>
              </a:spcAft>
              <a:buSzPts val="2800"/>
              <a:buNone/>
            </a:pPr>
            <a:r>
              <a:rPr lang="en-US" sz="2400" dirty="0">
                <a:latin typeface="Arial" panose="020B0604020202020204" pitchFamily="34" charset="0"/>
                <a:cs typeface="Arial" panose="020B0604020202020204" pitchFamily="34" charset="0"/>
              </a:rPr>
              <a:t>Once logged in to the Test Administration System, you will be presented with 3 different options for creating your test session:</a:t>
            </a:r>
          </a:p>
          <a:p>
            <a:pPr marL="0" lvl="0" indent="0" algn="l" rtl="0">
              <a:lnSpc>
                <a:spcPct val="100000"/>
              </a:lnSpc>
              <a:spcBef>
                <a:spcPts val="0"/>
              </a:spcBef>
              <a:spcAft>
                <a:spcPts val="0"/>
              </a:spcAft>
              <a:buSzPts val="2800"/>
              <a:buNone/>
            </a:pPr>
            <a:endParaRPr lang="en-US" sz="2400" dirty="0">
              <a:latin typeface="Arial" panose="020B0604020202020204" pitchFamily="34" charset="0"/>
              <a:cs typeface="Arial" panose="020B0604020202020204" pitchFamily="34" charset="0"/>
            </a:endParaRPr>
          </a:p>
          <a:p>
            <a:pPr marL="514350" lvl="0" indent="-514350" algn="l" rtl="0">
              <a:lnSpc>
                <a:spcPct val="100000"/>
              </a:lnSpc>
              <a:spcBef>
                <a:spcPts val="0"/>
              </a:spcBef>
              <a:spcAft>
                <a:spcPts val="0"/>
              </a:spcAft>
              <a:buSzPts val="2800"/>
              <a:buAutoNum type="arabicPeriod"/>
            </a:pPr>
            <a:r>
              <a:rPr lang="en-US" sz="2400" b="1" dirty="0">
                <a:latin typeface="Arial" panose="020B0604020202020204" pitchFamily="34" charset="0"/>
                <a:cs typeface="Arial" panose="020B0604020202020204" pitchFamily="34" charset="0"/>
              </a:rPr>
              <a:t>Active Proctoring </a:t>
            </a:r>
            <a:r>
              <a:rPr lang="en-US" sz="2400" dirty="0">
                <a:latin typeface="Arial" panose="020B0604020202020204" pitchFamily="34" charset="0"/>
                <a:cs typeface="Arial" panose="020B0604020202020204" pitchFamily="34" charset="0"/>
              </a:rPr>
              <a:t>– synchronous testing that requires a live proctor NOW</a:t>
            </a:r>
          </a:p>
          <a:p>
            <a:pPr marL="514350" lvl="0" indent="-514350" algn="l" rtl="0">
              <a:lnSpc>
                <a:spcPct val="100000"/>
              </a:lnSpc>
              <a:spcBef>
                <a:spcPts val="0"/>
              </a:spcBef>
              <a:spcAft>
                <a:spcPts val="0"/>
              </a:spcAft>
              <a:buSzPts val="2800"/>
              <a:buAutoNum type="arabicPeriod"/>
            </a:pPr>
            <a:r>
              <a:rPr lang="en-US" sz="2400" b="1" dirty="0">
                <a:latin typeface="Arial" panose="020B0604020202020204" pitchFamily="34" charset="0"/>
                <a:cs typeface="Arial" panose="020B0604020202020204" pitchFamily="34" charset="0"/>
              </a:rPr>
              <a:t>Upcoming Proctoring  </a:t>
            </a:r>
            <a:r>
              <a:rPr lang="en-US" sz="2400" dirty="0">
                <a:latin typeface="Arial" panose="020B0604020202020204" pitchFamily="34" charset="0"/>
                <a:cs typeface="Arial" panose="020B0604020202020204" pitchFamily="34" charset="0"/>
              </a:rPr>
              <a:t>- synchronous testing that requires a live proctor in the FUTURE</a:t>
            </a:r>
          </a:p>
          <a:p>
            <a:pPr marL="514350" lvl="0" indent="-514350" algn="l" rtl="0">
              <a:lnSpc>
                <a:spcPct val="100000"/>
              </a:lnSpc>
              <a:spcBef>
                <a:spcPts val="0"/>
              </a:spcBef>
              <a:spcAft>
                <a:spcPts val="0"/>
              </a:spcAft>
              <a:buSzPts val="2800"/>
              <a:buAutoNum type="arabicPeriod"/>
            </a:pPr>
            <a:r>
              <a:rPr lang="en-US" sz="2400" b="1" dirty="0">
                <a:latin typeface="Arial" panose="020B0604020202020204" pitchFamily="34" charset="0"/>
                <a:cs typeface="Arial" panose="020B0604020202020204" pitchFamily="34" charset="0"/>
              </a:rPr>
              <a:t>Assignments </a:t>
            </a:r>
            <a:r>
              <a:rPr lang="en-US" sz="2400" dirty="0">
                <a:latin typeface="Arial" panose="020B0604020202020204" pitchFamily="34" charset="0"/>
                <a:cs typeface="Arial" panose="020B0604020202020204" pitchFamily="34" charset="0"/>
              </a:rPr>
              <a:t>– asynchronous testing that does NOT require a live proctor</a:t>
            </a:r>
          </a:p>
        </p:txBody>
      </p:sp>
      <p:sp>
        <p:nvSpPr>
          <p:cNvPr id="4" name="Slide Number Placeholder 3">
            <a:extLst>
              <a:ext uri="{FF2B5EF4-FFF2-40B4-BE49-F238E27FC236}">
                <a16:creationId xmlns:a16="http://schemas.microsoft.com/office/drawing/2014/main" id="{EEBE1408-907F-4DDD-9C5E-9AFC9CD71160}"/>
              </a:ext>
            </a:extLst>
          </p:cNvPr>
          <p:cNvSpPr>
            <a:spLocks noGrp="1"/>
          </p:cNvSpPr>
          <p:nvPr>
            <p:ph type="sldNum" sz="quarter" idx="17"/>
          </p:nvPr>
        </p:nvSpPr>
        <p:spPr/>
        <p:txBody>
          <a:bodyPr/>
          <a:lstStyle/>
          <a:p>
            <a:fld id="{58AE716E-68DD-2249-A7FA-8AEF0B14DF81}" type="slidenum">
              <a:rPr lang="en-US" smtClean="0"/>
              <a:pPr/>
              <a:t>9</a:t>
            </a:fld>
            <a:endParaRPr lang="en-US" dirty="0"/>
          </a:p>
        </p:txBody>
      </p:sp>
      <p:sp>
        <p:nvSpPr>
          <p:cNvPr id="6" name="Title 5">
            <a:extLst>
              <a:ext uri="{FF2B5EF4-FFF2-40B4-BE49-F238E27FC236}">
                <a16:creationId xmlns:a16="http://schemas.microsoft.com/office/drawing/2014/main" id="{76770513-452C-4C91-9197-8BF05A963FCB}"/>
              </a:ext>
            </a:extLst>
          </p:cNvPr>
          <p:cNvSpPr>
            <a:spLocks noGrp="1"/>
          </p:cNvSpPr>
          <p:nvPr>
            <p:ph type="title"/>
          </p:nvPr>
        </p:nvSpPr>
        <p:spPr/>
        <p:txBody>
          <a:bodyPr/>
          <a:lstStyle/>
          <a:p>
            <a:r>
              <a:rPr lang="en-US" dirty="0"/>
              <a:t>Types of Test Sessions</a:t>
            </a:r>
          </a:p>
        </p:txBody>
      </p:sp>
      <p:pic>
        <p:nvPicPr>
          <p:cNvPr id="7" name="Google Shape;295;p87">
            <a:extLst>
              <a:ext uri="{FF2B5EF4-FFF2-40B4-BE49-F238E27FC236}">
                <a16:creationId xmlns:a16="http://schemas.microsoft.com/office/drawing/2014/main" id="{AE9D3C46-D82C-45A3-9CFF-E3762DF09FE0}"/>
              </a:ext>
            </a:extLst>
          </p:cNvPr>
          <p:cNvPicPr preferRelativeResize="0">
            <a:picLocks noGrp="1"/>
          </p:cNvPicPr>
          <p:nvPr>
            <p:ph sz="half" idx="2"/>
          </p:nvPr>
        </p:nvPicPr>
        <p:blipFill rotWithShape="1">
          <a:blip r:embed="rId3">
            <a:alphaModFix/>
          </a:blip>
          <a:srcRect/>
          <a:stretch/>
        </p:blipFill>
        <p:spPr>
          <a:xfrm>
            <a:off x="2542088" y="4051833"/>
            <a:ext cx="7107824" cy="1946428"/>
          </a:xfrm>
          <a:prstGeom prst="rect">
            <a:avLst/>
          </a:prstGeom>
          <a:noFill/>
          <a:ln w="25400" cap="flat" cmpd="sng">
            <a:solidFill>
              <a:schemeClr val="accent1"/>
            </a:solidFill>
            <a:prstDash val="solid"/>
            <a:round/>
            <a:headEnd type="none" w="sm" len="sm"/>
            <a:tailEnd type="none" w="sm" len="sm"/>
          </a:ln>
        </p:spPr>
      </p:pic>
    </p:spTree>
    <p:extLst>
      <p:ext uri="{BB962C8B-B14F-4D97-AF65-F5344CB8AC3E}">
        <p14:creationId xmlns:p14="http://schemas.microsoft.com/office/powerpoint/2010/main" val="3675731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Office Theme">
  <a:themeElements>
    <a:clrScheme name="Custom 40">
      <a:dk1>
        <a:srgbClr val="9CCFFF"/>
      </a:dk1>
      <a:lt1>
        <a:srgbClr val="FFFFFF"/>
      </a:lt1>
      <a:dk2>
        <a:srgbClr val="44546A"/>
      </a:dk2>
      <a:lt2>
        <a:srgbClr val="E7E6E6"/>
      </a:lt2>
      <a:accent1>
        <a:srgbClr val="445465"/>
      </a:accent1>
      <a:accent2>
        <a:srgbClr val="2063AF"/>
      </a:accent2>
      <a:accent3>
        <a:srgbClr val="572B80"/>
      </a:accent3>
      <a:accent4>
        <a:srgbClr val="92D400"/>
      </a:accent4>
      <a:accent5>
        <a:srgbClr val="FCBD3D"/>
      </a:accent5>
      <a:accent6>
        <a:srgbClr val="0E99D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40">
      <a:dk1>
        <a:srgbClr val="9CCFFF"/>
      </a:dk1>
      <a:lt1>
        <a:srgbClr val="FFFFFF"/>
      </a:lt1>
      <a:dk2>
        <a:srgbClr val="44546A"/>
      </a:dk2>
      <a:lt2>
        <a:srgbClr val="E7E6E6"/>
      </a:lt2>
      <a:accent1>
        <a:srgbClr val="445465"/>
      </a:accent1>
      <a:accent2>
        <a:srgbClr val="2063AF"/>
      </a:accent2>
      <a:accent3>
        <a:srgbClr val="572B80"/>
      </a:accent3>
      <a:accent4>
        <a:srgbClr val="92D400"/>
      </a:accent4>
      <a:accent5>
        <a:srgbClr val="FCBD3D"/>
      </a:accent5>
      <a:accent6>
        <a:srgbClr val="0E99D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purl.org/dc/terms/"/>
    <ds:schemaRef ds:uri="http://schemas.microsoft.com/office/2006/metadata/properties"/>
    <ds:schemaRef ds:uri="http://schemas.microsoft.com/office/2006/documentManagement/types"/>
    <ds:schemaRef ds:uri="60b788f9-dbc8-42fd-99f2-081ed83a52df"/>
    <ds:schemaRef ds:uri="http://purl.org/dc/elements/1.1/"/>
    <ds:schemaRef ds:uri="3c8d6406-deae-4a0d-a95e-fe53ed4a1ace"/>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2018 AIR PPT</Template>
  <TotalTime>46724</TotalTime>
  <Words>7279</Words>
  <Application>Microsoft Office PowerPoint</Application>
  <PresentationFormat>Widescreen</PresentationFormat>
  <Paragraphs>531</Paragraphs>
  <Slides>56</Slides>
  <Notes>53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56</vt:i4>
      </vt:variant>
    </vt:vector>
  </HeadingPairs>
  <TitlesOfParts>
    <vt:vector size="69" baseType="lpstr">
      <vt:lpstr>Arial</vt:lpstr>
      <vt:lpstr>Arial Narrow</vt:lpstr>
      <vt:lpstr>Arial Nova Light</vt:lpstr>
      <vt:lpstr>Arimo</vt:lpstr>
      <vt:lpstr>Calibri</vt:lpstr>
      <vt:lpstr>Franklin Gothic Book</vt:lpstr>
      <vt:lpstr>Franklin Gothic Medium</vt:lpstr>
      <vt:lpstr>Gill Sans MT</vt:lpstr>
      <vt:lpstr>Noto Sans Symbols</vt:lpstr>
      <vt:lpstr>Times New Roman</vt:lpstr>
      <vt:lpstr>Cambium Assessment PPT</vt:lpstr>
      <vt:lpstr>1_Office Theme</vt:lpstr>
      <vt:lpstr>Office Theme</vt:lpstr>
      <vt:lpstr>ClearSight Training: Test Administration &amp; Monitoring</vt:lpstr>
      <vt:lpstr>ClearSight Support Resources</vt:lpstr>
      <vt:lpstr>Agenda</vt:lpstr>
      <vt:lpstr>Secure Browser Testing vs.  Public Browser Testing</vt:lpstr>
      <vt:lpstr>Secure vs. Non-Secure Testing </vt:lpstr>
      <vt:lpstr>Secure Browser Testing</vt:lpstr>
      <vt:lpstr>Public Browser Testing</vt:lpstr>
      <vt:lpstr>Types of Tests Sessions</vt:lpstr>
      <vt:lpstr>Types of Test Sessions</vt:lpstr>
      <vt:lpstr>Types of Test Sessions</vt:lpstr>
      <vt:lpstr>Proctored vs. Assignment Sessions</vt:lpstr>
      <vt:lpstr>Proctored Session TA Interface</vt:lpstr>
      <vt:lpstr>Assignment Session Dashboard</vt:lpstr>
      <vt:lpstr>Logging In to the  Test Administration Interface</vt:lpstr>
      <vt:lpstr>Logging In to the TA Interface</vt:lpstr>
      <vt:lpstr>Logging In to the TA Interface (continued)</vt:lpstr>
      <vt:lpstr>Creating an Active Proctoring  Test Session</vt:lpstr>
      <vt:lpstr>Creating a Test Session</vt:lpstr>
      <vt:lpstr>Create a Test Session: Test Categories</vt:lpstr>
      <vt:lpstr>Create a Test Session: Test Selection </vt:lpstr>
      <vt:lpstr>Create a Test Session: Filters</vt:lpstr>
      <vt:lpstr>Create a Test Session: Global Search Feature</vt:lpstr>
      <vt:lpstr>Create a Test Session: Test Reasons</vt:lpstr>
      <vt:lpstr>Create a Test Session: Start Session</vt:lpstr>
      <vt:lpstr>TA Interface</vt:lpstr>
      <vt:lpstr>TA Interface - Session ID</vt:lpstr>
      <vt:lpstr>TA Interface - Approving Student Entry</vt:lpstr>
      <vt:lpstr>TA Interface - Denying Student Entry</vt:lpstr>
      <vt:lpstr>TA Interface - Viewing Student Details</vt:lpstr>
      <vt:lpstr>TA Interface - Confirming Student Details for Interim and Formative Tests</vt:lpstr>
      <vt:lpstr>TA Interface - Editing Student Details for Authored Tests</vt:lpstr>
      <vt:lpstr>TA Interface - Banner</vt:lpstr>
      <vt:lpstr>TA Interface - Student Lookup</vt:lpstr>
      <vt:lpstr>TA Interface - Student Lookup (continued)</vt:lpstr>
      <vt:lpstr>TA Interface - Screensaver Mode</vt:lpstr>
      <vt:lpstr>Creating an Upcoming Proctoring or Assignment Test Session</vt:lpstr>
      <vt:lpstr>Schedule an Upcoming Proctoring Session</vt:lpstr>
      <vt:lpstr>Schedule an Upcoming Proctoring Session</vt:lpstr>
      <vt:lpstr>Schedule an Upcoming Proctoring Session</vt:lpstr>
      <vt:lpstr>Schedule an Upcoming Proctoring Session</vt:lpstr>
      <vt:lpstr>Starting an Upcoming Proctoring Session</vt:lpstr>
      <vt:lpstr>Student Login via Secure Browser or Public Browser Links</vt:lpstr>
      <vt:lpstr>Student Login via Secure Browser</vt:lpstr>
      <vt:lpstr>Student Login via Generic Public Browser Link </vt:lpstr>
      <vt:lpstr>Student Login via Direct Public Browser Link </vt:lpstr>
      <vt:lpstr>Monitoring a Test Session</vt:lpstr>
      <vt:lpstr>Monitoring Student Progress</vt:lpstr>
      <vt:lpstr>Test with Potential Issues Table</vt:lpstr>
      <vt:lpstr>Print on Request</vt:lpstr>
      <vt:lpstr>Approved Requests</vt:lpstr>
      <vt:lpstr>Printing Test Session Information</vt:lpstr>
      <vt:lpstr>Pausing and Stopping Sessions</vt:lpstr>
      <vt:lpstr>Transferring Sessions</vt:lpstr>
      <vt:lpstr>Logging Out of the TA Interface</vt:lpstr>
      <vt:lpstr>Troubleshooting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Caitlin Crafton</cp:lastModifiedBy>
  <cp:revision>287</cp:revision>
  <cp:lastPrinted>2017-10-19T00:36:21Z</cp:lastPrinted>
  <dcterms:created xsi:type="dcterms:W3CDTF">2020-02-03T21:37:34Z</dcterms:created>
  <dcterms:modified xsi:type="dcterms:W3CDTF">2022-11-22T15:10:17Z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