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xml" ContentType="application/vnd.openxmlformats-officedocument.presentationml.tags+xml"/>
  <Override PartName="/ppt/notesSlides/notesSlide47.xml" ContentType="application/vnd.openxmlformats-officedocument.presentationml.notesSlide+xml"/>
  <Override PartName="/ppt/tags/tag4.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52.xml" ContentType="application/vnd.openxmlformats-officedocument.presentationml.notesSlide+xml"/>
  <Override PartName="/ppt/tags/tag6.xml" ContentType="application/vnd.openxmlformats-officedocument.presentationml.tags+xml"/>
  <Override PartName="/ppt/notesSlides/notesSlide53.xml" ContentType="application/vnd.openxmlformats-officedocument.presentationml.notesSlide+xml"/>
  <Override PartName="/ppt/tags/tag7.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8.xml" ContentType="application/vnd.openxmlformats-officedocument.presentationml.tags+xml"/>
  <Override PartName="/ppt/notesSlides/notesSlide56.xml" ContentType="application/vnd.openxmlformats-officedocument.presentationml.notesSlide+xml"/>
  <Override PartName="/ppt/tags/tag9.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0.xml" ContentType="application/vnd.openxmlformats-officedocument.presentationml.tags+xml"/>
  <Override PartName="/ppt/notesSlides/notesSlide61.xml" ContentType="application/vnd.openxmlformats-officedocument.presentationml.notesSlide+xml"/>
  <Override PartName="/ppt/tags/tag11.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12.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0" r:id="rId5"/>
    <p:sldMasterId id="2147483834" r:id="rId6"/>
    <p:sldMasterId id="2147483813" r:id="rId7"/>
  </p:sldMasterIdLst>
  <p:notesMasterIdLst>
    <p:notesMasterId r:id="rId83"/>
  </p:notesMasterIdLst>
  <p:handoutMasterIdLst>
    <p:handoutMasterId r:id="rId84"/>
  </p:handoutMasterIdLst>
  <p:sldIdLst>
    <p:sldId id="721" r:id="rId8"/>
    <p:sldId id="723" r:id="rId9"/>
    <p:sldId id="411" r:id="rId10"/>
    <p:sldId id="407" r:id="rId11"/>
    <p:sldId id="728" r:id="rId12"/>
    <p:sldId id="725" r:id="rId13"/>
    <p:sldId id="406" r:id="rId14"/>
    <p:sldId id="408" r:id="rId15"/>
    <p:sldId id="409" r:id="rId16"/>
    <p:sldId id="412" r:id="rId17"/>
    <p:sldId id="418" r:id="rId18"/>
    <p:sldId id="413" r:id="rId19"/>
    <p:sldId id="414" r:id="rId20"/>
    <p:sldId id="415" r:id="rId21"/>
    <p:sldId id="416" r:id="rId22"/>
    <p:sldId id="417" r:id="rId23"/>
    <p:sldId id="419" r:id="rId24"/>
    <p:sldId id="420" r:id="rId25"/>
    <p:sldId id="421" r:id="rId26"/>
    <p:sldId id="422" r:id="rId27"/>
    <p:sldId id="423" r:id="rId28"/>
    <p:sldId id="424" r:id="rId29"/>
    <p:sldId id="426" r:id="rId30"/>
    <p:sldId id="425" r:id="rId31"/>
    <p:sldId id="427" r:id="rId32"/>
    <p:sldId id="719" r:id="rId33"/>
    <p:sldId id="688" r:id="rId34"/>
    <p:sldId id="689" r:id="rId35"/>
    <p:sldId id="690" r:id="rId36"/>
    <p:sldId id="264" r:id="rId37"/>
    <p:sldId id="686" r:id="rId38"/>
    <p:sldId id="691" r:id="rId39"/>
    <p:sldId id="687" r:id="rId40"/>
    <p:sldId id="727" r:id="rId41"/>
    <p:sldId id="269" r:id="rId42"/>
    <p:sldId id="709" r:id="rId43"/>
    <p:sldId id="430" r:id="rId44"/>
    <p:sldId id="429" r:id="rId45"/>
    <p:sldId id="700" r:id="rId46"/>
    <p:sldId id="726" r:id="rId47"/>
    <p:sldId id="698" r:id="rId48"/>
    <p:sldId id="574" r:id="rId49"/>
    <p:sldId id="711" r:id="rId50"/>
    <p:sldId id="760" r:id="rId51"/>
    <p:sldId id="713" r:id="rId52"/>
    <p:sldId id="499" r:id="rId53"/>
    <p:sldId id="431" r:id="rId54"/>
    <p:sldId id="761" r:id="rId55"/>
    <p:sldId id="762" r:id="rId56"/>
    <p:sldId id="649" r:id="rId57"/>
    <p:sldId id="268" r:id="rId58"/>
    <p:sldId id="633" r:id="rId59"/>
    <p:sldId id="763" r:id="rId60"/>
    <p:sldId id="764" r:id="rId61"/>
    <p:sldId id="765" r:id="rId62"/>
    <p:sldId id="647" r:id="rId63"/>
    <p:sldId id="766" r:id="rId64"/>
    <p:sldId id="767" r:id="rId65"/>
    <p:sldId id="471" r:id="rId66"/>
    <p:sldId id="715" r:id="rId67"/>
    <p:sldId id="472" r:id="rId68"/>
    <p:sldId id="768" r:id="rId69"/>
    <p:sldId id="769" r:id="rId70"/>
    <p:sldId id="576" r:id="rId71"/>
    <p:sldId id="656" r:id="rId72"/>
    <p:sldId id="770" r:id="rId73"/>
    <p:sldId id="432" r:id="rId74"/>
    <p:sldId id="434" r:id="rId75"/>
    <p:sldId id="433" r:id="rId76"/>
    <p:sldId id="693" r:id="rId77"/>
    <p:sldId id="695" r:id="rId78"/>
    <p:sldId id="694" r:id="rId79"/>
    <p:sldId id="697" r:id="rId80"/>
    <p:sldId id="481" r:id="rId81"/>
    <p:sldId id="389" r:id="rId8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E656EF5-2AA3-4E8C-BFC8-E5EFC40F812F}">
          <p14:sldIdLst>
            <p14:sldId id="721"/>
            <p14:sldId id="723"/>
          </p14:sldIdLst>
        </p14:section>
        <p14:section name="Objectives" id="{11BF57CF-07BA-49E0-A07E-B64B4331C318}">
          <p14:sldIdLst>
            <p14:sldId id="411"/>
          </p14:sldIdLst>
        </p14:section>
        <p14:section name="Log In and Understand User Roles" id="{7E3AF137-57AB-47AB-968A-49DE33EFA739}">
          <p14:sldIdLst>
            <p14:sldId id="407"/>
            <p14:sldId id="728"/>
            <p14:sldId id="725"/>
          </p14:sldIdLst>
        </p14:section>
        <p14:section name="Dashboard Generator, Features &amp; Tools, Dashboard" id="{5178CB33-BEDE-431E-8A1E-B88365156B35}">
          <p14:sldIdLst>
            <p14:sldId id="406"/>
            <p14:sldId id="408"/>
            <p14:sldId id="409"/>
            <p14:sldId id="412"/>
            <p14:sldId id="418"/>
            <p14:sldId id="413"/>
            <p14:sldId id="414"/>
            <p14:sldId id="415"/>
          </p14:sldIdLst>
        </p14:section>
        <p14:section name="District, School, Teacher &amp; Student Reports" id="{E9C5B205-8636-4C23-84FE-217F0ECC7D2B}">
          <p14:sldIdLst>
            <p14:sldId id="416"/>
            <p14:sldId id="417"/>
            <p14:sldId id="419"/>
            <p14:sldId id="420"/>
          </p14:sldIdLst>
        </p14:section>
        <p14:section name="Teacher Reports" id="{F4C3BAA8-B853-4943-A284-4F4262E7FE94}">
          <p14:sldIdLst>
            <p14:sldId id="421"/>
            <p14:sldId id="422"/>
            <p14:sldId id="423"/>
            <p14:sldId id="424"/>
            <p14:sldId id="426"/>
          </p14:sldIdLst>
        </p14:section>
        <p14:section name="Print &amp; Export Data" id="{2AF12F53-3F77-4525-98CE-F08460E509C3}">
          <p14:sldIdLst>
            <p14:sldId id="425"/>
            <p14:sldId id="427"/>
            <p14:sldId id="719"/>
          </p14:sldIdLst>
        </p14:section>
        <p14:section name="Generate ISRs &amp; Student Data Files" id="{A85D6D2D-8FC1-46B7-956E-3A680C07ED68}">
          <p14:sldIdLst>
            <p14:sldId id="688"/>
            <p14:sldId id="689"/>
            <p14:sldId id="690"/>
            <p14:sldId id="264"/>
            <p14:sldId id="686"/>
            <p14:sldId id="691"/>
            <p14:sldId id="687"/>
            <p14:sldId id="727"/>
            <p14:sldId id="269"/>
            <p14:sldId id="709"/>
          </p14:sldIdLst>
        </p14:section>
        <p14:section name="Longitudinal Report" id="{1EFADFE4-3182-4215-90A5-A9EFCFBE87AF}">
          <p14:sldIdLst>
            <p14:sldId id="430"/>
            <p14:sldId id="429"/>
            <p14:sldId id="700"/>
            <p14:sldId id="726"/>
            <p14:sldId id="698"/>
            <p14:sldId id="574"/>
          </p14:sldIdLst>
        </p14:section>
        <p14:section name="Demographic Breakdown Report" id="{0D141021-51DD-40E7-A78E-657D09BD9709}">
          <p14:sldIdLst>
            <p14:sldId id="711"/>
            <p14:sldId id="760"/>
            <p14:sldId id="713"/>
          </p14:sldIdLst>
        </p14:section>
        <p14:section name="Use More Advanced Features" id="{A8F8C129-13F6-45A9-B0EA-7AC799C02067}">
          <p14:sldIdLst>
            <p14:sldId id="499"/>
          </p14:sldIdLst>
        </p14:section>
        <p14:section name="Tests with Reporting Categories" id="{6C9B31B3-26C6-40C3-AB6D-93C8A6D1DC83}">
          <p14:sldIdLst>
            <p14:sldId id="431"/>
          </p14:sldIdLst>
        </p14:section>
        <p14:section name="Writing Dimensions Section" id="{893167E0-0C4C-4ADB-9823-DB1AFA318F51}">
          <p14:sldIdLst>
            <p14:sldId id="761"/>
            <p14:sldId id="762"/>
            <p14:sldId id="649"/>
            <p14:sldId id="268"/>
          </p14:sldIdLst>
        </p14:section>
        <p14:section name="Work with Interim Reports" id="{44092918-C807-493A-8F93-97DE3A9E4741}">
          <p14:sldIdLst>
            <p14:sldId id="633"/>
            <p14:sldId id="763"/>
            <p14:sldId id="764"/>
            <p14:sldId id="765"/>
            <p14:sldId id="647"/>
            <p14:sldId id="766"/>
            <p14:sldId id="767"/>
          </p14:sldIdLst>
        </p14:section>
        <p14:section name="Enter Scores for Unscored Items" id="{7B1576EC-ED7E-4F91-B76B-2AB6101F7460}">
          <p14:sldIdLst>
            <p14:sldId id="471"/>
            <p14:sldId id="715"/>
            <p14:sldId id="472"/>
            <p14:sldId id="768"/>
          </p14:sldIdLst>
        </p14:section>
        <p14:section name="Modify Scores" id="{B9B349DB-779F-4866-A1D2-FEC190308A42}">
          <p14:sldIdLst>
            <p14:sldId id="769"/>
            <p14:sldId id="576"/>
            <p14:sldId id="656"/>
          </p14:sldIdLst>
        </p14:section>
        <p14:section name="Change Reporting Time Period" id="{8BA08FEA-295A-4544-B22A-53EF5835AFEA}">
          <p14:sldIdLst>
            <p14:sldId id="770"/>
          </p14:sldIdLst>
        </p14:section>
        <p14:section name="Manage Test Reasons" id="{5471E744-3BBA-4301-944D-61B044EDF0E8}">
          <p14:sldIdLst>
            <p14:sldId id="432"/>
            <p14:sldId id="434"/>
            <p14:sldId id="433"/>
          </p14:sldIdLst>
        </p14:section>
        <p14:section name="Create a Roster" id="{9A068B1F-2784-4F1B-B72E-87F65E99B3E3}">
          <p14:sldIdLst>
            <p14:sldId id="693"/>
            <p14:sldId id="695"/>
            <p14:sldId id="694"/>
            <p14:sldId id="697"/>
          </p14:sldIdLst>
        </p14:section>
        <p14:section name="More Information" id="{6957DF16-C31F-4DCE-9883-6A2E426C7DFA}">
          <p14:sldIdLst>
            <p14:sldId id="481"/>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Hannah Hattamer" initials="HH" lastIdx="1" clrIdx="8">
    <p:extLst>
      <p:ext uri="{19B8F6BF-5375-455C-9EA6-DF929625EA0E}">
        <p15:presenceInfo xmlns:p15="http://schemas.microsoft.com/office/powerpoint/2012/main" userId="S::hannah.hattamer@cambiumassessment.com::081f2ea5-9ee1-4d65-901b-dad6708754cd" providerId="AD"/>
      </p:ext>
    </p:extLst>
  </p:cmAuthor>
  <p:cmAuthor id="10" name="Monica Mills" initials="MM" lastIdx="12" clrIdx="9">
    <p:extLst>
      <p:ext uri="{19B8F6BF-5375-455C-9EA6-DF929625EA0E}">
        <p15:presenceInfo xmlns:p15="http://schemas.microsoft.com/office/powerpoint/2012/main" userId="S::monica.mills@cambiumassessment.com::23239697-e21f-4bcd-a872-d364e6b1047e" providerId="AD"/>
      </p:ext>
    </p:extLst>
  </p:cmAuthor>
  <p:cmAuthor id="11" name="Black, Jenny" initials="BJ" lastIdx="2" clrIdx="10">
    <p:extLst>
      <p:ext uri="{19B8F6BF-5375-455C-9EA6-DF929625EA0E}">
        <p15:presenceInfo xmlns:p15="http://schemas.microsoft.com/office/powerpoint/2012/main" userId="S-1-5-21-2011038089-1331910415-1862565094-16709" providerId="AD"/>
      </p:ext>
    </p:extLst>
  </p:cmAuthor>
  <p:cmAuthor id="12" name="Mills, Monica" initials="MM" lastIdx="6" clrIdx="11">
    <p:extLst>
      <p:ext uri="{19B8F6BF-5375-455C-9EA6-DF929625EA0E}">
        <p15:presenceInfo xmlns:p15="http://schemas.microsoft.com/office/powerpoint/2012/main" userId="S::mmills@air.org::c45eef33-598a-4d4e-81ae-afc889ac12d7" providerId="AD"/>
      </p:ext>
    </p:extLst>
  </p:cmAuthor>
  <p:cmAuthor id="13" name="Rima Assaker" initials="RA" lastIdx="38" clrIdx="12">
    <p:extLst>
      <p:ext uri="{19B8F6BF-5375-455C-9EA6-DF929625EA0E}">
        <p15:presenceInfo xmlns:p15="http://schemas.microsoft.com/office/powerpoint/2012/main" userId="S::rima.assaker@cambiumassessment.com::01f103e2-03f8-4a38-af4a-d787248b40ee" providerId="AD"/>
      </p:ext>
    </p:extLst>
  </p:cmAuthor>
  <p:cmAuthor id="14" name="Truc Vo" initials="TV" lastIdx="45" clrIdx="13">
    <p:extLst>
      <p:ext uri="{19B8F6BF-5375-455C-9EA6-DF929625EA0E}">
        <p15:presenceInfo xmlns:p15="http://schemas.microsoft.com/office/powerpoint/2012/main" userId="S::truc.vo@cambiumassessment.com::d402882a-4358-404c-b429-f99634ede9fe" providerId="AD"/>
      </p:ext>
    </p:extLst>
  </p:cmAuthor>
  <p:cmAuthor id="15" name="Caitlin Crafton" initials="CC" lastIdx="50" clrIdx="14">
    <p:extLst>
      <p:ext uri="{19B8F6BF-5375-455C-9EA6-DF929625EA0E}">
        <p15:presenceInfo xmlns:p15="http://schemas.microsoft.com/office/powerpoint/2012/main" userId="S::caitlin.crafton@cambiumassessment.com::eae125e7-f0e9-4944-b985-011f26bb4b40" providerId="AD"/>
      </p:ext>
    </p:extLst>
  </p:cmAuthor>
  <p:cmAuthor id="16" name="Gaby Esparza" initials="GE" lastIdx="34" clrIdx="15">
    <p:extLst>
      <p:ext uri="{19B8F6BF-5375-455C-9EA6-DF929625EA0E}">
        <p15:presenceInfo xmlns:p15="http://schemas.microsoft.com/office/powerpoint/2012/main" userId="S::gaby.esparza@cambiumassessment.com::8955f205-1f25-4908-a95a-dda697ce5e92" providerId="AD"/>
      </p:ext>
    </p:extLst>
  </p:cmAuthor>
  <p:cmAuthor id="17" name="Tara Davis-Banks" initials="TDB" lastIdx="3" clrIdx="16">
    <p:extLst>
      <p:ext uri="{19B8F6BF-5375-455C-9EA6-DF929625EA0E}">
        <p15:presenceInfo xmlns:p15="http://schemas.microsoft.com/office/powerpoint/2012/main" userId="S::tara.davisbanks@cambiumassessment.com::eb0b36e7-e078-43f4-8776-0bf6b8d8ba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FFFFF"/>
    <a:srgbClr val="35A0CE"/>
    <a:srgbClr val="BFBFBF"/>
    <a:srgbClr val="46798B"/>
    <a:srgbClr val="477A8C"/>
    <a:srgbClr val="F2F2F2"/>
    <a:srgbClr val="CAC8C3"/>
    <a:srgbClr val="A9A9A9"/>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D426A-9A5A-417D-8196-0234FFC248A9}" v="7" dt="2023-10-24T20:42:06.866"/>
    <p1510:client id="{9A606482-98FF-313D-BA81-67506671E47E}" v="31" dt="2023-10-26T14:57:00.380"/>
    <p1510:client id="{C5BAD187-6F64-F61F-4315-F5990F9E7EF5}" v="13" dt="2023-10-26T20:58:56.743"/>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guide orient="horz" pos="384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microsoft.com/office/2015/10/relationships/revisionInfo" Target="revisionInfo.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0941C-1375-4573-96EB-5D1B6CD698A8}" type="doc">
      <dgm:prSet loTypeId="urn:microsoft.com/office/officeart/2008/layout/NameandTitleOrganizationalChart" loCatId="hierarchy" qsTypeId="urn:microsoft.com/office/officeart/2005/8/quickstyle/simple3" qsCatId="simple" csTypeId="urn:microsoft.com/office/officeart/2005/8/colors/accent2_1" csCatId="accent2" phldr="1"/>
      <dgm:spPr/>
      <dgm:t>
        <a:bodyPr/>
        <a:lstStyle/>
        <a:p>
          <a:endParaRPr lang="en-US"/>
        </a:p>
      </dgm:t>
    </dgm:pt>
    <dgm:pt modelId="{F3CF90A8-791C-4197-A6C7-7B6CDC077DB7}">
      <dgm:prSet phldrT="[Text]"/>
      <dgm:spPr>
        <a:ln w="19050">
          <a:solidFill>
            <a:srgbClr val="002060"/>
          </a:solidFill>
        </a:ln>
      </dgm:spPr>
      <dgm:t>
        <a:bodyPr/>
        <a:lstStyle/>
        <a:p>
          <a:r>
            <a:rPr lang="en-US">
              <a:solidFill>
                <a:srgbClr val="002060"/>
              </a:solidFill>
            </a:rPr>
            <a:t>District Data Security Officer</a:t>
          </a:r>
        </a:p>
      </dgm:t>
    </dgm:pt>
    <dgm:pt modelId="{38A5E8DC-822E-48DF-A5F0-906BB876E3C9}" type="parTrans" cxnId="{2ABC709B-853D-4147-AF65-E9B63000CA2B}">
      <dgm:prSet/>
      <dgm:spPr/>
      <dgm:t>
        <a:bodyPr/>
        <a:lstStyle/>
        <a:p>
          <a:endParaRPr lang="en-US">
            <a:solidFill>
              <a:srgbClr val="002060"/>
            </a:solidFill>
          </a:endParaRPr>
        </a:p>
      </dgm:t>
    </dgm:pt>
    <dgm:pt modelId="{C2E9FBDB-ADB3-4F01-9713-C419D7DCBA58}" type="sibTrans" cxnId="{2ABC709B-853D-4147-AF65-E9B63000CA2B}">
      <dgm:prSet/>
      <dgm:spPr/>
      <dgm:t>
        <a:bodyPr/>
        <a:lstStyle/>
        <a:p>
          <a:pPr algn="ctr"/>
          <a:r>
            <a:rPr lang="en-US">
              <a:solidFill>
                <a:srgbClr val="002060"/>
              </a:solidFill>
            </a:rPr>
            <a:t>DDSO</a:t>
          </a:r>
        </a:p>
      </dgm:t>
    </dgm:pt>
    <dgm:pt modelId="{26683461-7E83-49BE-A242-61D4DB8EFC7C}">
      <dgm:prSet phldrT="[Text]"/>
      <dgm:spPr>
        <a:ln w="19050">
          <a:solidFill>
            <a:srgbClr val="002060"/>
          </a:solidFill>
        </a:ln>
      </dgm:spPr>
      <dgm:t>
        <a:bodyPr/>
        <a:lstStyle/>
        <a:p>
          <a:r>
            <a:rPr lang="en-US">
              <a:solidFill>
                <a:srgbClr val="002060"/>
              </a:solidFill>
            </a:rPr>
            <a:t>District Coordinator</a:t>
          </a:r>
        </a:p>
      </dgm:t>
    </dgm:pt>
    <dgm:pt modelId="{7209B9E0-1118-4E9E-AD77-0EDFA6FADC82}" type="parTrans" cxnId="{47DECAF3-14C8-438F-9E72-142491F61AD8}">
      <dgm:prSet/>
      <dgm:spPr>
        <a:ln>
          <a:solidFill>
            <a:srgbClr val="002060"/>
          </a:solidFill>
        </a:ln>
      </dgm:spPr>
      <dgm:t>
        <a:bodyPr/>
        <a:lstStyle/>
        <a:p>
          <a:endParaRPr lang="en-US">
            <a:solidFill>
              <a:srgbClr val="002060"/>
            </a:solidFill>
          </a:endParaRPr>
        </a:p>
      </dgm:t>
    </dgm:pt>
    <dgm:pt modelId="{D0A292B9-B6D9-40A1-A8F0-DFBD4CFACE3A}" type="sibTrans" cxnId="{47DECAF3-14C8-438F-9E72-142491F61AD8}">
      <dgm:prSet/>
      <dgm:spPr/>
      <dgm:t>
        <a:bodyPr/>
        <a:lstStyle/>
        <a:p>
          <a:pPr algn="ctr"/>
          <a:r>
            <a:rPr lang="en-US">
              <a:solidFill>
                <a:srgbClr val="002060"/>
              </a:solidFill>
            </a:rPr>
            <a:t>DC</a:t>
          </a:r>
        </a:p>
      </dgm:t>
    </dgm:pt>
    <dgm:pt modelId="{893BC808-A122-456A-ACD9-914694BACE05}">
      <dgm:prSet phldrT="[Text]"/>
      <dgm:spPr>
        <a:ln w="19050">
          <a:solidFill>
            <a:srgbClr val="002060"/>
          </a:solidFill>
        </a:ln>
      </dgm:spPr>
      <dgm:t>
        <a:bodyPr/>
        <a:lstStyle/>
        <a:p>
          <a:r>
            <a:rPr lang="en-US">
              <a:solidFill>
                <a:srgbClr val="002060"/>
              </a:solidFill>
            </a:rPr>
            <a:t>District Data Viewer</a:t>
          </a:r>
        </a:p>
      </dgm:t>
    </dgm:pt>
    <dgm:pt modelId="{291A1E20-0B7B-400E-8830-41EA7B74754A}" type="parTrans" cxnId="{DFD5A99F-8978-4330-AE3A-B30DBA15A200}">
      <dgm:prSet/>
      <dgm:spPr>
        <a:ln>
          <a:solidFill>
            <a:srgbClr val="002060"/>
          </a:solidFill>
        </a:ln>
      </dgm:spPr>
      <dgm:t>
        <a:bodyPr/>
        <a:lstStyle/>
        <a:p>
          <a:endParaRPr lang="en-US">
            <a:solidFill>
              <a:srgbClr val="002060"/>
            </a:solidFill>
          </a:endParaRPr>
        </a:p>
      </dgm:t>
    </dgm:pt>
    <dgm:pt modelId="{EA20AE42-2CED-4C83-88A7-145B8559B0EE}" type="sibTrans" cxnId="{DFD5A99F-8978-4330-AE3A-B30DBA15A200}">
      <dgm:prSet/>
      <dgm:spPr/>
      <dgm:t>
        <a:bodyPr/>
        <a:lstStyle/>
        <a:p>
          <a:pPr algn="ctr"/>
          <a:r>
            <a:rPr lang="en-US">
              <a:solidFill>
                <a:srgbClr val="002060"/>
              </a:solidFill>
            </a:rPr>
            <a:t>DDV</a:t>
          </a:r>
        </a:p>
      </dgm:t>
    </dgm:pt>
    <dgm:pt modelId="{70D2C2B1-B254-4E43-B1D9-66F593384700}">
      <dgm:prSet phldrT="[Text]"/>
      <dgm:spPr>
        <a:ln w="19050">
          <a:solidFill>
            <a:srgbClr val="002060"/>
          </a:solidFill>
        </a:ln>
      </dgm:spPr>
      <dgm:t>
        <a:bodyPr/>
        <a:lstStyle/>
        <a:p>
          <a:r>
            <a:rPr lang="en-US">
              <a:solidFill>
                <a:srgbClr val="002060"/>
              </a:solidFill>
            </a:rPr>
            <a:t>School Data Security Officer</a:t>
          </a:r>
        </a:p>
      </dgm:t>
    </dgm:pt>
    <dgm:pt modelId="{95E75288-4152-4A5F-9D56-49ABA5F55B27}" type="parTrans" cxnId="{04CF7158-A974-45C9-847A-583E9DFDA91E}">
      <dgm:prSet/>
      <dgm:spPr>
        <a:ln>
          <a:solidFill>
            <a:srgbClr val="002060"/>
          </a:solidFill>
        </a:ln>
      </dgm:spPr>
      <dgm:t>
        <a:bodyPr/>
        <a:lstStyle/>
        <a:p>
          <a:endParaRPr lang="en-US">
            <a:solidFill>
              <a:srgbClr val="002060"/>
            </a:solidFill>
          </a:endParaRPr>
        </a:p>
      </dgm:t>
    </dgm:pt>
    <dgm:pt modelId="{966D1D5E-F835-4787-85B2-A23B0145386F}" type="sibTrans" cxnId="{04CF7158-A974-45C9-847A-583E9DFDA91E}">
      <dgm:prSet/>
      <dgm:spPr/>
      <dgm:t>
        <a:bodyPr/>
        <a:lstStyle/>
        <a:p>
          <a:pPr algn="ctr"/>
          <a:r>
            <a:rPr lang="en-US">
              <a:solidFill>
                <a:srgbClr val="002060"/>
              </a:solidFill>
            </a:rPr>
            <a:t>SDSO</a:t>
          </a:r>
        </a:p>
      </dgm:t>
    </dgm:pt>
    <dgm:pt modelId="{6F0A6B26-CCC7-453A-9480-AB969166844A}">
      <dgm:prSet phldrT="[Text]"/>
      <dgm:spPr>
        <a:ln w="19050">
          <a:solidFill>
            <a:srgbClr val="002060"/>
          </a:solidFill>
        </a:ln>
      </dgm:spPr>
      <dgm:t>
        <a:bodyPr/>
        <a:lstStyle/>
        <a:p>
          <a:r>
            <a:rPr lang="en-US">
              <a:solidFill>
                <a:srgbClr val="002060"/>
              </a:solidFill>
            </a:rPr>
            <a:t>School Coordinator</a:t>
          </a:r>
        </a:p>
      </dgm:t>
    </dgm:pt>
    <dgm:pt modelId="{531D2B9D-B40F-44C2-B5B7-6DFABC8E265B}" type="parTrans" cxnId="{74264197-F107-4A27-A91B-0CE7B084A6B1}">
      <dgm:prSet/>
      <dgm:spPr>
        <a:ln>
          <a:solidFill>
            <a:srgbClr val="002060"/>
          </a:solidFill>
        </a:ln>
      </dgm:spPr>
      <dgm:t>
        <a:bodyPr/>
        <a:lstStyle/>
        <a:p>
          <a:endParaRPr lang="en-US">
            <a:solidFill>
              <a:srgbClr val="002060"/>
            </a:solidFill>
          </a:endParaRPr>
        </a:p>
      </dgm:t>
    </dgm:pt>
    <dgm:pt modelId="{AE9DE6AA-167A-4306-BE24-495671DD1B48}" type="sibTrans" cxnId="{74264197-F107-4A27-A91B-0CE7B084A6B1}">
      <dgm:prSet/>
      <dgm:spPr/>
      <dgm:t>
        <a:bodyPr/>
        <a:lstStyle/>
        <a:p>
          <a:pPr algn="ctr"/>
          <a:r>
            <a:rPr lang="en-US">
              <a:solidFill>
                <a:srgbClr val="002060"/>
              </a:solidFill>
            </a:rPr>
            <a:t>SC</a:t>
          </a:r>
        </a:p>
      </dgm:t>
    </dgm:pt>
    <dgm:pt modelId="{DBC7153D-0ADC-4ABF-91F3-C62C5DBD1C12}">
      <dgm:prSet phldrT="[Text]"/>
      <dgm:spPr>
        <a:ln w="19050">
          <a:solidFill>
            <a:srgbClr val="002060"/>
          </a:solidFill>
        </a:ln>
      </dgm:spPr>
      <dgm:t>
        <a:bodyPr/>
        <a:lstStyle/>
        <a:p>
          <a:r>
            <a:rPr lang="en-US">
              <a:solidFill>
                <a:srgbClr val="002060"/>
              </a:solidFill>
            </a:rPr>
            <a:t>Teacher</a:t>
          </a:r>
        </a:p>
      </dgm:t>
    </dgm:pt>
    <dgm:pt modelId="{D18FF1EE-3FC2-4B28-BF48-CCA39EBFB37F}" type="parTrans" cxnId="{670EB520-8FE3-49A8-9ADC-B1CF4E8C2B3B}">
      <dgm:prSet/>
      <dgm:spPr>
        <a:ln>
          <a:solidFill>
            <a:srgbClr val="002060"/>
          </a:solidFill>
        </a:ln>
      </dgm:spPr>
      <dgm:t>
        <a:bodyPr/>
        <a:lstStyle/>
        <a:p>
          <a:endParaRPr lang="en-US">
            <a:solidFill>
              <a:srgbClr val="002060"/>
            </a:solidFill>
          </a:endParaRPr>
        </a:p>
      </dgm:t>
    </dgm:pt>
    <dgm:pt modelId="{CA79C060-3B3F-4D92-98EB-1919BCEB9E17}" type="sibTrans" cxnId="{670EB520-8FE3-49A8-9ADC-B1CF4E8C2B3B}">
      <dgm:prSet/>
      <dgm:spPr/>
      <dgm:t>
        <a:bodyPr/>
        <a:lstStyle/>
        <a:p>
          <a:pPr algn="ctr"/>
          <a:r>
            <a:rPr lang="en-US">
              <a:solidFill>
                <a:srgbClr val="002060"/>
              </a:solidFill>
            </a:rPr>
            <a:t>TE</a:t>
          </a:r>
        </a:p>
      </dgm:t>
    </dgm:pt>
    <dgm:pt modelId="{35B1FE40-4525-4352-9EFB-7A8A6B6D03C4}">
      <dgm:prSet phldrT="[Text]"/>
      <dgm:spPr>
        <a:ln w="19050">
          <a:solidFill>
            <a:srgbClr val="002060"/>
          </a:solidFill>
        </a:ln>
      </dgm:spPr>
      <dgm:t>
        <a:bodyPr/>
        <a:lstStyle/>
        <a:p>
          <a:r>
            <a:rPr lang="en-US">
              <a:solidFill>
                <a:srgbClr val="002060"/>
              </a:solidFill>
            </a:rPr>
            <a:t>Proctor</a:t>
          </a:r>
        </a:p>
      </dgm:t>
    </dgm:pt>
    <dgm:pt modelId="{80CE0B05-76B4-494D-94C9-D83E0B12A85A}" type="parTrans" cxnId="{B7BB8CB2-3C8E-44D5-867F-31C1B2ADF59F}">
      <dgm:prSet/>
      <dgm:spPr>
        <a:ln>
          <a:solidFill>
            <a:srgbClr val="002060"/>
          </a:solidFill>
        </a:ln>
      </dgm:spPr>
      <dgm:t>
        <a:bodyPr/>
        <a:lstStyle/>
        <a:p>
          <a:endParaRPr lang="en-US">
            <a:solidFill>
              <a:srgbClr val="002060"/>
            </a:solidFill>
          </a:endParaRPr>
        </a:p>
      </dgm:t>
    </dgm:pt>
    <dgm:pt modelId="{8EF52244-F84F-4FD0-B717-0C443FBCE3DA}" type="sibTrans" cxnId="{B7BB8CB2-3C8E-44D5-867F-31C1B2ADF59F}">
      <dgm:prSet/>
      <dgm:spPr/>
      <dgm:t>
        <a:bodyPr/>
        <a:lstStyle/>
        <a:p>
          <a:pPr algn="ctr"/>
          <a:r>
            <a:rPr lang="en-US">
              <a:solidFill>
                <a:srgbClr val="002060"/>
              </a:solidFill>
            </a:rPr>
            <a:t>PR</a:t>
          </a:r>
        </a:p>
      </dgm:t>
    </dgm:pt>
    <dgm:pt modelId="{D068C01E-8868-47D9-B346-4828E773791A}" type="pres">
      <dgm:prSet presAssocID="{E4E0941C-1375-4573-96EB-5D1B6CD698A8}" presName="hierChild1" presStyleCnt="0">
        <dgm:presLayoutVars>
          <dgm:orgChart val="1"/>
          <dgm:chPref val="1"/>
          <dgm:dir/>
          <dgm:animOne val="branch"/>
          <dgm:animLvl val="lvl"/>
          <dgm:resizeHandles/>
        </dgm:presLayoutVars>
      </dgm:prSet>
      <dgm:spPr/>
    </dgm:pt>
    <dgm:pt modelId="{CB29BEAF-5503-4625-885A-8184076DB265}" type="pres">
      <dgm:prSet presAssocID="{F3CF90A8-791C-4197-A6C7-7B6CDC077DB7}" presName="hierRoot1" presStyleCnt="0">
        <dgm:presLayoutVars>
          <dgm:hierBranch val="init"/>
        </dgm:presLayoutVars>
      </dgm:prSet>
      <dgm:spPr/>
    </dgm:pt>
    <dgm:pt modelId="{E675F845-515F-40E3-AC31-BDAE42A3E3D0}" type="pres">
      <dgm:prSet presAssocID="{F3CF90A8-791C-4197-A6C7-7B6CDC077DB7}" presName="rootComposite1" presStyleCnt="0"/>
      <dgm:spPr/>
    </dgm:pt>
    <dgm:pt modelId="{A80B8DFA-9C0E-4ECC-A7FA-C18221E1DF8A}" type="pres">
      <dgm:prSet presAssocID="{F3CF90A8-791C-4197-A6C7-7B6CDC077DB7}" presName="rootText1" presStyleLbl="node0" presStyleIdx="0" presStyleCnt="1">
        <dgm:presLayoutVars>
          <dgm:chMax/>
          <dgm:chPref val="3"/>
        </dgm:presLayoutVars>
      </dgm:prSet>
      <dgm:spPr/>
    </dgm:pt>
    <dgm:pt modelId="{8EA113E8-3531-4D5D-B597-E8222BA95124}" type="pres">
      <dgm:prSet presAssocID="{F3CF90A8-791C-4197-A6C7-7B6CDC077DB7}" presName="titleText1" presStyleLbl="fgAcc0" presStyleIdx="0" presStyleCnt="1" custScaleX="68323" custScaleY="99576">
        <dgm:presLayoutVars>
          <dgm:chMax val="0"/>
          <dgm:chPref val="0"/>
        </dgm:presLayoutVars>
      </dgm:prSet>
      <dgm:spPr/>
    </dgm:pt>
    <dgm:pt modelId="{79857446-B4B8-4D34-8674-3FD65401C570}" type="pres">
      <dgm:prSet presAssocID="{F3CF90A8-791C-4197-A6C7-7B6CDC077DB7}" presName="rootConnector1" presStyleLbl="node1" presStyleIdx="0" presStyleCnt="6"/>
      <dgm:spPr/>
    </dgm:pt>
    <dgm:pt modelId="{73CFBA35-91FF-4776-A27A-E91272BD109B}" type="pres">
      <dgm:prSet presAssocID="{F3CF90A8-791C-4197-A6C7-7B6CDC077DB7}" presName="hierChild2" presStyleCnt="0"/>
      <dgm:spPr/>
    </dgm:pt>
    <dgm:pt modelId="{3B4C3800-7EF0-4D23-88CF-5B93ED59FCA1}" type="pres">
      <dgm:prSet presAssocID="{7209B9E0-1118-4E9E-AD77-0EDFA6FADC82}" presName="Name37" presStyleLbl="parChTrans1D2" presStyleIdx="0" presStyleCnt="2"/>
      <dgm:spPr/>
    </dgm:pt>
    <dgm:pt modelId="{069CDD5C-8180-4886-9B57-1E05A491D22A}" type="pres">
      <dgm:prSet presAssocID="{26683461-7E83-49BE-A242-61D4DB8EFC7C}" presName="hierRoot2" presStyleCnt="0">
        <dgm:presLayoutVars>
          <dgm:hierBranch val="init"/>
        </dgm:presLayoutVars>
      </dgm:prSet>
      <dgm:spPr/>
    </dgm:pt>
    <dgm:pt modelId="{49ABF7B0-5878-4A43-91D9-A37059DAE57F}" type="pres">
      <dgm:prSet presAssocID="{26683461-7E83-49BE-A242-61D4DB8EFC7C}" presName="rootComposite" presStyleCnt="0"/>
      <dgm:spPr/>
    </dgm:pt>
    <dgm:pt modelId="{FCAAB92A-0CA4-4172-ACA9-9F55942DCCD1}" type="pres">
      <dgm:prSet presAssocID="{26683461-7E83-49BE-A242-61D4DB8EFC7C}" presName="rootText" presStyleLbl="node1" presStyleIdx="0" presStyleCnt="6">
        <dgm:presLayoutVars>
          <dgm:chMax/>
          <dgm:chPref val="3"/>
        </dgm:presLayoutVars>
      </dgm:prSet>
      <dgm:spPr/>
    </dgm:pt>
    <dgm:pt modelId="{E6CD47CE-C1D9-4029-911A-C6BF866BCC13}" type="pres">
      <dgm:prSet presAssocID="{26683461-7E83-49BE-A242-61D4DB8EFC7C}" presName="titleText2" presStyleLbl="fgAcc1" presStyleIdx="0" presStyleCnt="6">
        <dgm:presLayoutVars>
          <dgm:chMax val="0"/>
          <dgm:chPref val="0"/>
        </dgm:presLayoutVars>
      </dgm:prSet>
      <dgm:spPr/>
    </dgm:pt>
    <dgm:pt modelId="{294AFD52-00C8-44CC-A9F6-AFB736BEB98E}" type="pres">
      <dgm:prSet presAssocID="{26683461-7E83-49BE-A242-61D4DB8EFC7C}" presName="rootConnector" presStyleLbl="node2" presStyleIdx="0" presStyleCnt="0"/>
      <dgm:spPr/>
    </dgm:pt>
    <dgm:pt modelId="{42E956D5-F557-4983-98DF-DCCF568B666F}" type="pres">
      <dgm:prSet presAssocID="{26683461-7E83-49BE-A242-61D4DB8EFC7C}" presName="hierChild4" presStyleCnt="0"/>
      <dgm:spPr/>
    </dgm:pt>
    <dgm:pt modelId="{5639C510-CE89-481A-B071-789A19B0AD90}" type="pres">
      <dgm:prSet presAssocID="{95E75288-4152-4A5F-9D56-49ABA5F55B27}" presName="Name37" presStyleLbl="parChTrans1D3" presStyleIdx="0" presStyleCnt="1"/>
      <dgm:spPr/>
    </dgm:pt>
    <dgm:pt modelId="{126368CB-642E-436A-963E-157D54949993}" type="pres">
      <dgm:prSet presAssocID="{70D2C2B1-B254-4E43-B1D9-66F593384700}" presName="hierRoot2" presStyleCnt="0">
        <dgm:presLayoutVars>
          <dgm:hierBranch val="init"/>
        </dgm:presLayoutVars>
      </dgm:prSet>
      <dgm:spPr/>
    </dgm:pt>
    <dgm:pt modelId="{CD8A5254-C96E-41EF-86A7-90990546A06E}" type="pres">
      <dgm:prSet presAssocID="{70D2C2B1-B254-4E43-B1D9-66F593384700}" presName="rootComposite" presStyleCnt="0"/>
      <dgm:spPr/>
    </dgm:pt>
    <dgm:pt modelId="{4715BFED-8BB3-405F-8913-00F223A01A8B}" type="pres">
      <dgm:prSet presAssocID="{70D2C2B1-B254-4E43-B1D9-66F593384700}" presName="rootText" presStyleLbl="node1" presStyleIdx="1" presStyleCnt="6">
        <dgm:presLayoutVars>
          <dgm:chMax/>
          <dgm:chPref val="3"/>
        </dgm:presLayoutVars>
      </dgm:prSet>
      <dgm:spPr/>
    </dgm:pt>
    <dgm:pt modelId="{65B853B6-189D-4DDB-B79A-17B0FC9176D5}" type="pres">
      <dgm:prSet presAssocID="{70D2C2B1-B254-4E43-B1D9-66F593384700}" presName="titleText2" presStyleLbl="fgAcc1" presStyleIdx="1" presStyleCnt="6">
        <dgm:presLayoutVars>
          <dgm:chMax val="0"/>
          <dgm:chPref val="0"/>
        </dgm:presLayoutVars>
      </dgm:prSet>
      <dgm:spPr/>
    </dgm:pt>
    <dgm:pt modelId="{B8D8157C-3E13-4960-8402-0DB87091BBDE}" type="pres">
      <dgm:prSet presAssocID="{70D2C2B1-B254-4E43-B1D9-66F593384700}" presName="rootConnector" presStyleLbl="node3" presStyleIdx="0" presStyleCnt="0"/>
      <dgm:spPr/>
    </dgm:pt>
    <dgm:pt modelId="{B20D1515-3AF4-4479-BB0C-7C33C5CAAC8D}" type="pres">
      <dgm:prSet presAssocID="{70D2C2B1-B254-4E43-B1D9-66F593384700}" presName="hierChild4" presStyleCnt="0"/>
      <dgm:spPr/>
    </dgm:pt>
    <dgm:pt modelId="{66C3FA20-D16B-445D-97F7-16E7FBF0CB86}" type="pres">
      <dgm:prSet presAssocID="{531D2B9D-B40F-44C2-B5B7-6DFABC8E265B}" presName="Name37" presStyleLbl="parChTrans1D4" presStyleIdx="0" presStyleCnt="3"/>
      <dgm:spPr/>
    </dgm:pt>
    <dgm:pt modelId="{D452F928-2E29-4D2E-9568-C53884BBFA07}" type="pres">
      <dgm:prSet presAssocID="{6F0A6B26-CCC7-453A-9480-AB969166844A}" presName="hierRoot2" presStyleCnt="0">
        <dgm:presLayoutVars>
          <dgm:hierBranch val="init"/>
        </dgm:presLayoutVars>
      </dgm:prSet>
      <dgm:spPr/>
    </dgm:pt>
    <dgm:pt modelId="{A78683EA-5FC2-478C-9783-854511D33FB3}" type="pres">
      <dgm:prSet presAssocID="{6F0A6B26-CCC7-453A-9480-AB969166844A}" presName="rootComposite" presStyleCnt="0"/>
      <dgm:spPr/>
    </dgm:pt>
    <dgm:pt modelId="{096F560A-78B3-4997-AAC3-829675CE60E0}" type="pres">
      <dgm:prSet presAssocID="{6F0A6B26-CCC7-453A-9480-AB969166844A}" presName="rootText" presStyleLbl="node1" presStyleIdx="2" presStyleCnt="6">
        <dgm:presLayoutVars>
          <dgm:chMax/>
          <dgm:chPref val="3"/>
        </dgm:presLayoutVars>
      </dgm:prSet>
      <dgm:spPr>
        <a:prstGeom prst="roundRect">
          <a:avLst/>
        </a:prstGeom>
      </dgm:spPr>
    </dgm:pt>
    <dgm:pt modelId="{2102CAC8-CBF8-4EC3-9D75-900FA37CBB61}" type="pres">
      <dgm:prSet presAssocID="{6F0A6B26-CCC7-453A-9480-AB969166844A}" presName="titleText2" presStyleLbl="fgAcc1" presStyleIdx="2" presStyleCnt="6">
        <dgm:presLayoutVars>
          <dgm:chMax val="0"/>
          <dgm:chPref val="0"/>
        </dgm:presLayoutVars>
      </dgm:prSet>
      <dgm:spPr/>
    </dgm:pt>
    <dgm:pt modelId="{3B9EC099-2601-4228-88AD-93E46E2C28E5}" type="pres">
      <dgm:prSet presAssocID="{6F0A6B26-CCC7-453A-9480-AB969166844A}" presName="rootConnector" presStyleLbl="node4" presStyleIdx="0" presStyleCnt="0"/>
      <dgm:spPr/>
    </dgm:pt>
    <dgm:pt modelId="{50D25610-3840-441C-B885-E20F7A059200}" type="pres">
      <dgm:prSet presAssocID="{6F0A6B26-CCC7-453A-9480-AB969166844A}" presName="hierChild4" presStyleCnt="0"/>
      <dgm:spPr/>
    </dgm:pt>
    <dgm:pt modelId="{55289FC1-4DFD-4F61-B65B-F4EDDD82C05C}" type="pres">
      <dgm:prSet presAssocID="{D18FF1EE-3FC2-4B28-BF48-CCA39EBFB37F}" presName="Name37" presStyleLbl="parChTrans1D4" presStyleIdx="1" presStyleCnt="3"/>
      <dgm:spPr/>
    </dgm:pt>
    <dgm:pt modelId="{C65C8246-649C-4FE7-A531-A6C8CD6822B7}" type="pres">
      <dgm:prSet presAssocID="{DBC7153D-0ADC-4ABF-91F3-C62C5DBD1C12}" presName="hierRoot2" presStyleCnt="0">
        <dgm:presLayoutVars>
          <dgm:hierBranch val="init"/>
        </dgm:presLayoutVars>
      </dgm:prSet>
      <dgm:spPr/>
    </dgm:pt>
    <dgm:pt modelId="{6A7494D7-7402-4D85-AF83-62A15610758F}" type="pres">
      <dgm:prSet presAssocID="{DBC7153D-0ADC-4ABF-91F3-C62C5DBD1C12}" presName="rootComposite" presStyleCnt="0"/>
      <dgm:spPr/>
    </dgm:pt>
    <dgm:pt modelId="{F889ABEE-D75A-43A1-B8FE-19F8A1691099}" type="pres">
      <dgm:prSet presAssocID="{DBC7153D-0ADC-4ABF-91F3-C62C5DBD1C12}" presName="rootText" presStyleLbl="node1" presStyleIdx="3" presStyleCnt="6">
        <dgm:presLayoutVars>
          <dgm:chMax/>
          <dgm:chPref val="3"/>
        </dgm:presLayoutVars>
      </dgm:prSet>
      <dgm:spPr>
        <a:prstGeom prst="roundRect">
          <a:avLst/>
        </a:prstGeom>
      </dgm:spPr>
    </dgm:pt>
    <dgm:pt modelId="{E7494388-BB3E-480F-992E-A3B42FEF9728}" type="pres">
      <dgm:prSet presAssocID="{DBC7153D-0ADC-4ABF-91F3-C62C5DBD1C12}" presName="titleText2" presStyleLbl="fgAcc1" presStyleIdx="3" presStyleCnt="6">
        <dgm:presLayoutVars>
          <dgm:chMax val="0"/>
          <dgm:chPref val="0"/>
        </dgm:presLayoutVars>
      </dgm:prSet>
      <dgm:spPr/>
    </dgm:pt>
    <dgm:pt modelId="{68DF1F6A-9681-4521-9BC7-5B712623741C}" type="pres">
      <dgm:prSet presAssocID="{DBC7153D-0ADC-4ABF-91F3-C62C5DBD1C12}" presName="rootConnector" presStyleLbl="node4" presStyleIdx="0" presStyleCnt="0"/>
      <dgm:spPr/>
    </dgm:pt>
    <dgm:pt modelId="{B6399824-A5F9-4F5F-9D75-9CAA5CDD86CA}" type="pres">
      <dgm:prSet presAssocID="{DBC7153D-0ADC-4ABF-91F3-C62C5DBD1C12}" presName="hierChild4" presStyleCnt="0"/>
      <dgm:spPr/>
    </dgm:pt>
    <dgm:pt modelId="{092B2084-F4F3-478B-B730-6B0D0446A7D6}" type="pres">
      <dgm:prSet presAssocID="{80CE0B05-76B4-494D-94C9-D83E0B12A85A}" presName="Name37" presStyleLbl="parChTrans1D4" presStyleIdx="2" presStyleCnt="3"/>
      <dgm:spPr/>
    </dgm:pt>
    <dgm:pt modelId="{880C1908-27C5-4CA7-8E4A-5016C32EBAF3}" type="pres">
      <dgm:prSet presAssocID="{35B1FE40-4525-4352-9EFB-7A8A6B6D03C4}" presName="hierRoot2" presStyleCnt="0">
        <dgm:presLayoutVars>
          <dgm:hierBranch val="init"/>
        </dgm:presLayoutVars>
      </dgm:prSet>
      <dgm:spPr/>
    </dgm:pt>
    <dgm:pt modelId="{EDB27B9C-C0EB-4A2A-9ADD-F91459AB78EC}" type="pres">
      <dgm:prSet presAssocID="{35B1FE40-4525-4352-9EFB-7A8A6B6D03C4}" presName="rootComposite" presStyleCnt="0"/>
      <dgm:spPr/>
    </dgm:pt>
    <dgm:pt modelId="{02CA0BC6-282D-48F7-98E3-BB2AD1AB477B}" type="pres">
      <dgm:prSet presAssocID="{35B1FE40-4525-4352-9EFB-7A8A6B6D03C4}" presName="rootText" presStyleLbl="node1" presStyleIdx="4" presStyleCnt="6">
        <dgm:presLayoutVars>
          <dgm:chMax/>
          <dgm:chPref val="3"/>
        </dgm:presLayoutVars>
      </dgm:prSet>
      <dgm:spPr>
        <a:prstGeom prst="roundRect">
          <a:avLst/>
        </a:prstGeom>
      </dgm:spPr>
    </dgm:pt>
    <dgm:pt modelId="{F6B78B5C-E590-423E-9771-39A82AD4DC98}" type="pres">
      <dgm:prSet presAssocID="{35B1FE40-4525-4352-9EFB-7A8A6B6D03C4}" presName="titleText2" presStyleLbl="fgAcc1" presStyleIdx="4" presStyleCnt="6">
        <dgm:presLayoutVars>
          <dgm:chMax val="0"/>
          <dgm:chPref val="0"/>
        </dgm:presLayoutVars>
      </dgm:prSet>
      <dgm:spPr/>
    </dgm:pt>
    <dgm:pt modelId="{8B2747AE-5852-41AA-A6BD-90A1BE1A0377}" type="pres">
      <dgm:prSet presAssocID="{35B1FE40-4525-4352-9EFB-7A8A6B6D03C4}" presName="rootConnector" presStyleLbl="node4" presStyleIdx="0" presStyleCnt="0"/>
      <dgm:spPr/>
    </dgm:pt>
    <dgm:pt modelId="{1D056989-F9A0-4C2C-B607-5AC3579332CA}" type="pres">
      <dgm:prSet presAssocID="{35B1FE40-4525-4352-9EFB-7A8A6B6D03C4}" presName="hierChild4" presStyleCnt="0"/>
      <dgm:spPr/>
    </dgm:pt>
    <dgm:pt modelId="{4E0E6CEF-828D-4383-A6B9-CFCBB8FA8E98}" type="pres">
      <dgm:prSet presAssocID="{35B1FE40-4525-4352-9EFB-7A8A6B6D03C4}" presName="hierChild5" presStyleCnt="0"/>
      <dgm:spPr/>
    </dgm:pt>
    <dgm:pt modelId="{2361255D-A730-45EA-9C1E-9E0F7BFA4774}" type="pres">
      <dgm:prSet presAssocID="{DBC7153D-0ADC-4ABF-91F3-C62C5DBD1C12}" presName="hierChild5" presStyleCnt="0"/>
      <dgm:spPr/>
    </dgm:pt>
    <dgm:pt modelId="{61B2B998-DA2A-43EC-9E0A-E7EAAED44081}" type="pres">
      <dgm:prSet presAssocID="{6F0A6B26-CCC7-453A-9480-AB969166844A}" presName="hierChild5" presStyleCnt="0"/>
      <dgm:spPr/>
    </dgm:pt>
    <dgm:pt modelId="{8DDD14DB-ECAA-48DF-ABEA-CF4E3C17D7D2}" type="pres">
      <dgm:prSet presAssocID="{70D2C2B1-B254-4E43-B1D9-66F593384700}" presName="hierChild5" presStyleCnt="0"/>
      <dgm:spPr/>
    </dgm:pt>
    <dgm:pt modelId="{74AE1F31-2EAD-4391-8078-4E40AE22D89A}" type="pres">
      <dgm:prSet presAssocID="{26683461-7E83-49BE-A242-61D4DB8EFC7C}" presName="hierChild5" presStyleCnt="0"/>
      <dgm:spPr/>
    </dgm:pt>
    <dgm:pt modelId="{2EE1BB00-69FE-4CDC-96D1-11F015331246}" type="pres">
      <dgm:prSet presAssocID="{291A1E20-0B7B-400E-8830-41EA7B74754A}" presName="Name37" presStyleLbl="parChTrans1D2" presStyleIdx="1" presStyleCnt="2"/>
      <dgm:spPr/>
    </dgm:pt>
    <dgm:pt modelId="{275A7330-2A28-4CE4-A316-F819FBAE072D}" type="pres">
      <dgm:prSet presAssocID="{893BC808-A122-456A-ACD9-914694BACE05}" presName="hierRoot2" presStyleCnt="0">
        <dgm:presLayoutVars>
          <dgm:hierBranch val="init"/>
        </dgm:presLayoutVars>
      </dgm:prSet>
      <dgm:spPr/>
    </dgm:pt>
    <dgm:pt modelId="{683392BB-0DA2-4E44-85E0-2716C44CB36F}" type="pres">
      <dgm:prSet presAssocID="{893BC808-A122-456A-ACD9-914694BACE05}" presName="rootComposite" presStyleCnt="0"/>
      <dgm:spPr/>
    </dgm:pt>
    <dgm:pt modelId="{D16360B1-62CE-4705-83AC-AE146EE85857}" type="pres">
      <dgm:prSet presAssocID="{893BC808-A122-456A-ACD9-914694BACE05}" presName="rootText" presStyleLbl="node1" presStyleIdx="5" presStyleCnt="6">
        <dgm:presLayoutVars>
          <dgm:chMax/>
          <dgm:chPref val="3"/>
        </dgm:presLayoutVars>
      </dgm:prSet>
      <dgm:spPr/>
    </dgm:pt>
    <dgm:pt modelId="{1EE6A9FE-9DAE-4BF3-A546-471AA450D450}" type="pres">
      <dgm:prSet presAssocID="{893BC808-A122-456A-ACD9-914694BACE05}" presName="titleText2" presStyleLbl="fgAcc1" presStyleIdx="5" presStyleCnt="6">
        <dgm:presLayoutVars>
          <dgm:chMax val="0"/>
          <dgm:chPref val="0"/>
        </dgm:presLayoutVars>
      </dgm:prSet>
      <dgm:spPr/>
    </dgm:pt>
    <dgm:pt modelId="{2AA6E913-2966-4483-8EC0-90EBA2A3E006}" type="pres">
      <dgm:prSet presAssocID="{893BC808-A122-456A-ACD9-914694BACE05}" presName="rootConnector" presStyleLbl="node2" presStyleIdx="0" presStyleCnt="0"/>
      <dgm:spPr/>
    </dgm:pt>
    <dgm:pt modelId="{D9A2405B-0A09-435A-BE07-4E48F903462A}" type="pres">
      <dgm:prSet presAssocID="{893BC808-A122-456A-ACD9-914694BACE05}" presName="hierChild4" presStyleCnt="0"/>
      <dgm:spPr/>
    </dgm:pt>
    <dgm:pt modelId="{24100546-A7A0-4BA3-B953-4DF54F32B699}" type="pres">
      <dgm:prSet presAssocID="{893BC808-A122-456A-ACD9-914694BACE05}" presName="hierChild5" presStyleCnt="0"/>
      <dgm:spPr/>
    </dgm:pt>
    <dgm:pt modelId="{1A9A905D-FFF3-4C2E-97C9-FDAF2EA0E089}" type="pres">
      <dgm:prSet presAssocID="{F3CF90A8-791C-4197-A6C7-7B6CDC077DB7}" presName="hierChild3" presStyleCnt="0"/>
      <dgm:spPr/>
    </dgm:pt>
  </dgm:ptLst>
  <dgm:cxnLst>
    <dgm:cxn modelId="{55812803-9596-41F2-98EF-1CB3A274985A}" type="presOf" srcId="{26683461-7E83-49BE-A242-61D4DB8EFC7C}" destId="{294AFD52-00C8-44CC-A9F6-AFB736BEB98E}" srcOrd="1" destOrd="0" presId="urn:microsoft.com/office/officeart/2008/layout/NameandTitleOrganizationalChart"/>
    <dgm:cxn modelId="{1B18B50B-3E7C-4A34-8F7B-535FE73B040B}" type="presOf" srcId="{35B1FE40-4525-4352-9EFB-7A8A6B6D03C4}" destId="{02CA0BC6-282D-48F7-98E3-BB2AD1AB477B}" srcOrd="0" destOrd="0" presId="urn:microsoft.com/office/officeart/2008/layout/NameandTitleOrganizationalChart"/>
    <dgm:cxn modelId="{9A3F3412-C6C9-4730-BC73-0C4A0128B180}" type="presOf" srcId="{6F0A6B26-CCC7-453A-9480-AB969166844A}" destId="{096F560A-78B3-4997-AAC3-829675CE60E0}" srcOrd="0" destOrd="0" presId="urn:microsoft.com/office/officeart/2008/layout/NameandTitleOrganizationalChart"/>
    <dgm:cxn modelId="{9CF09E12-B65F-49CE-ADC9-675E8317901A}" type="presOf" srcId="{D0A292B9-B6D9-40A1-A8F0-DFBD4CFACE3A}" destId="{E6CD47CE-C1D9-4029-911A-C6BF866BCC13}" srcOrd="0" destOrd="0" presId="urn:microsoft.com/office/officeart/2008/layout/NameandTitleOrganizationalChart"/>
    <dgm:cxn modelId="{2050D41F-1BD6-4701-B59F-86BB3A29FCE8}" type="presOf" srcId="{26683461-7E83-49BE-A242-61D4DB8EFC7C}" destId="{FCAAB92A-0CA4-4172-ACA9-9F55942DCCD1}" srcOrd="0" destOrd="0" presId="urn:microsoft.com/office/officeart/2008/layout/NameandTitleOrganizationalChart"/>
    <dgm:cxn modelId="{670EB520-8FE3-49A8-9ADC-B1CF4E8C2B3B}" srcId="{6F0A6B26-CCC7-453A-9480-AB969166844A}" destId="{DBC7153D-0ADC-4ABF-91F3-C62C5DBD1C12}" srcOrd="0" destOrd="0" parTransId="{D18FF1EE-3FC2-4B28-BF48-CCA39EBFB37F}" sibTransId="{CA79C060-3B3F-4D92-98EB-1919BCEB9E17}"/>
    <dgm:cxn modelId="{2222C02E-B8C8-492A-8BEA-6D3DC21A14AA}" type="presOf" srcId="{7209B9E0-1118-4E9E-AD77-0EDFA6FADC82}" destId="{3B4C3800-7EF0-4D23-88CF-5B93ED59FCA1}" srcOrd="0" destOrd="0" presId="urn:microsoft.com/office/officeart/2008/layout/NameandTitleOrganizationalChart"/>
    <dgm:cxn modelId="{D574973B-0813-4813-B0A4-CB39E9C27D4F}" type="presOf" srcId="{6F0A6B26-CCC7-453A-9480-AB969166844A}" destId="{3B9EC099-2601-4228-88AD-93E46E2C28E5}" srcOrd="1" destOrd="0" presId="urn:microsoft.com/office/officeart/2008/layout/NameandTitleOrganizationalChart"/>
    <dgm:cxn modelId="{B49F7861-6DDA-442C-9427-657CDA5D6685}" type="presOf" srcId="{CA79C060-3B3F-4D92-98EB-1919BCEB9E17}" destId="{E7494388-BB3E-480F-992E-A3B42FEF9728}" srcOrd="0" destOrd="0" presId="urn:microsoft.com/office/officeart/2008/layout/NameandTitleOrganizationalChart"/>
    <dgm:cxn modelId="{8664D442-52A1-451C-9DD9-86014609F68E}" type="presOf" srcId="{F3CF90A8-791C-4197-A6C7-7B6CDC077DB7}" destId="{79857446-B4B8-4D34-8674-3FD65401C570}" srcOrd="1" destOrd="0" presId="urn:microsoft.com/office/officeart/2008/layout/NameandTitleOrganizationalChart"/>
    <dgm:cxn modelId="{E3153D6A-42B6-4C4B-9919-0DB9532D7A25}" type="presOf" srcId="{E4E0941C-1375-4573-96EB-5D1B6CD698A8}" destId="{D068C01E-8868-47D9-B346-4828E773791A}" srcOrd="0" destOrd="0" presId="urn:microsoft.com/office/officeart/2008/layout/NameandTitleOrganizationalChart"/>
    <dgm:cxn modelId="{37686870-0CC2-49AE-A37C-EF54C2CBC9A3}" type="presOf" srcId="{EA20AE42-2CED-4C83-88A7-145B8559B0EE}" destId="{1EE6A9FE-9DAE-4BF3-A546-471AA450D450}" srcOrd="0" destOrd="0" presId="urn:microsoft.com/office/officeart/2008/layout/NameandTitleOrganizationalChart"/>
    <dgm:cxn modelId="{9E181472-8468-4967-888E-7AB0A2CE4970}" type="presOf" srcId="{966D1D5E-F835-4787-85B2-A23B0145386F}" destId="{65B853B6-189D-4DDB-B79A-17B0FC9176D5}" srcOrd="0" destOrd="0" presId="urn:microsoft.com/office/officeart/2008/layout/NameandTitleOrganizationalChart"/>
    <dgm:cxn modelId="{AB08A672-9CA1-42C9-B8D0-012061B3D6FC}" type="presOf" srcId="{291A1E20-0B7B-400E-8830-41EA7B74754A}" destId="{2EE1BB00-69FE-4CDC-96D1-11F015331246}" srcOrd="0" destOrd="0" presId="urn:microsoft.com/office/officeart/2008/layout/NameandTitleOrganizationalChart"/>
    <dgm:cxn modelId="{04CF7158-A974-45C9-847A-583E9DFDA91E}" srcId="{26683461-7E83-49BE-A242-61D4DB8EFC7C}" destId="{70D2C2B1-B254-4E43-B1D9-66F593384700}" srcOrd="0" destOrd="0" parTransId="{95E75288-4152-4A5F-9D56-49ABA5F55B27}" sibTransId="{966D1D5E-F835-4787-85B2-A23B0145386F}"/>
    <dgm:cxn modelId="{B50E3979-664B-458A-B834-5E73625A68B3}" type="presOf" srcId="{C2E9FBDB-ADB3-4F01-9713-C419D7DCBA58}" destId="{8EA113E8-3531-4D5D-B597-E8222BA95124}" srcOrd="0" destOrd="0" presId="urn:microsoft.com/office/officeart/2008/layout/NameandTitleOrganizationalChart"/>
    <dgm:cxn modelId="{47CA5481-760C-48BA-9D3B-068E0C081476}" type="presOf" srcId="{D18FF1EE-3FC2-4B28-BF48-CCA39EBFB37F}" destId="{55289FC1-4DFD-4F61-B65B-F4EDDD82C05C}" srcOrd="0" destOrd="0" presId="urn:microsoft.com/office/officeart/2008/layout/NameandTitleOrganizationalChart"/>
    <dgm:cxn modelId="{F4CBC289-6B93-418C-B849-5786A1FEAF44}" type="presOf" srcId="{F3CF90A8-791C-4197-A6C7-7B6CDC077DB7}" destId="{A80B8DFA-9C0E-4ECC-A7FA-C18221E1DF8A}" srcOrd="0" destOrd="0" presId="urn:microsoft.com/office/officeart/2008/layout/NameandTitleOrganizationalChart"/>
    <dgm:cxn modelId="{74264197-F107-4A27-A91B-0CE7B084A6B1}" srcId="{70D2C2B1-B254-4E43-B1D9-66F593384700}" destId="{6F0A6B26-CCC7-453A-9480-AB969166844A}" srcOrd="0" destOrd="0" parTransId="{531D2B9D-B40F-44C2-B5B7-6DFABC8E265B}" sibTransId="{AE9DE6AA-167A-4306-BE24-495671DD1B48}"/>
    <dgm:cxn modelId="{2ABC709B-853D-4147-AF65-E9B63000CA2B}" srcId="{E4E0941C-1375-4573-96EB-5D1B6CD698A8}" destId="{F3CF90A8-791C-4197-A6C7-7B6CDC077DB7}" srcOrd="0" destOrd="0" parTransId="{38A5E8DC-822E-48DF-A5F0-906BB876E3C9}" sibTransId="{C2E9FBDB-ADB3-4F01-9713-C419D7DCBA58}"/>
    <dgm:cxn modelId="{DFD5A99F-8978-4330-AE3A-B30DBA15A200}" srcId="{F3CF90A8-791C-4197-A6C7-7B6CDC077DB7}" destId="{893BC808-A122-456A-ACD9-914694BACE05}" srcOrd="1" destOrd="0" parTransId="{291A1E20-0B7B-400E-8830-41EA7B74754A}" sibTransId="{EA20AE42-2CED-4C83-88A7-145B8559B0EE}"/>
    <dgm:cxn modelId="{931A69AC-7917-4090-94DE-C2D24E88AB0D}" type="presOf" srcId="{70D2C2B1-B254-4E43-B1D9-66F593384700}" destId="{4715BFED-8BB3-405F-8913-00F223A01A8B}" srcOrd="0" destOrd="0" presId="urn:microsoft.com/office/officeart/2008/layout/NameandTitleOrganizationalChart"/>
    <dgm:cxn modelId="{5D6A11AF-0E9B-4A9F-BD18-9B989E23C693}" type="presOf" srcId="{80CE0B05-76B4-494D-94C9-D83E0B12A85A}" destId="{092B2084-F4F3-478B-B730-6B0D0446A7D6}" srcOrd="0" destOrd="0" presId="urn:microsoft.com/office/officeart/2008/layout/NameandTitleOrganizationalChart"/>
    <dgm:cxn modelId="{B7BB8CB2-3C8E-44D5-867F-31C1B2ADF59F}" srcId="{DBC7153D-0ADC-4ABF-91F3-C62C5DBD1C12}" destId="{35B1FE40-4525-4352-9EFB-7A8A6B6D03C4}" srcOrd="0" destOrd="0" parTransId="{80CE0B05-76B4-494D-94C9-D83E0B12A85A}" sibTransId="{8EF52244-F84F-4FD0-B717-0C443FBCE3DA}"/>
    <dgm:cxn modelId="{CC0089B4-D087-4ECF-BFC6-1C52C0E4728B}" type="presOf" srcId="{893BC808-A122-456A-ACD9-914694BACE05}" destId="{2AA6E913-2966-4483-8EC0-90EBA2A3E006}" srcOrd="1" destOrd="0" presId="urn:microsoft.com/office/officeart/2008/layout/NameandTitleOrganizationalChart"/>
    <dgm:cxn modelId="{26AC4AB8-2D85-49EC-9CE4-D714648AADB3}" type="presOf" srcId="{8EF52244-F84F-4FD0-B717-0C443FBCE3DA}" destId="{F6B78B5C-E590-423E-9771-39A82AD4DC98}" srcOrd="0" destOrd="0" presId="urn:microsoft.com/office/officeart/2008/layout/NameandTitleOrganizationalChart"/>
    <dgm:cxn modelId="{317A8DB9-0A4F-4BF9-89E0-F883492BBA58}" type="presOf" srcId="{893BC808-A122-456A-ACD9-914694BACE05}" destId="{D16360B1-62CE-4705-83AC-AE146EE85857}" srcOrd="0" destOrd="0" presId="urn:microsoft.com/office/officeart/2008/layout/NameandTitleOrganizationalChart"/>
    <dgm:cxn modelId="{37DF65BA-CBF8-47B0-A350-3E778E5C2342}" type="presOf" srcId="{DBC7153D-0ADC-4ABF-91F3-C62C5DBD1C12}" destId="{68DF1F6A-9681-4521-9BC7-5B712623741C}" srcOrd="1" destOrd="0" presId="urn:microsoft.com/office/officeart/2008/layout/NameandTitleOrganizationalChart"/>
    <dgm:cxn modelId="{1E6D59BE-B79F-4112-8AA3-E6AA8344DD15}" type="presOf" srcId="{70D2C2B1-B254-4E43-B1D9-66F593384700}" destId="{B8D8157C-3E13-4960-8402-0DB87091BBDE}" srcOrd="1" destOrd="0" presId="urn:microsoft.com/office/officeart/2008/layout/NameandTitleOrganizationalChart"/>
    <dgm:cxn modelId="{C2318DC3-E228-4DC9-B816-9D023065795A}" type="presOf" srcId="{DBC7153D-0ADC-4ABF-91F3-C62C5DBD1C12}" destId="{F889ABEE-D75A-43A1-B8FE-19F8A1691099}" srcOrd="0" destOrd="0" presId="urn:microsoft.com/office/officeart/2008/layout/NameandTitleOrganizationalChart"/>
    <dgm:cxn modelId="{702286DB-160E-43CB-80A8-C476ACDF5B8A}" type="presOf" srcId="{531D2B9D-B40F-44C2-B5B7-6DFABC8E265B}" destId="{66C3FA20-D16B-445D-97F7-16E7FBF0CB86}" srcOrd="0" destOrd="0" presId="urn:microsoft.com/office/officeart/2008/layout/NameandTitleOrganizationalChart"/>
    <dgm:cxn modelId="{C88B4AF2-6F0D-435C-A09F-7A7E437F5283}" type="presOf" srcId="{AE9DE6AA-167A-4306-BE24-495671DD1B48}" destId="{2102CAC8-CBF8-4EC3-9D75-900FA37CBB61}" srcOrd="0" destOrd="0" presId="urn:microsoft.com/office/officeart/2008/layout/NameandTitleOrganizationalChart"/>
    <dgm:cxn modelId="{47DECAF3-14C8-438F-9E72-142491F61AD8}" srcId="{F3CF90A8-791C-4197-A6C7-7B6CDC077DB7}" destId="{26683461-7E83-49BE-A242-61D4DB8EFC7C}" srcOrd="0" destOrd="0" parTransId="{7209B9E0-1118-4E9E-AD77-0EDFA6FADC82}" sibTransId="{D0A292B9-B6D9-40A1-A8F0-DFBD4CFACE3A}"/>
    <dgm:cxn modelId="{9FDE58F5-1F89-4ABE-99D8-5543D22EE984}" type="presOf" srcId="{95E75288-4152-4A5F-9D56-49ABA5F55B27}" destId="{5639C510-CE89-481A-B071-789A19B0AD90}" srcOrd="0" destOrd="0" presId="urn:microsoft.com/office/officeart/2008/layout/NameandTitleOrganizationalChart"/>
    <dgm:cxn modelId="{D1ECBEFD-7203-4A26-A6B9-9AC4310AC669}" type="presOf" srcId="{35B1FE40-4525-4352-9EFB-7A8A6B6D03C4}" destId="{8B2747AE-5852-41AA-A6BD-90A1BE1A0377}" srcOrd="1" destOrd="0" presId="urn:microsoft.com/office/officeart/2008/layout/NameandTitleOrganizationalChart"/>
    <dgm:cxn modelId="{CAAC3F03-FD03-4F9B-A913-239B84D6FBB2}" type="presParOf" srcId="{D068C01E-8868-47D9-B346-4828E773791A}" destId="{CB29BEAF-5503-4625-885A-8184076DB265}" srcOrd="0" destOrd="0" presId="urn:microsoft.com/office/officeart/2008/layout/NameandTitleOrganizationalChart"/>
    <dgm:cxn modelId="{B5D8B1BE-23A8-480C-A2D2-F2BE1783805A}" type="presParOf" srcId="{CB29BEAF-5503-4625-885A-8184076DB265}" destId="{E675F845-515F-40E3-AC31-BDAE42A3E3D0}" srcOrd="0" destOrd="0" presId="urn:microsoft.com/office/officeart/2008/layout/NameandTitleOrganizationalChart"/>
    <dgm:cxn modelId="{D0015CA5-0233-4089-BF16-F76EF4717F46}" type="presParOf" srcId="{E675F845-515F-40E3-AC31-BDAE42A3E3D0}" destId="{A80B8DFA-9C0E-4ECC-A7FA-C18221E1DF8A}" srcOrd="0" destOrd="0" presId="urn:microsoft.com/office/officeart/2008/layout/NameandTitleOrganizationalChart"/>
    <dgm:cxn modelId="{A8072D61-63F1-4911-B792-FE5AA9F0C8B5}" type="presParOf" srcId="{E675F845-515F-40E3-AC31-BDAE42A3E3D0}" destId="{8EA113E8-3531-4D5D-B597-E8222BA95124}" srcOrd="1" destOrd="0" presId="urn:microsoft.com/office/officeart/2008/layout/NameandTitleOrganizationalChart"/>
    <dgm:cxn modelId="{D6B2BAAC-0278-4C3B-A358-F21E4C1F2844}" type="presParOf" srcId="{E675F845-515F-40E3-AC31-BDAE42A3E3D0}" destId="{79857446-B4B8-4D34-8674-3FD65401C570}" srcOrd="2" destOrd="0" presId="urn:microsoft.com/office/officeart/2008/layout/NameandTitleOrganizationalChart"/>
    <dgm:cxn modelId="{CC3660FD-C5E9-4761-9A17-A60D7B39170A}" type="presParOf" srcId="{CB29BEAF-5503-4625-885A-8184076DB265}" destId="{73CFBA35-91FF-4776-A27A-E91272BD109B}" srcOrd="1" destOrd="0" presId="urn:microsoft.com/office/officeart/2008/layout/NameandTitleOrganizationalChart"/>
    <dgm:cxn modelId="{5A2262F0-E05B-4124-AFAB-F333D6CBCF7F}" type="presParOf" srcId="{73CFBA35-91FF-4776-A27A-E91272BD109B}" destId="{3B4C3800-7EF0-4D23-88CF-5B93ED59FCA1}" srcOrd="0" destOrd="0" presId="urn:microsoft.com/office/officeart/2008/layout/NameandTitleOrganizationalChart"/>
    <dgm:cxn modelId="{BA2FF5FD-B110-4F2F-9A4D-E5FD1F87D133}" type="presParOf" srcId="{73CFBA35-91FF-4776-A27A-E91272BD109B}" destId="{069CDD5C-8180-4886-9B57-1E05A491D22A}" srcOrd="1" destOrd="0" presId="urn:microsoft.com/office/officeart/2008/layout/NameandTitleOrganizationalChart"/>
    <dgm:cxn modelId="{6482C53C-E283-4028-A8BE-371CC656941B}" type="presParOf" srcId="{069CDD5C-8180-4886-9B57-1E05A491D22A}" destId="{49ABF7B0-5878-4A43-91D9-A37059DAE57F}" srcOrd="0" destOrd="0" presId="urn:microsoft.com/office/officeart/2008/layout/NameandTitleOrganizationalChart"/>
    <dgm:cxn modelId="{ABC70FED-090F-4006-8F03-580FE3CB5363}" type="presParOf" srcId="{49ABF7B0-5878-4A43-91D9-A37059DAE57F}" destId="{FCAAB92A-0CA4-4172-ACA9-9F55942DCCD1}" srcOrd="0" destOrd="0" presId="urn:microsoft.com/office/officeart/2008/layout/NameandTitleOrganizationalChart"/>
    <dgm:cxn modelId="{877CD9DF-76D0-411C-86DD-FB0929CDE1A7}" type="presParOf" srcId="{49ABF7B0-5878-4A43-91D9-A37059DAE57F}" destId="{E6CD47CE-C1D9-4029-911A-C6BF866BCC13}" srcOrd="1" destOrd="0" presId="urn:microsoft.com/office/officeart/2008/layout/NameandTitleOrganizationalChart"/>
    <dgm:cxn modelId="{B67AB4FC-D64B-465B-89E6-94D103E8EF85}" type="presParOf" srcId="{49ABF7B0-5878-4A43-91D9-A37059DAE57F}" destId="{294AFD52-00C8-44CC-A9F6-AFB736BEB98E}" srcOrd="2" destOrd="0" presId="urn:microsoft.com/office/officeart/2008/layout/NameandTitleOrganizationalChart"/>
    <dgm:cxn modelId="{CC737D94-15C8-46C1-9D80-3E00EE31049B}" type="presParOf" srcId="{069CDD5C-8180-4886-9B57-1E05A491D22A}" destId="{42E956D5-F557-4983-98DF-DCCF568B666F}" srcOrd="1" destOrd="0" presId="urn:microsoft.com/office/officeart/2008/layout/NameandTitleOrganizationalChart"/>
    <dgm:cxn modelId="{AC2773B1-614D-4D2F-B688-82942E6AE021}" type="presParOf" srcId="{42E956D5-F557-4983-98DF-DCCF568B666F}" destId="{5639C510-CE89-481A-B071-789A19B0AD90}" srcOrd="0" destOrd="0" presId="urn:microsoft.com/office/officeart/2008/layout/NameandTitleOrganizationalChart"/>
    <dgm:cxn modelId="{A1487A1C-F6C6-4F59-BC6B-30EEDCA914C0}" type="presParOf" srcId="{42E956D5-F557-4983-98DF-DCCF568B666F}" destId="{126368CB-642E-436A-963E-157D54949993}" srcOrd="1" destOrd="0" presId="urn:microsoft.com/office/officeart/2008/layout/NameandTitleOrganizationalChart"/>
    <dgm:cxn modelId="{D9ACAE0A-62B3-4419-B9A3-AB2AC45465A5}" type="presParOf" srcId="{126368CB-642E-436A-963E-157D54949993}" destId="{CD8A5254-C96E-41EF-86A7-90990546A06E}" srcOrd="0" destOrd="0" presId="urn:microsoft.com/office/officeart/2008/layout/NameandTitleOrganizationalChart"/>
    <dgm:cxn modelId="{16394784-5694-4DA4-B443-87F02A235432}" type="presParOf" srcId="{CD8A5254-C96E-41EF-86A7-90990546A06E}" destId="{4715BFED-8BB3-405F-8913-00F223A01A8B}" srcOrd="0" destOrd="0" presId="urn:microsoft.com/office/officeart/2008/layout/NameandTitleOrganizationalChart"/>
    <dgm:cxn modelId="{3E03F050-B243-4875-8CCD-B40FE0B2E768}" type="presParOf" srcId="{CD8A5254-C96E-41EF-86A7-90990546A06E}" destId="{65B853B6-189D-4DDB-B79A-17B0FC9176D5}" srcOrd="1" destOrd="0" presId="urn:microsoft.com/office/officeart/2008/layout/NameandTitleOrganizationalChart"/>
    <dgm:cxn modelId="{94B4B07C-83B8-4E28-BD7F-4144A646B052}" type="presParOf" srcId="{CD8A5254-C96E-41EF-86A7-90990546A06E}" destId="{B8D8157C-3E13-4960-8402-0DB87091BBDE}" srcOrd="2" destOrd="0" presId="urn:microsoft.com/office/officeart/2008/layout/NameandTitleOrganizationalChart"/>
    <dgm:cxn modelId="{D8F185FD-3394-4718-BE95-44C531756F75}" type="presParOf" srcId="{126368CB-642E-436A-963E-157D54949993}" destId="{B20D1515-3AF4-4479-BB0C-7C33C5CAAC8D}" srcOrd="1" destOrd="0" presId="urn:microsoft.com/office/officeart/2008/layout/NameandTitleOrganizationalChart"/>
    <dgm:cxn modelId="{A5CC85D5-D4E8-4269-9F3A-1D6EFCCBD0B8}" type="presParOf" srcId="{B20D1515-3AF4-4479-BB0C-7C33C5CAAC8D}" destId="{66C3FA20-D16B-445D-97F7-16E7FBF0CB86}" srcOrd="0" destOrd="0" presId="urn:microsoft.com/office/officeart/2008/layout/NameandTitleOrganizationalChart"/>
    <dgm:cxn modelId="{7168F9E5-5343-49D1-8FB4-7A9B3F8A69EE}" type="presParOf" srcId="{B20D1515-3AF4-4479-BB0C-7C33C5CAAC8D}" destId="{D452F928-2E29-4D2E-9568-C53884BBFA07}" srcOrd="1" destOrd="0" presId="urn:microsoft.com/office/officeart/2008/layout/NameandTitleOrganizationalChart"/>
    <dgm:cxn modelId="{EC92622C-2869-43A1-A7D2-05D673939526}" type="presParOf" srcId="{D452F928-2E29-4D2E-9568-C53884BBFA07}" destId="{A78683EA-5FC2-478C-9783-854511D33FB3}" srcOrd="0" destOrd="0" presId="urn:microsoft.com/office/officeart/2008/layout/NameandTitleOrganizationalChart"/>
    <dgm:cxn modelId="{344D3EF7-CA34-494A-875D-44DA521CD447}" type="presParOf" srcId="{A78683EA-5FC2-478C-9783-854511D33FB3}" destId="{096F560A-78B3-4997-AAC3-829675CE60E0}" srcOrd="0" destOrd="0" presId="urn:microsoft.com/office/officeart/2008/layout/NameandTitleOrganizationalChart"/>
    <dgm:cxn modelId="{B5168570-B11D-4515-B477-A5B48A930E92}" type="presParOf" srcId="{A78683EA-5FC2-478C-9783-854511D33FB3}" destId="{2102CAC8-CBF8-4EC3-9D75-900FA37CBB61}" srcOrd="1" destOrd="0" presId="urn:microsoft.com/office/officeart/2008/layout/NameandTitleOrganizationalChart"/>
    <dgm:cxn modelId="{46134339-0549-4D95-A908-BA0154E01C6C}" type="presParOf" srcId="{A78683EA-5FC2-478C-9783-854511D33FB3}" destId="{3B9EC099-2601-4228-88AD-93E46E2C28E5}" srcOrd="2" destOrd="0" presId="urn:microsoft.com/office/officeart/2008/layout/NameandTitleOrganizationalChart"/>
    <dgm:cxn modelId="{ECC056EA-780B-41CE-9C95-81110CCE2A8D}" type="presParOf" srcId="{D452F928-2E29-4D2E-9568-C53884BBFA07}" destId="{50D25610-3840-441C-B885-E20F7A059200}" srcOrd="1" destOrd="0" presId="urn:microsoft.com/office/officeart/2008/layout/NameandTitleOrganizationalChart"/>
    <dgm:cxn modelId="{F039A111-62BC-4163-A600-E3B594403DC3}" type="presParOf" srcId="{50D25610-3840-441C-B885-E20F7A059200}" destId="{55289FC1-4DFD-4F61-B65B-F4EDDD82C05C}" srcOrd="0" destOrd="0" presId="urn:microsoft.com/office/officeart/2008/layout/NameandTitleOrganizationalChart"/>
    <dgm:cxn modelId="{E514C8DF-4837-4F15-9760-2BA96EC3BB0B}" type="presParOf" srcId="{50D25610-3840-441C-B885-E20F7A059200}" destId="{C65C8246-649C-4FE7-A531-A6C8CD6822B7}" srcOrd="1" destOrd="0" presId="urn:microsoft.com/office/officeart/2008/layout/NameandTitleOrganizationalChart"/>
    <dgm:cxn modelId="{986D2E93-549D-4213-B3AB-78F3AA37B266}" type="presParOf" srcId="{C65C8246-649C-4FE7-A531-A6C8CD6822B7}" destId="{6A7494D7-7402-4D85-AF83-62A15610758F}" srcOrd="0" destOrd="0" presId="urn:microsoft.com/office/officeart/2008/layout/NameandTitleOrganizationalChart"/>
    <dgm:cxn modelId="{041D146F-2E5C-4357-AC12-2F985199356C}" type="presParOf" srcId="{6A7494D7-7402-4D85-AF83-62A15610758F}" destId="{F889ABEE-D75A-43A1-B8FE-19F8A1691099}" srcOrd="0" destOrd="0" presId="urn:microsoft.com/office/officeart/2008/layout/NameandTitleOrganizationalChart"/>
    <dgm:cxn modelId="{27184111-4077-48F8-A594-9EA538BED626}" type="presParOf" srcId="{6A7494D7-7402-4D85-AF83-62A15610758F}" destId="{E7494388-BB3E-480F-992E-A3B42FEF9728}" srcOrd="1" destOrd="0" presId="urn:microsoft.com/office/officeart/2008/layout/NameandTitleOrganizationalChart"/>
    <dgm:cxn modelId="{B41E9087-871B-4465-A03B-C1C2393B3131}" type="presParOf" srcId="{6A7494D7-7402-4D85-AF83-62A15610758F}" destId="{68DF1F6A-9681-4521-9BC7-5B712623741C}" srcOrd="2" destOrd="0" presId="urn:microsoft.com/office/officeart/2008/layout/NameandTitleOrganizationalChart"/>
    <dgm:cxn modelId="{0C8A4C6C-4587-455B-B421-A3654DDBFD23}" type="presParOf" srcId="{C65C8246-649C-4FE7-A531-A6C8CD6822B7}" destId="{B6399824-A5F9-4F5F-9D75-9CAA5CDD86CA}" srcOrd="1" destOrd="0" presId="urn:microsoft.com/office/officeart/2008/layout/NameandTitleOrganizationalChart"/>
    <dgm:cxn modelId="{92493238-9C56-45A1-96C1-889715FBA660}" type="presParOf" srcId="{B6399824-A5F9-4F5F-9D75-9CAA5CDD86CA}" destId="{092B2084-F4F3-478B-B730-6B0D0446A7D6}" srcOrd="0" destOrd="0" presId="urn:microsoft.com/office/officeart/2008/layout/NameandTitleOrganizationalChart"/>
    <dgm:cxn modelId="{03A91F81-2BD8-4EC0-A70E-B3E3474ED8D9}" type="presParOf" srcId="{B6399824-A5F9-4F5F-9D75-9CAA5CDD86CA}" destId="{880C1908-27C5-4CA7-8E4A-5016C32EBAF3}" srcOrd="1" destOrd="0" presId="urn:microsoft.com/office/officeart/2008/layout/NameandTitleOrganizationalChart"/>
    <dgm:cxn modelId="{3E6CBDF1-00A6-489D-BE82-5BFF7D2C052F}" type="presParOf" srcId="{880C1908-27C5-4CA7-8E4A-5016C32EBAF3}" destId="{EDB27B9C-C0EB-4A2A-9ADD-F91459AB78EC}" srcOrd="0" destOrd="0" presId="urn:microsoft.com/office/officeart/2008/layout/NameandTitleOrganizationalChart"/>
    <dgm:cxn modelId="{DCC7131F-DE08-47E2-9364-D941F1A0F7E3}" type="presParOf" srcId="{EDB27B9C-C0EB-4A2A-9ADD-F91459AB78EC}" destId="{02CA0BC6-282D-48F7-98E3-BB2AD1AB477B}" srcOrd="0" destOrd="0" presId="urn:microsoft.com/office/officeart/2008/layout/NameandTitleOrganizationalChart"/>
    <dgm:cxn modelId="{090289C3-4EC6-4365-A059-818FE01F83CD}" type="presParOf" srcId="{EDB27B9C-C0EB-4A2A-9ADD-F91459AB78EC}" destId="{F6B78B5C-E590-423E-9771-39A82AD4DC98}" srcOrd="1" destOrd="0" presId="urn:microsoft.com/office/officeart/2008/layout/NameandTitleOrganizationalChart"/>
    <dgm:cxn modelId="{B6772F38-D83F-4C64-A314-54A321359FE7}" type="presParOf" srcId="{EDB27B9C-C0EB-4A2A-9ADD-F91459AB78EC}" destId="{8B2747AE-5852-41AA-A6BD-90A1BE1A0377}" srcOrd="2" destOrd="0" presId="urn:microsoft.com/office/officeart/2008/layout/NameandTitleOrganizationalChart"/>
    <dgm:cxn modelId="{9EFD2356-AC44-4558-AC9C-F29B7B21791C}" type="presParOf" srcId="{880C1908-27C5-4CA7-8E4A-5016C32EBAF3}" destId="{1D056989-F9A0-4C2C-B607-5AC3579332CA}" srcOrd="1" destOrd="0" presId="urn:microsoft.com/office/officeart/2008/layout/NameandTitleOrganizationalChart"/>
    <dgm:cxn modelId="{D5B874C9-6C00-4A22-A748-1DA3AB4A977E}" type="presParOf" srcId="{880C1908-27C5-4CA7-8E4A-5016C32EBAF3}" destId="{4E0E6CEF-828D-4383-A6B9-CFCBB8FA8E98}" srcOrd="2" destOrd="0" presId="urn:microsoft.com/office/officeart/2008/layout/NameandTitleOrganizationalChart"/>
    <dgm:cxn modelId="{4CD45132-3736-4EE6-A440-475585473F64}" type="presParOf" srcId="{C65C8246-649C-4FE7-A531-A6C8CD6822B7}" destId="{2361255D-A730-45EA-9C1E-9E0F7BFA4774}" srcOrd="2" destOrd="0" presId="urn:microsoft.com/office/officeart/2008/layout/NameandTitleOrganizationalChart"/>
    <dgm:cxn modelId="{816004A6-35FA-4582-A73A-D4DA2AF06410}" type="presParOf" srcId="{D452F928-2E29-4D2E-9568-C53884BBFA07}" destId="{61B2B998-DA2A-43EC-9E0A-E7EAAED44081}" srcOrd="2" destOrd="0" presId="urn:microsoft.com/office/officeart/2008/layout/NameandTitleOrganizationalChart"/>
    <dgm:cxn modelId="{0287BE9C-B32B-43F7-9CD4-D322BBD3019C}" type="presParOf" srcId="{126368CB-642E-436A-963E-157D54949993}" destId="{8DDD14DB-ECAA-48DF-ABEA-CF4E3C17D7D2}" srcOrd="2" destOrd="0" presId="urn:microsoft.com/office/officeart/2008/layout/NameandTitleOrganizationalChart"/>
    <dgm:cxn modelId="{480DA170-3C90-4FE9-A568-E2E177A018DD}" type="presParOf" srcId="{069CDD5C-8180-4886-9B57-1E05A491D22A}" destId="{74AE1F31-2EAD-4391-8078-4E40AE22D89A}" srcOrd="2" destOrd="0" presId="urn:microsoft.com/office/officeart/2008/layout/NameandTitleOrganizationalChart"/>
    <dgm:cxn modelId="{FED9316E-D433-42BB-AE82-BF27FC2286EE}" type="presParOf" srcId="{73CFBA35-91FF-4776-A27A-E91272BD109B}" destId="{2EE1BB00-69FE-4CDC-96D1-11F015331246}" srcOrd="2" destOrd="0" presId="urn:microsoft.com/office/officeart/2008/layout/NameandTitleOrganizationalChart"/>
    <dgm:cxn modelId="{1182756C-E260-47D0-803E-93B0F4739DF6}" type="presParOf" srcId="{73CFBA35-91FF-4776-A27A-E91272BD109B}" destId="{275A7330-2A28-4CE4-A316-F819FBAE072D}" srcOrd="3" destOrd="0" presId="urn:microsoft.com/office/officeart/2008/layout/NameandTitleOrganizationalChart"/>
    <dgm:cxn modelId="{B67EBC8F-4812-43A2-A78C-014B9339354C}" type="presParOf" srcId="{275A7330-2A28-4CE4-A316-F819FBAE072D}" destId="{683392BB-0DA2-4E44-85E0-2716C44CB36F}" srcOrd="0" destOrd="0" presId="urn:microsoft.com/office/officeart/2008/layout/NameandTitleOrganizationalChart"/>
    <dgm:cxn modelId="{9AB170BA-8D43-466F-9EA2-02E1968772C5}" type="presParOf" srcId="{683392BB-0DA2-4E44-85E0-2716C44CB36F}" destId="{D16360B1-62CE-4705-83AC-AE146EE85857}" srcOrd="0" destOrd="0" presId="urn:microsoft.com/office/officeart/2008/layout/NameandTitleOrganizationalChart"/>
    <dgm:cxn modelId="{1612ABA1-EF92-4AE9-9154-4A1D0FE1214E}" type="presParOf" srcId="{683392BB-0DA2-4E44-85E0-2716C44CB36F}" destId="{1EE6A9FE-9DAE-4BF3-A546-471AA450D450}" srcOrd="1" destOrd="0" presId="urn:microsoft.com/office/officeart/2008/layout/NameandTitleOrganizationalChart"/>
    <dgm:cxn modelId="{6E7C877B-DA2E-4810-87E3-8FDCF687B2C0}" type="presParOf" srcId="{683392BB-0DA2-4E44-85E0-2716C44CB36F}" destId="{2AA6E913-2966-4483-8EC0-90EBA2A3E006}" srcOrd="2" destOrd="0" presId="urn:microsoft.com/office/officeart/2008/layout/NameandTitleOrganizationalChart"/>
    <dgm:cxn modelId="{567BCE48-5B2B-40D6-BE73-6B535B92F953}" type="presParOf" srcId="{275A7330-2A28-4CE4-A316-F819FBAE072D}" destId="{D9A2405B-0A09-435A-BE07-4E48F903462A}" srcOrd="1" destOrd="0" presId="urn:microsoft.com/office/officeart/2008/layout/NameandTitleOrganizationalChart"/>
    <dgm:cxn modelId="{4F958147-5483-45D8-BB81-64843648D510}" type="presParOf" srcId="{275A7330-2A28-4CE4-A316-F819FBAE072D}" destId="{24100546-A7A0-4BA3-B953-4DF54F32B699}" srcOrd="2" destOrd="0" presId="urn:microsoft.com/office/officeart/2008/layout/NameandTitleOrganizationalChart"/>
    <dgm:cxn modelId="{456CAFCC-7C73-4E4B-A0C0-6AEF83B4AB7D}" type="presParOf" srcId="{CB29BEAF-5503-4625-885A-8184076DB265}" destId="{1A9A905D-FFF3-4C2E-97C9-FDAF2EA0E089}"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3E9AE58-3978-43C3-A49C-FDA98DFA578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F59B495-BA2C-4C2F-B51B-2357AB941907}">
      <dgm:prSet phldrT="[Text]" custT="1">
        <dgm:style>
          <a:lnRef idx="1">
            <a:schemeClr val="accent1"/>
          </a:lnRef>
          <a:fillRef idx="2">
            <a:schemeClr val="accent1"/>
          </a:fillRef>
          <a:effectRef idx="1">
            <a:schemeClr val="accent1"/>
          </a:effectRef>
          <a:fontRef idx="minor">
            <a:schemeClr val="dk1"/>
          </a:fontRef>
        </dgm:style>
      </dgm:prSet>
      <dgm:spPr>
        <a:solidFill>
          <a:srgbClr val="DAE9F6"/>
        </a:solidFill>
        <a:ln w="38100">
          <a:solidFill>
            <a:srgbClr val="2C9ED9"/>
          </a:solidFill>
        </a:ln>
      </dgm:spPr>
      <dgm:t>
        <a:bodyPr/>
        <a:lstStyle/>
        <a:p>
          <a:r>
            <a:rPr lang="en-US" sz="3600">
              <a:solidFill>
                <a:schemeClr val="tx1">
                  <a:lumMod val="50000"/>
                </a:schemeClr>
              </a:solidFill>
            </a:rPr>
            <a:t>All Tests</a:t>
          </a:r>
        </a:p>
      </dgm:t>
    </dgm:pt>
    <dgm:pt modelId="{FD166C19-F94A-4F5D-A71E-1A26CCBAE116}" type="parTrans" cxnId="{F2F9E656-B232-4E33-846F-39BF3CED25D2}">
      <dgm:prSet/>
      <dgm:spPr/>
      <dgm:t>
        <a:bodyPr/>
        <a:lstStyle/>
        <a:p>
          <a:endParaRPr lang="en-US"/>
        </a:p>
      </dgm:t>
    </dgm:pt>
    <dgm:pt modelId="{2ACA93D8-2F18-47CA-93E3-4521E0C21619}" type="sibTrans" cxnId="{F2F9E656-B232-4E33-846F-39BF3CED25D2}">
      <dgm:prSet/>
      <dgm:spPr/>
      <dgm:t>
        <a:bodyPr/>
        <a:lstStyle/>
        <a:p>
          <a:endParaRPr lang="en-US"/>
        </a:p>
      </dgm:t>
    </dgm:pt>
    <dgm:pt modelId="{7E1F8563-24A2-4F7A-9ED8-C4A8AD217297}">
      <dgm:prSet phldrT="[Text]" custT="1"/>
      <dgm:spPr>
        <a:solidFill>
          <a:srgbClr val="EAAA00"/>
        </a:solidFill>
        <a:ln w="28575">
          <a:solidFill>
            <a:srgbClr val="2C9ED9"/>
          </a:solidFill>
        </a:ln>
      </dgm:spPr>
      <dgm:t>
        <a:bodyPr/>
        <a:lstStyle/>
        <a:p>
          <a:r>
            <a:rPr lang="en-US" sz="1600" b="1">
              <a:solidFill>
                <a:schemeClr val="tx1">
                  <a:lumMod val="50000"/>
                </a:schemeClr>
              </a:solidFill>
            </a:rPr>
            <a:t>Interim Tests</a:t>
          </a:r>
        </a:p>
      </dgm:t>
    </dgm:pt>
    <dgm:pt modelId="{D94534AD-6F98-417E-B758-12FA466798CC}" type="parTrans" cxnId="{D25C0DE0-4425-48DA-B89B-47AA2757A875}">
      <dgm:prSet/>
      <dgm:spPr>
        <a:ln>
          <a:solidFill>
            <a:srgbClr val="2C9ED9"/>
          </a:solidFill>
        </a:ln>
      </dgm:spPr>
      <dgm:t>
        <a:bodyPr/>
        <a:lstStyle/>
        <a:p>
          <a:endParaRPr lang="en-US"/>
        </a:p>
      </dgm:t>
    </dgm:pt>
    <dgm:pt modelId="{1DEBC8B5-DBF2-49A1-ADB0-C0459534183F}" type="sibTrans" cxnId="{D25C0DE0-4425-48DA-B89B-47AA2757A875}">
      <dgm:prSet/>
      <dgm:spPr/>
      <dgm:t>
        <a:bodyPr/>
        <a:lstStyle/>
        <a:p>
          <a:endParaRPr lang="en-US"/>
        </a:p>
      </dgm:t>
    </dgm:pt>
    <dgm:pt modelId="{71194D99-27D6-4C87-9399-0A630CF1D914}">
      <dgm:prSet phldrT="[Text]" custT="1"/>
      <dgm:spPr>
        <a:solidFill>
          <a:srgbClr val="EAAA00"/>
        </a:solidFill>
        <a:ln w="28575">
          <a:solidFill>
            <a:srgbClr val="2C9ED9"/>
          </a:solidFill>
        </a:ln>
      </dgm:spPr>
      <dgm:t>
        <a:bodyPr/>
        <a:lstStyle/>
        <a:p>
          <a:pPr algn="l"/>
          <a:r>
            <a:rPr lang="en-US" sz="2000" b="0">
              <a:solidFill>
                <a:schemeClr val="tx1">
                  <a:lumMod val="50000"/>
                </a:schemeClr>
              </a:solidFill>
            </a:rPr>
            <a:t>—Adaptive tests that cover some or all of the standards students are required to learn</a:t>
          </a:r>
        </a:p>
        <a:p>
          <a:pPr algn="l"/>
          <a:r>
            <a:rPr lang="en-US" sz="2000" b="0">
              <a:solidFill>
                <a:schemeClr val="tx1">
                  <a:lumMod val="50000"/>
                </a:schemeClr>
              </a:solidFill>
            </a:rPr>
            <a:t>—Users can see item-level scores for individual students who took an adaptive interim</a:t>
          </a:r>
        </a:p>
      </dgm:t>
    </dgm:pt>
    <dgm:pt modelId="{796E606E-22AC-4734-BC2F-316B08C9F230}" type="parTrans" cxnId="{DF1D1630-6C9B-4623-9096-42BAF72C74B8}">
      <dgm:prSet/>
      <dgm:spPr>
        <a:ln w="38100">
          <a:solidFill>
            <a:srgbClr val="2C9ED9"/>
          </a:solidFill>
        </a:ln>
      </dgm:spPr>
      <dgm:t>
        <a:bodyPr/>
        <a:lstStyle/>
        <a:p>
          <a:endParaRPr lang="en-US"/>
        </a:p>
      </dgm:t>
    </dgm:pt>
    <dgm:pt modelId="{64BEF807-0F34-4D8E-96B6-EAF7C7F537D3}" type="sibTrans" cxnId="{DF1D1630-6C9B-4623-9096-42BAF72C74B8}">
      <dgm:prSet/>
      <dgm:spPr/>
      <dgm:t>
        <a:bodyPr/>
        <a:lstStyle/>
        <a:p>
          <a:endParaRPr lang="en-US"/>
        </a:p>
      </dgm:t>
    </dgm:pt>
    <dgm:pt modelId="{E43A43FB-A19E-4690-A121-C8F4AB6A424E}">
      <dgm:prSet phldrT="[Text]" custT="1"/>
      <dgm:spPr>
        <a:solidFill>
          <a:srgbClr val="4C9237"/>
        </a:solidFill>
        <a:ln w="28575" cap="flat" cmpd="sng" algn="ctr">
          <a:solidFill>
            <a:srgbClr val="2C9ED9"/>
          </a:solidFill>
          <a:prstDash val="solid"/>
          <a:miter lim="800000"/>
        </a:ln>
        <a:effectLst/>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US" sz="1600" b="1" kern="1200">
              <a:solidFill>
                <a:srgbClr val="53565A">
                  <a:lumMod val="50000"/>
                </a:srgbClr>
              </a:solidFill>
              <a:latin typeface="Franklin Gothic Book" panose="020B0503020102020204"/>
              <a:ea typeface="+mn-ea"/>
              <a:cs typeface="+mn-cs"/>
            </a:rPr>
            <a:t>Formative Tests</a:t>
          </a:r>
        </a:p>
      </dgm:t>
    </dgm:pt>
    <dgm:pt modelId="{D031A72C-97AB-4170-9CA4-69638544AEB9}" type="sibTrans" cxnId="{0ACED5F8-9424-4328-B03F-0976C501B0DA}">
      <dgm:prSet/>
      <dgm:spPr/>
      <dgm:t>
        <a:bodyPr/>
        <a:lstStyle/>
        <a:p>
          <a:endParaRPr lang="en-US"/>
        </a:p>
      </dgm:t>
    </dgm:pt>
    <dgm:pt modelId="{F2FB501E-C54D-43BD-BFA9-DE00DE69E929}" type="parTrans" cxnId="{0ACED5F8-9424-4328-B03F-0976C501B0DA}">
      <dgm:prSet/>
      <dgm:spPr>
        <a:ln>
          <a:solidFill>
            <a:srgbClr val="2C9ED9"/>
          </a:solidFill>
        </a:ln>
      </dgm:spPr>
      <dgm:t>
        <a:bodyPr/>
        <a:lstStyle/>
        <a:p>
          <a:endParaRPr lang="en-US"/>
        </a:p>
      </dgm:t>
    </dgm:pt>
    <dgm:pt modelId="{4401858B-8597-4E09-BD4D-24A24F1CC9F5}">
      <dgm:prSet/>
      <dgm:spPr>
        <a:solidFill>
          <a:schemeClr val="accent3"/>
        </a:solidFill>
      </dgm:spPr>
      <dgm:t>
        <a:bodyPr/>
        <a:lstStyle/>
        <a:p>
          <a:pPr algn="l"/>
          <a:r>
            <a:rPr lang="en-US">
              <a:solidFill>
                <a:schemeClr val="tx1">
                  <a:lumMod val="50000"/>
                </a:schemeClr>
              </a:solidFill>
            </a:rPr>
            <a:t>—Fixed-form tests within a specific reporting category (topic or skill area)</a:t>
          </a:r>
        </a:p>
        <a:p>
          <a:pPr algn="l"/>
          <a:r>
            <a:rPr lang="en-US">
              <a:solidFill>
                <a:schemeClr val="tx1">
                  <a:lumMod val="50000"/>
                </a:schemeClr>
              </a:solidFill>
            </a:rPr>
            <a:t> —Users can compare item-level scores across all students</a:t>
          </a:r>
        </a:p>
      </dgm:t>
    </dgm:pt>
    <dgm:pt modelId="{A4D3BCB2-7C50-4D5E-85FA-98322110DA4D}" type="parTrans" cxnId="{AABF3E74-C135-43F4-A338-BAB0916ADBF6}">
      <dgm:prSet/>
      <dgm:spPr/>
      <dgm:t>
        <a:bodyPr/>
        <a:lstStyle/>
        <a:p>
          <a:endParaRPr lang="en-US"/>
        </a:p>
      </dgm:t>
    </dgm:pt>
    <dgm:pt modelId="{595439C4-0758-4DC5-91E5-69EB85D675DD}" type="sibTrans" cxnId="{AABF3E74-C135-43F4-A338-BAB0916ADBF6}">
      <dgm:prSet/>
      <dgm:spPr/>
      <dgm:t>
        <a:bodyPr/>
        <a:lstStyle/>
        <a:p>
          <a:endParaRPr lang="en-US"/>
        </a:p>
      </dgm:t>
    </dgm:pt>
    <dgm:pt modelId="{9F019D93-478B-44A2-9530-E27B32ED5860}" type="pres">
      <dgm:prSet presAssocID="{73E9AE58-3978-43C3-A49C-FDA98DFA5784}" presName="diagram" presStyleCnt="0">
        <dgm:presLayoutVars>
          <dgm:chPref val="1"/>
          <dgm:dir/>
          <dgm:animOne val="branch"/>
          <dgm:animLvl val="lvl"/>
          <dgm:resizeHandles val="exact"/>
        </dgm:presLayoutVars>
      </dgm:prSet>
      <dgm:spPr/>
    </dgm:pt>
    <dgm:pt modelId="{03C9B4A1-592B-432B-8396-199B1333B320}" type="pres">
      <dgm:prSet presAssocID="{EF59B495-BA2C-4C2F-B51B-2357AB941907}" presName="root1" presStyleCnt="0"/>
      <dgm:spPr/>
    </dgm:pt>
    <dgm:pt modelId="{38B89841-B2AF-4FBC-B2BC-10CBD46DBE93}" type="pres">
      <dgm:prSet presAssocID="{EF59B495-BA2C-4C2F-B51B-2357AB941907}" presName="LevelOneTextNode" presStyleLbl="node0" presStyleIdx="0" presStyleCnt="1" custLinFactNeighborX="1758" custLinFactNeighborY="7870">
        <dgm:presLayoutVars>
          <dgm:chPref val="3"/>
        </dgm:presLayoutVars>
      </dgm:prSet>
      <dgm:spPr/>
    </dgm:pt>
    <dgm:pt modelId="{2F5A197D-9001-43C8-9211-32C2C7669639}" type="pres">
      <dgm:prSet presAssocID="{EF59B495-BA2C-4C2F-B51B-2357AB941907}" presName="level2hierChild" presStyleCnt="0"/>
      <dgm:spPr/>
    </dgm:pt>
    <dgm:pt modelId="{0232D960-0252-4FDE-A4DA-92206D7DFC1B}" type="pres">
      <dgm:prSet presAssocID="{D94534AD-6F98-417E-B758-12FA466798CC}" presName="conn2-1" presStyleLbl="parChTrans1D2" presStyleIdx="0" presStyleCnt="2"/>
      <dgm:spPr/>
    </dgm:pt>
    <dgm:pt modelId="{B55D7DC8-D237-46BE-87CC-8A1DDE615AF2}" type="pres">
      <dgm:prSet presAssocID="{D94534AD-6F98-417E-B758-12FA466798CC}" presName="connTx" presStyleLbl="parChTrans1D2" presStyleIdx="0" presStyleCnt="2"/>
      <dgm:spPr/>
    </dgm:pt>
    <dgm:pt modelId="{4716B65F-9184-4BC0-A3AE-F163B7381BCD}" type="pres">
      <dgm:prSet presAssocID="{7E1F8563-24A2-4F7A-9ED8-C4A8AD217297}" presName="root2" presStyleCnt="0"/>
      <dgm:spPr/>
    </dgm:pt>
    <dgm:pt modelId="{C545102A-CAD7-4090-99C3-726DF6AAC372}" type="pres">
      <dgm:prSet presAssocID="{7E1F8563-24A2-4F7A-9ED8-C4A8AD217297}" presName="LevelTwoTextNode" presStyleLbl="node2" presStyleIdx="0" presStyleCnt="2" custLinFactNeighborY="26633">
        <dgm:presLayoutVars>
          <dgm:chPref val="3"/>
        </dgm:presLayoutVars>
      </dgm:prSet>
      <dgm:spPr/>
    </dgm:pt>
    <dgm:pt modelId="{9D74044A-AECD-48DF-A199-CB9CF6034B61}" type="pres">
      <dgm:prSet presAssocID="{7E1F8563-24A2-4F7A-9ED8-C4A8AD217297}" presName="level3hierChild" presStyleCnt="0"/>
      <dgm:spPr/>
    </dgm:pt>
    <dgm:pt modelId="{EE20E9E2-EAE9-42DF-B930-6B0B517EAE0F}" type="pres">
      <dgm:prSet presAssocID="{796E606E-22AC-4734-BC2F-316B08C9F230}" presName="conn2-1" presStyleLbl="parChTrans1D3" presStyleIdx="0" presStyleCnt="2"/>
      <dgm:spPr/>
    </dgm:pt>
    <dgm:pt modelId="{F411BE30-47AC-431E-A71D-0148F85BF44B}" type="pres">
      <dgm:prSet presAssocID="{796E606E-22AC-4734-BC2F-316B08C9F230}" presName="connTx" presStyleLbl="parChTrans1D3" presStyleIdx="0" presStyleCnt="2"/>
      <dgm:spPr/>
    </dgm:pt>
    <dgm:pt modelId="{89A6EB2A-6D6D-4EF1-ADC4-5387EAB30938}" type="pres">
      <dgm:prSet presAssocID="{71194D99-27D6-4C87-9399-0A630CF1D914}" presName="root2" presStyleCnt="0"/>
      <dgm:spPr/>
    </dgm:pt>
    <dgm:pt modelId="{C2DD025B-6295-4092-8168-F5040A124BA7}" type="pres">
      <dgm:prSet presAssocID="{71194D99-27D6-4C87-9399-0A630CF1D914}" presName="LevelTwoTextNode" presStyleLbl="node3" presStyleIdx="0" presStyleCnt="2" custScaleX="181636" custScaleY="272674" custLinFactNeighborX="-7862" custLinFactNeighborY="71792">
        <dgm:presLayoutVars>
          <dgm:chPref val="3"/>
        </dgm:presLayoutVars>
      </dgm:prSet>
      <dgm:spPr/>
    </dgm:pt>
    <dgm:pt modelId="{0BB2CFDD-36BC-447C-8660-52662EDBEC52}" type="pres">
      <dgm:prSet presAssocID="{71194D99-27D6-4C87-9399-0A630CF1D914}" presName="level3hierChild" presStyleCnt="0"/>
      <dgm:spPr/>
    </dgm:pt>
    <dgm:pt modelId="{32329864-60E2-49C7-AF7E-037293C1AFB4}" type="pres">
      <dgm:prSet presAssocID="{F2FB501E-C54D-43BD-BFA9-DE00DE69E929}" presName="conn2-1" presStyleLbl="parChTrans1D2" presStyleIdx="1" presStyleCnt="2"/>
      <dgm:spPr/>
    </dgm:pt>
    <dgm:pt modelId="{FF15F59E-6E46-4D61-B254-1511323D5FF8}" type="pres">
      <dgm:prSet presAssocID="{F2FB501E-C54D-43BD-BFA9-DE00DE69E929}" presName="connTx" presStyleLbl="parChTrans1D2" presStyleIdx="1" presStyleCnt="2"/>
      <dgm:spPr/>
    </dgm:pt>
    <dgm:pt modelId="{FED43327-E1B7-4DCF-B790-4C205DCD6CAE}" type="pres">
      <dgm:prSet presAssocID="{E43A43FB-A19E-4690-A121-C8F4AB6A424E}" presName="root2" presStyleCnt="0"/>
      <dgm:spPr/>
    </dgm:pt>
    <dgm:pt modelId="{6E83A986-E210-40AE-B9B6-2A4DA18D0E15}" type="pres">
      <dgm:prSet presAssocID="{E43A43FB-A19E-4690-A121-C8F4AB6A424E}" presName="LevelTwoTextNode" presStyleLbl="node2" presStyleIdx="1" presStyleCnt="2" custLinFactNeighborX="6116" custLinFactNeighborY="4091">
        <dgm:presLayoutVars>
          <dgm:chPref val="3"/>
        </dgm:presLayoutVars>
      </dgm:prSet>
      <dgm:spPr>
        <a:xfrm>
          <a:off x="2592344" y="4235154"/>
          <a:ext cx="1768551" cy="884275"/>
        </a:xfrm>
        <a:prstGeom prst="roundRect">
          <a:avLst>
            <a:gd name="adj" fmla="val 10000"/>
          </a:avLst>
        </a:prstGeom>
      </dgm:spPr>
    </dgm:pt>
    <dgm:pt modelId="{CE449000-1C21-4749-8350-D0F1693CE848}" type="pres">
      <dgm:prSet presAssocID="{E43A43FB-A19E-4690-A121-C8F4AB6A424E}" presName="level3hierChild" presStyleCnt="0"/>
      <dgm:spPr/>
    </dgm:pt>
    <dgm:pt modelId="{C76A2439-69A4-4892-9EB6-F649D4C04AAB}" type="pres">
      <dgm:prSet presAssocID="{A4D3BCB2-7C50-4D5E-85FA-98322110DA4D}" presName="conn2-1" presStyleLbl="parChTrans1D3" presStyleIdx="1" presStyleCnt="2"/>
      <dgm:spPr/>
    </dgm:pt>
    <dgm:pt modelId="{611BFD2E-D857-492A-9B05-3505C9665F53}" type="pres">
      <dgm:prSet presAssocID="{A4D3BCB2-7C50-4D5E-85FA-98322110DA4D}" presName="connTx" presStyleLbl="parChTrans1D3" presStyleIdx="1" presStyleCnt="2"/>
      <dgm:spPr/>
    </dgm:pt>
    <dgm:pt modelId="{02B005B3-D28C-414D-97B7-EB4176D32E57}" type="pres">
      <dgm:prSet presAssocID="{4401858B-8597-4E09-BD4D-24A24F1CC9F5}" presName="root2" presStyleCnt="0"/>
      <dgm:spPr/>
    </dgm:pt>
    <dgm:pt modelId="{8D671A48-23BC-48AB-90A5-DF1E5FAA93B5}" type="pres">
      <dgm:prSet presAssocID="{4401858B-8597-4E09-BD4D-24A24F1CC9F5}" presName="LevelTwoTextNode" presStyleLbl="node3" presStyleIdx="1" presStyleCnt="2" custScaleX="174800" custScaleY="252332" custLinFactNeighborX="-8889" custLinFactNeighborY="70443">
        <dgm:presLayoutVars>
          <dgm:chPref val="3"/>
        </dgm:presLayoutVars>
      </dgm:prSet>
      <dgm:spPr/>
    </dgm:pt>
    <dgm:pt modelId="{276FB342-F171-4346-9901-9D90C5E7B9BB}" type="pres">
      <dgm:prSet presAssocID="{4401858B-8597-4E09-BD4D-24A24F1CC9F5}" presName="level3hierChild" presStyleCnt="0"/>
      <dgm:spPr/>
    </dgm:pt>
  </dgm:ptLst>
  <dgm:cxnLst>
    <dgm:cxn modelId="{B7DB9113-0B0A-4C73-B28C-E45B206FAFBB}" type="presOf" srcId="{E43A43FB-A19E-4690-A121-C8F4AB6A424E}" destId="{6E83A986-E210-40AE-B9B6-2A4DA18D0E15}" srcOrd="0" destOrd="0" presId="urn:microsoft.com/office/officeart/2005/8/layout/hierarchy2"/>
    <dgm:cxn modelId="{DF1D1630-6C9B-4623-9096-42BAF72C74B8}" srcId="{7E1F8563-24A2-4F7A-9ED8-C4A8AD217297}" destId="{71194D99-27D6-4C87-9399-0A630CF1D914}" srcOrd="0" destOrd="0" parTransId="{796E606E-22AC-4734-BC2F-316B08C9F230}" sibTransId="{64BEF807-0F34-4D8E-96B6-EAF7C7F537D3}"/>
    <dgm:cxn modelId="{E04C3463-1E96-4D85-A6B5-565EEEBA4BD1}" type="presOf" srcId="{EF59B495-BA2C-4C2F-B51B-2357AB941907}" destId="{38B89841-B2AF-4FBC-B2BC-10CBD46DBE93}" srcOrd="0" destOrd="0" presId="urn:microsoft.com/office/officeart/2005/8/layout/hierarchy2"/>
    <dgm:cxn modelId="{7ED9EA6C-FCD3-4F89-93D0-DBDCFA3A888D}" type="presOf" srcId="{D94534AD-6F98-417E-B758-12FA466798CC}" destId="{B55D7DC8-D237-46BE-87CC-8A1DDE615AF2}" srcOrd="1" destOrd="0" presId="urn:microsoft.com/office/officeart/2005/8/layout/hierarchy2"/>
    <dgm:cxn modelId="{490C7153-04DB-4B68-AD15-7435EAAB4C7D}" type="presOf" srcId="{796E606E-22AC-4734-BC2F-316B08C9F230}" destId="{F411BE30-47AC-431E-A71D-0148F85BF44B}" srcOrd="1" destOrd="0" presId="urn:microsoft.com/office/officeart/2005/8/layout/hierarchy2"/>
    <dgm:cxn modelId="{AABF3E74-C135-43F4-A338-BAB0916ADBF6}" srcId="{E43A43FB-A19E-4690-A121-C8F4AB6A424E}" destId="{4401858B-8597-4E09-BD4D-24A24F1CC9F5}" srcOrd="0" destOrd="0" parTransId="{A4D3BCB2-7C50-4D5E-85FA-98322110DA4D}" sibTransId="{595439C4-0758-4DC5-91E5-69EB85D675DD}"/>
    <dgm:cxn modelId="{F2F9E656-B232-4E33-846F-39BF3CED25D2}" srcId="{73E9AE58-3978-43C3-A49C-FDA98DFA5784}" destId="{EF59B495-BA2C-4C2F-B51B-2357AB941907}" srcOrd="0" destOrd="0" parTransId="{FD166C19-F94A-4F5D-A71E-1A26CCBAE116}" sibTransId="{2ACA93D8-2F18-47CA-93E3-4521E0C21619}"/>
    <dgm:cxn modelId="{839EE28C-F9A4-4AEC-9105-BB32C7B41CD7}" type="presOf" srcId="{71194D99-27D6-4C87-9399-0A630CF1D914}" destId="{C2DD025B-6295-4092-8168-F5040A124BA7}" srcOrd="0" destOrd="0" presId="urn:microsoft.com/office/officeart/2005/8/layout/hierarchy2"/>
    <dgm:cxn modelId="{AA8480A3-576D-4832-8211-4601C1BD227B}" type="presOf" srcId="{73E9AE58-3978-43C3-A49C-FDA98DFA5784}" destId="{9F019D93-478B-44A2-9530-E27B32ED5860}" srcOrd="0" destOrd="0" presId="urn:microsoft.com/office/officeart/2005/8/layout/hierarchy2"/>
    <dgm:cxn modelId="{FF90A5A9-568E-4CA3-8716-BE26B33E4600}" type="presOf" srcId="{D94534AD-6F98-417E-B758-12FA466798CC}" destId="{0232D960-0252-4FDE-A4DA-92206D7DFC1B}" srcOrd="0" destOrd="0" presId="urn:microsoft.com/office/officeart/2005/8/layout/hierarchy2"/>
    <dgm:cxn modelId="{CE930AAF-CBC0-480B-8BCE-B182220E1918}" type="presOf" srcId="{A4D3BCB2-7C50-4D5E-85FA-98322110DA4D}" destId="{C76A2439-69A4-4892-9EB6-F649D4C04AAB}" srcOrd="0" destOrd="0" presId="urn:microsoft.com/office/officeart/2005/8/layout/hierarchy2"/>
    <dgm:cxn modelId="{DAE7A4AF-65AD-4AC0-A352-EA8F03430B73}" type="presOf" srcId="{4401858B-8597-4E09-BD4D-24A24F1CC9F5}" destId="{8D671A48-23BC-48AB-90A5-DF1E5FAA93B5}" srcOrd="0" destOrd="0" presId="urn:microsoft.com/office/officeart/2005/8/layout/hierarchy2"/>
    <dgm:cxn modelId="{C8F58CBC-2F39-4E6D-A932-A24CA4A63BD9}" type="presOf" srcId="{F2FB501E-C54D-43BD-BFA9-DE00DE69E929}" destId="{FF15F59E-6E46-4D61-B254-1511323D5FF8}" srcOrd="1" destOrd="0" presId="urn:microsoft.com/office/officeart/2005/8/layout/hierarchy2"/>
    <dgm:cxn modelId="{243859CB-F455-4366-B8C7-1847D1DD2512}" type="presOf" srcId="{796E606E-22AC-4734-BC2F-316B08C9F230}" destId="{EE20E9E2-EAE9-42DF-B930-6B0B517EAE0F}" srcOrd="0" destOrd="0" presId="urn:microsoft.com/office/officeart/2005/8/layout/hierarchy2"/>
    <dgm:cxn modelId="{86F6D9DF-FC92-4B3E-8919-7CAAD56A027D}" type="presOf" srcId="{F2FB501E-C54D-43BD-BFA9-DE00DE69E929}" destId="{32329864-60E2-49C7-AF7E-037293C1AFB4}" srcOrd="0" destOrd="0" presId="urn:microsoft.com/office/officeart/2005/8/layout/hierarchy2"/>
    <dgm:cxn modelId="{D25C0DE0-4425-48DA-B89B-47AA2757A875}" srcId="{EF59B495-BA2C-4C2F-B51B-2357AB941907}" destId="{7E1F8563-24A2-4F7A-9ED8-C4A8AD217297}" srcOrd="0" destOrd="0" parTransId="{D94534AD-6F98-417E-B758-12FA466798CC}" sibTransId="{1DEBC8B5-DBF2-49A1-ADB0-C0459534183F}"/>
    <dgm:cxn modelId="{7550F4E8-1E25-479B-B244-A9D757E56BF4}" type="presOf" srcId="{7E1F8563-24A2-4F7A-9ED8-C4A8AD217297}" destId="{C545102A-CAD7-4090-99C3-726DF6AAC372}" srcOrd="0" destOrd="0" presId="urn:microsoft.com/office/officeart/2005/8/layout/hierarchy2"/>
    <dgm:cxn modelId="{37928AF4-8B72-41FB-BD1B-4AE84667AB18}" type="presOf" srcId="{A4D3BCB2-7C50-4D5E-85FA-98322110DA4D}" destId="{611BFD2E-D857-492A-9B05-3505C9665F53}" srcOrd="1" destOrd="0" presId="urn:microsoft.com/office/officeart/2005/8/layout/hierarchy2"/>
    <dgm:cxn modelId="{0ACED5F8-9424-4328-B03F-0976C501B0DA}" srcId="{EF59B495-BA2C-4C2F-B51B-2357AB941907}" destId="{E43A43FB-A19E-4690-A121-C8F4AB6A424E}" srcOrd="1" destOrd="0" parTransId="{F2FB501E-C54D-43BD-BFA9-DE00DE69E929}" sibTransId="{D031A72C-97AB-4170-9CA4-69638544AEB9}"/>
    <dgm:cxn modelId="{6C987B07-4914-4CDC-85C5-AF7DD5F9087A}" type="presParOf" srcId="{9F019D93-478B-44A2-9530-E27B32ED5860}" destId="{03C9B4A1-592B-432B-8396-199B1333B320}" srcOrd="0" destOrd="0" presId="urn:microsoft.com/office/officeart/2005/8/layout/hierarchy2"/>
    <dgm:cxn modelId="{E20B2F7B-9774-4C98-8DD7-D242CA003B1A}" type="presParOf" srcId="{03C9B4A1-592B-432B-8396-199B1333B320}" destId="{38B89841-B2AF-4FBC-B2BC-10CBD46DBE93}" srcOrd="0" destOrd="0" presId="urn:microsoft.com/office/officeart/2005/8/layout/hierarchy2"/>
    <dgm:cxn modelId="{477CC195-88C8-4E24-85FD-846FAF22DEB2}" type="presParOf" srcId="{03C9B4A1-592B-432B-8396-199B1333B320}" destId="{2F5A197D-9001-43C8-9211-32C2C7669639}" srcOrd="1" destOrd="0" presId="urn:microsoft.com/office/officeart/2005/8/layout/hierarchy2"/>
    <dgm:cxn modelId="{30B9172C-9389-4379-B4BE-7534CBB48FFB}" type="presParOf" srcId="{2F5A197D-9001-43C8-9211-32C2C7669639}" destId="{0232D960-0252-4FDE-A4DA-92206D7DFC1B}" srcOrd="0" destOrd="0" presId="urn:microsoft.com/office/officeart/2005/8/layout/hierarchy2"/>
    <dgm:cxn modelId="{5EFA6A9B-638F-458D-96A3-41CB48453DA4}" type="presParOf" srcId="{0232D960-0252-4FDE-A4DA-92206D7DFC1B}" destId="{B55D7DC8-D237-46BE-87CC-8A1DDE615AF2}" srcOrd="0" destOrd="0" presId="urn:microsoft.com/office/officeart/2005/8/layout/hierarchy2"/>
    <dgm:cxn modelId="{208DED43-3028-419F-B56F-6475DC327CA9}" type="presParOf" srcId="{2F5A197D-9001-43C8-9211-32C2C7669639}" destId="{4716B65F-9184-4BC0-A3AE-F163B7381BCD}" srcOrd="1" destOrd="0" presId="urn:microsoft.com/office/officeart/2005/8/layout/hierarchy2"/>
    <dgm:cxn modelId="{283CDB19-7546-4AE6-BF26-E8ACBC79AC9B}" type="presParOf" srcId="{4716B65F-9184-4BC0-A3AE-F163B7381BCD}" destId="{C545102A-CAD7-4090-99C3-726DF6AAC372}" srcOrd="0" destOrd="0" presId="urn:microsoft.com/office/officeart/2005/8/layout/hierarchy2"/>
    <dgm:cxn modelId="{5C1393D2-961F-453C-A624-ABFE2D96585B}" type="presParOf" srcId="{4716B65F-9184-4BC0-A3AE-F163B7381BCD}" destId="{9D74044A-AECD-48DF-A199-CB9CF6034B61}" srcOrd="1" destOrd="0" presId="urn:microsoft.com/office/officeart/2005/8/layout/hierarchy2"/>
    <dgm:cxn modelId="{9C9C09CE-9026-4343-8227-6F947892AD51}" type="presParOf" srcId="{9D74044A-AECD-48DF-A199-CB9CF6034B61}" destId="{EE20E9E2-EAE9-42DF-B930-6B0B517EAE0F}" srcOrd="0" destOrd="0" presId="urn:microsoft.com/office/officeart/2005/8/layout/hierarchy2"/>
    <dgm:cxn modelId="{6D8A22AB-01D0-4FD9-A991-0827787CDADD}" type="presParOf" srcId="{EE20E9E2-EAE9-42DF-B930-6B0B517EAE0F}" destId="{F411BE30-47AC-431E-A71D-0148F85BF44B}" srcOrd="0" destOrd="0" presId="urn:microsoft.com/office/officeart/2005/8/layout/hierarchy2"/>
    <dgm:cxn modelId="{6C71E1C3-C840-462B-8A0E-C562FDBF8E54}" type="presParOf" srcId="{9D74044A-AECD-48DF-A199-CB9CF6034B61}" destId="{89A6EB2A-6D6D-4EF1-ADC4-5387EAB30938}" srcOrd="1" destOrd="0" presId="urn:microsoft.com/office/officeart/2005/8/layout/hierarchy2"/>
    <dgm:cxn modelId="{7683D9A1-34A8-422E-978F-4EDD73A34F08}" type="presParOf" srcId="{89A6EB2A-6D6D-4EF1-ADC4-5387EAB30938}" destId="{C2DD025B-6295-4092-8168-F5040A124BA7}" srcOrd="0" destOrd="0" presId="urn:microsoft.com/office/officeart/2005/8/layout/hierarchy2"/>
    <dgm:cxn modelId="{6159697A-79AB-498B-9F1F-7606F5218602}" type="presParOf" srcId="{89A6EB2A-6D6D-4EF1-ADC4-5387EAB30938}" destId="{0BB2CFDD-36BC-447C-8660-52662EDBEC52}" srcOrd="1" destOrd="0" presId="urn:microsoft.com/office/officeart/2005/8/layout/hierarchy2"/>
    <dgm:cxn modelId="{49C733D3-37E4-4439-8D94-0A2E27942B6F}" type="presParOf" srcId="{2F5A197D-9001-43C8-9211-32C2C7669639}" destId="{32329864-60E2-49C7-AF7E-037293C1AFB4}" srcOrd="2" destOrd="0" presId="urn:microsoft.com/office/officeart/2005/8/layout/hierarchy2"/>
    <dgm:cxn modelId="{2101CCB2-D17D-43AA-87CA-A60342D5079F}" type="presParOf" srcId="{32329864-60E2-49C7-AF7E-037293C1AFB4}" destId="{FF15F59E-6E46-4D61-B254-1511323D5FF8}" srcOrd="0" destOrd="0" presId="urn:microsoft.com/office/officeart/2005/8/layout/hierarchy2"/>
    <dgm:cxn modelId="{A752904C-8F8B-471E-BB0D-C044A89648D2}" type="presParOf" srcId="{2F5A197D-9001-43C8-9211-32C2C7669639}" destId="{FED43327-E1B7-4DCF-B790-4C205DCD6CAE}" srcOrd="3" destOrd="0" presId="urn:microsoft.com/office/officeart/2005/8/layout/hierarchy2"/>
    <dgm:cxn modelId="{3102CFA4-4346-4C50-8632-D000172882C1}" type="presParOf" srcId="{FED43327-E1B7-4DCF-B790-4C205DCD6CAE}" destId="{6E83A986-E210-40AE-B9B6-2A4DA18D0E15}" srcOrd="0" destOrd="0" presId="urn:microsoft.com/office/officeart/2005/8/layout/hierarchy2"/>
    <dgm:cxn modelId="{544B6815-8694-4345-8160-F0D28B5CCC8E}" type="presParOf" srcId="{FED43327-E1B7-4DCF-B790-4C205DCD6CAE}" destId="{CE449000-1C21-4749-8350-D0F1693CE848}" srcOrd="1" destOrd="0" presId="urn:microsoft.com/office/officeart/2005/8/layout/hierarchy2"/>
    <dgm:cxn modelId="{94E722C4-AB22-4FA7-8F4C-F7643E9A9DEF}" type="presParOf" srcId="{CE449000-1C21-4749-8350-D0F1693CE848}" destId="{C76A2439-69A4-4892-9EB6-F649D4C04AAB}" srcOrd="0" destOrd="0" presId="urn:microsoft.com/office/officeart/2005/8/layout/hierarchy2"/>
    <dgm:cxn modelId="{5C4912C8-3565-46B5-9CCE-6E968A366CC2}" type="presParOf" srcId="{C76A2439-69A4-4892-9EB6-F649D4C04AAB}" destId="{611BFD2E-D857-492A-9B05-3505C9665F53}" srcOrd="0" destOrd="0" presId="urn:microsoft.com/office/officeart/2005/8/layout/hierarchy2"/>
    <dgm:cxn modelId="{6E4B3718-25FB-413E-9566-4B51EB54D1AD}" type="presParOf" srcId="{CE449000-1C21-4749-8350-D0F1693CE848}" destId="{02B005B3-D28C-414D-97B7-EB4176D32E57}" srcOrd="1" destOrd="0" presId="urn:microsoft.com/office/officeart/2005/8/layout/hierarchy2"/>
    <dgm:cxn modelId="{A836A6A2-D19B-40D1-88C4-F6730F81DA59}" type="presParOf" srcId="{02B005B3-D28C-414D-97B7-EB4176D32E57}" destId="{8D671A48-23BC-48AB-90A5-DF1E5FAA93B5}" srcOrd="0" destOrd="0" presId="urn:microsoft.com/office/officeart/2005/8/layout/hierarchy2"/>
    <dgm:cxn modelId="{D631F5D0-DF0F-4B1A-A390-9C86FB235827}" type="presParOf" srcId="{02B005B3-D28C-414D-97B7-EB4176D32E57}" destId="{276FB342-F171-4346-9901-9D90C5E7B9B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1BB00-69FE-4CDC-96D1-11F015331246}">
      <dsp:nvSpPr>
        <dsp:cNvPr id="0" name=""/>
        <dsp:cNvSpPr/>
      </dsp:nvSpPr>
      <dsp:spPr>
        <a:xfrm>
          <a:off x="2002637" y="570472"/>
          <a:ext cx="680625" cy="327569"/>
        </a:xfrm>
        <a:custGeom>
          <a:avLst/>
          <a:gdLst/>
          <a:ahLst/>
          <a:cxnLst/>
          <a:rect l="0" t="0" r="0" b="0"/>
          <a:pathLst>
            <a:path>
              <a:moveTo>
                <a:pt x="0" y="0"/>
              </a:moveTo>
              <a:lnTo>
                <a:pt x="0" y="195120"/>
              </a:lnTo>
              <a:lnTo>
                <a:pt x="680625" y="195120"/>
              </a:lnTo>
              <a:lnTo>
                <a:pt x="680625" y="327569"/>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092B2084-F4F3-478B-B730-6B0D0446A7D6}">
      <dsp:nvSpPr>
        <dsp:cNvPr id="0" name=""/>
        <dsp:cNvSpPr/>
      </dsp:nvSpPr>
      <dsp:spPr>
        <a:xfrm>
          <a:off x="1166656" y="4152523"/>
          <a:ext cx="91440" cy="327971"/>
        </a:xfrm>
        <a:custGeom>
          <a:avLst/>
          <a:gdLst/>
          <a:ahLst/>
          <a:cxnLst/>
          <a:rect l="0" t="0" r="0" b="0"/>
          <a:pathLst>
            <a:path>
              <a:moveTo>
                <a:pt x="45720" y="0"/>
              </a:moveTo>
              <a:lnTo>
                <a:pt x="45720" y="32797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55289FC1-4DFD-4F61-B65B-F4EDDD82C05C}">
      <dsp:nvSpPr>
        <dsp:cNvPr id="0" name=""/>
        <dsp:cNvSpPr/>
      </dsp:nvSpPr>
      <dsp:spPr>
        <a:xfrm>
          <a:off x="1166656" y="3256910"/>
          <a:ext cx="91440" cy="327971"/>
        </a:xfrm>
        <a:custGeom>
          <a:avLst/>
          <a:gdLst/>
          <a:ahLst/>
          <a:cxnLst/>
          <a:rect l="0" t="0" r="0" b="0"/>
          <a:pathLst>
            <a:path>
              <a:moveTo>
                <a:pt x="45720" y="0"/>
              </a:moveTo>
              <a:lnTo>
                <a:pt x="45720" y="32797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66C3FA20-D16B-445D-97F7-16E7FBF0CB86}">
      <dsp:nvSpPr>
        <dsp:cNvPr id="0" name=""/>
        <dsp:cNvSpPr/>
      </dsp:nvSpPr>
      <dsp:spPr>
        <a:xfrm>
          <a:off x="1166656" y="2361297"/>
          <a:ext cx="91440" cy="327971"/>
        </a:xfrm>
        <a:custGeom>
          <a:avLst/>
          <a:gdLst/>
          <a:ahLst/>
          <a:cxnLst/>
          <a:rect l="0" t="0" r="0" b="0"/>
          <a:pathLst>
            <a:path>
              <a:moveTo>
                <a:pt x="45720" y="0"/>
              </a:moveTo>
              <a:lnTo>
                <a:pt x="45720" y="32797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5639C510-CE89-481A-B071-789A19B0AD90}">
      <dsp:nvSpPr>
        <dsp:cNvPr id="0" name=""/>
        <dsp:cNvSpPr/>
      </dsp:nvSpPr>
      <dsp:spPr>
        <a:xfrm>
          <a:off x="1166656" y="1465684"/>
          <a:ext cx="91440" cy="327971"/>
        </a:xfrm>
        <a:custGeom>
          <a:avLst/>
          <a:gdLst/>
          <a:ahLst/>
          <a:cxnLst/>
          <a:rect l="0" t="0" r="0" b="0"/>
          <a:pathLst>
            <a:path>
              <a:moveTo>
                <a:pt x="45720" y="0"/>
              </a:moveTo>
              <a:lnTo>
                <a:pt x="45720" y="32797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3B4C3800-7EF0-4D23-88CF-5B93ED59FCA1}">
      <dsp:nvSpPr>
        <dsp:cNvPr id="0" name=""/>
        <dsp:cNvSpPr/>
      </dsp:nvSpPr>
      <dsp:spPr>
        <a:xfrm>
          <a:off x="1212376" y="570472"/>
          <a:ext cx="790260" cy="327569"/>
        </a:xfrm>
        <a:custGeom>
          <a:avLst/>
          <a:gdLst/>
          <a:ahLst/>
          <a:cxnLst/>
          <a:rect l="0" t="0" r="0" b="0"/>
          <a:pathLst>
            <a:path>
              <a:moveTo>
                <a:pt x="790260" y="0"/>
              </a:moveTo>
              <a:lnTo>
                <a:pt x="790260" y="195120"/>
              </a:lnTo>
              <a:lnTo>
                <a:pt x="0" y="195120"/>
              </a:lnTo>
              <a:lnTo>
                <a:pt x="0" y="327569"/>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A80B8DFA-9C0E-4ECC-A7FA-C18221E1DF8A}">
      <dsp:nvSpPr>
        <dsp:cNvPr id="0" name=""/>
        <dsp:cNvSpPr/>
      </dsp:nvSpPr>
      <dsp:spPr>
        <a:xfrm>
          <a:off x="1454461" y="2830"/>
          <a:ext cx="1096351" cy="56764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9050">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0101"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District Data Security Officer</a:t>
          </a:r>
        </a:p>
      </dsp:txBody>
      <dsp:txXfrm>
        <a:off x="1454461" y="2830"/>
        <a:ext cx="1096351" cy="567642"/>
      </dsp:txXfrm>
    </dsp:sp>
    <dsp:sp modelId="{8EA113E8-3531-4D5D-B597-E8222BA95124}">
      <dsp:nvSpPr>
        <dsp:cNvPr id="0" name=""/>
        <dsp:cNvSpPr/>
      </dsp:nvSpPr>
      <dsp:spPr>
        <a:xfrm>
          <a:off x="1830013" y="444730"/>
          <a:ext cx="674154" cy="188411"/>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DDSO</a:t>
          </a:r>
        </a:p>
      </dsp:txBody>
      <dsp:txXfrm>
        <a:off x="1830013" y="444730"/>
        <a:ext cx="674154" cy="188411"/>
      </dsp:txXfrm>
    </dsp:sp>
    <dsp:sp modelId="{FCAAB92A-0CA4-4172-ACA9-9F55942DCCD1}">
      <dsp:nvSpPr>
        <dsp:cNvPr id="0" name=""/>
        <dsp:cNvSpPr/>
      </dsp:nvSpPr>
      <dsp:spPr>
        <a:xfrm>
          <a:off x="664201" y="898042"/>
          <a:ext cx="1096351" cy="56764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9050">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0101"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District Coordinator</a:t>
          </a:r>
        </a:p>
      </dsp:txBody>
      <dsp:txXfrm>
        <a:off x="664201" y="898042"/>
        <a:ext cx="1096351" cy="567642"/>
      </dsp:txXfrm>
    </dsp:sp>
    <dsp:sp modelId="{E6CD47CE-C1D9-4029-911A-C6BF866BCC13}">
      <dsp:nvSpPr>
        <dsp:cNvPr id="0" name=""/>
        <dsp:cNvSpPr/>
      </dsp:nvSpPr>
      <dsp:spPr>
        <a:xfrm>
          <a:off x="883471" y="1339541"/>
          <a:ext cx="986716" cy="189214"/>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DC</a:t>
          </a:r>
        </a:p>
      </dsp:txBody>
      <dsp:txXfrm>
        <a:off x="883471" y="1339541"/>
        <a:ext cx="986716" cy="189214"/>
      </dsp:txXfrm>
    </dsp:sp>
    <dsp:sp modelId="{4715BFED-8BB3-405F-8913-00F223A01A8B}">
      <dsp:nvSpPr>
        <dsp:cNvPr id="0" name=""/>
        <dsp:cNvSpPr/>
      </dsp:nvSpPr>
      <dsp:spPr>
        <a:xfrm>
          <a:off x="664201" y="1793655"/>
          <a:ext cx="1096351" cy="56764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9050">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0101"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School Data Security Officer</a:t>
          </a:r>
        </a:p>
      </dsp:txBody>
      <dsp:txXfrm>
        <a:off x="664201" y="1793655"/>
        <a:ext cx="1096351" cy="567642"/>
      </dsp:txXfrm>
    </dsp:sp>
    <dsp:sp modelId="{65B853B6-189D-4DDB-B79A-17B0FC9176D5}">
      <dsp:nvSpPr>
        <dsp:cNvPr id="0" name=""/>
        <dsp:cNvSpPr/>
      </dsp:nvSpPr>
      <dsp:spPr>
        <a:xfrm>
          <a:off x="883471" y="2235154"/>
          <a:ext cx="986716" cy="189214"/>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SDSO</a:t>
          </a:r>
        </a:p>
      </dsp:txBody>
      <dsp:txXfrm>
        <a:off x="883471" y="2235154"/>
        <a:ext cx="986716" cy="189214"/>
      </dsp:txXfrm>
    </dsp:sp>
    <dsp:sp modelId="{096F560A-78B3-4997-AAC3-829675CE60E0}">
      <dsp:nvSpPr>
        <dsp:cNvPr id="0" name=""/>
        <dsp:cNvSpPr/>
      </dsp:nvSpPr>
      <dsp:spPr>
        <a:xfrm>
          <a:off x="664201" y="2689268"/>
          <a:ext cx="1096351" cy="567642"/>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9050">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0101"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School Coordinator</a:t>
          </a:r>
        </a:p>
      </dsp:txBody>
      <dsp:txXfrm>
        <a:off x="691911" y="2716978"/>
        <a:ext cx="1040931" cy="512222"/>
      </dsp:txXfrm>
    </dsp:sp>
    <dsp:sp modelId="{2102CAC8-CBF8-4EC3-9D75-900FA37CBB61}">
      <dsp:nvSpPr>
        <dsp:cNvPr id="0" name=""/>
        <dsp:cNvSpPr/>
      </dsp:nvSpPr>
      <dsp:spPr>
        <a:xfrm>
          <a:off x="883471" y="3130767"/>
          <a:ext cx="986716" cy="189214"/>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SC</a:t>
          </a:r>
        </a:p>
      </dsp:txBody>
      <dsp:txXfrm>
        <a:off x="883471" y="3130767"/>
        <a:ext cx="986716" cy="189214"/>
      </dsp:txXfrm>
    </dsp:sp>
    <dsp:sp modelId="{F889ABEE-D75A-43A1-B8FE-19F8A1691099}">
      <dsp:nvSpPr>
        <dsp:cNvPr id="0" name=""/>
        <dsp:cNvSpPr/>
      </dsp:nvSpPr>
      <dsp:spPr>
        <a:xfrm>
          <a:off x="664201" y="3584881"/>
          <a:ext cx="1096351" cy="567642"/>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9050">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0101"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Teacher</a:t>
          </a:r>
        </a:p>
      </dsp:txBody>
      <dsp:txXfrm>
        <a:off x="691911" y="3612591"/>
        <a:ext cx="1040931" cy="512222"/>
      </dsp:txXfrm>
    </dsp:sp>
    <dsp:sp modelId="{E7494388-BB3E-480F-992E-A3B42FEF9728}">
      <dsp:nvSpPr>
        <dsp:cNvPr id="0" name=""/>
        <dsp:cNvSpPr/>
      </dsp:nvSpPr>
      <dsp:spPr>
        <a:xfrm>
          <a:off x="883471" y="4026380"/>
          <a:ext cx="986716" cy="189214"/>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TE</a:t>
          </a:r>
        </a:p>
      </dsp:txBody>
      <dsp:txXfrm>
        <a:off x="883471" y="4026380"/>
        <a:ext cx="986716" cy="189214"/>
      </dsp:txXfrm>
    </dsp:sp>
    <dsp:sp modelId="{02CA0BC6-282D-48F7-98E3-BB2AD1AB477B}">
      <dsp:nvSpPr>
        <dsp:cNvPr id="0" name=""/>
        <dsp:cNvSpPr/>
      </dsp:nvSpPr>
      <dsp:spPr>
        <a:xfrm>
          <a:off x="664201" y="4480494"/>
          <a:ext cx="1096351" cy="567642"/>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9050">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0101"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Proctor</a:t>
          </a:r>
        </a:p>
      </dsp:txBody>
      <dsp:txXfrm>
        <a:off x="691911" y="4508204"/>
        <a:ext cx="1040931" cy="512222"/>
      </dsp:txXfrm>
    </dsp:sp>
    <dsp:sp modelId="{F6B78B5C-E590-423E-9771-39A82AD4DC98}">
      <dsp:nvSpPr>
        <dsp:cNvPr id="0" name=""/>
        <dsp:cNvSpPr/>
      </dsp:nvSpPr>
      <dsp:spPr>
        <a:xfrm>
          <a:off x="883471" y="4921993"/>
          <a:ext cx="986716" cy="189214"/>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PR</a:t>
          </a:r>
        </a:p>
      </dsp:txBody>
      <dsp:txXfrm>
        <a:off x="883471" y="4921993"/>
        <a:ext cx="986716" cy="189214"/>
      </dsp:txXfrm>
    </dsp:sp>
    <dsp:sp modelId="{D16360B1-62CE-4705-83AC-AE146EE85857}">
      <dsp:nvSpPr>
        <dsp:cNvPr id="0" name=""/>
        <dsp:cNvSpPr/>
      </dsp:nvSpPr>
      <dsp:spPr>
        <a:xfrm>
          <a:off x="2135087" y="898042"/>
          <a:ext cx="1096351" cy="56764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9050">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0101"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District Data Viewer</a:t>
          </a:r>
        </a:p>
      </dsp:txBody>
      <dsp:txXfrm>
        <a:off x="2135087" y="898042"/>
        <a:ext cx="1096351" cy="567642"/>
      </dsp:txXfrm>
    </dsp:sp>
    <dsp:sp modelId="{1EE6A9FE-9DAE-4BF3-A546-471AA450D450}">
      <dsp:nvSpPr>
        <dsp:cNvPr id="0" name=""/>
        <dsp:cNvSpPr/>
      </dsp:nvSpPr>
      <dsp:spPr>
        <a:xfrm>
          <a:off x="2354357" y="1339541"/>
          <a:ext cx="986716" cy="189214"/>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rgbClr val="002060"/>
              </a:solidFill>
            </a:rPr>
            <a:t>DDV</a:t>
          </a:r>
        </a:p>
      </dsp:txBody>
      <dsp:txXfrm>
        <a:off x="2354357" y="1339541"/>
        <a:ext cx="986716" cy="189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9841-B2AF-4FBC-B2BC-10CBD46DBE93}">
      <dsp:nvSpPr>
        <dsp:cNvPr id="0" name=""/>
        <dsp:cNvSpPr/>
      </dsp:nvSpPr>
      <dsp:spPr>
        <a:xfrm>
          <a:off x="39047" y="2913907"/>
          <a:ext cx="1757160" cy="878580"/>
        </a:xfrm>
        <a:prstGeom prst="roundRect">
          <a:avLst>
            <a:gd name="adj" fmla="val 10000"/>
          </a:avLst>
        </a:prstGeom>
        <a:solidFill>
          <a:srgbClr val="DAE9F6"/>
        </a:solidFill>
        <a:ln w="38100" cap="flat" cmpd="sng" algn="ctr">
          <a:solidFill>
            <a:srgbClr val="2C9ED9"/>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tx1">
                  <a:lumMod val="50000"/>
                </a:schemeClr>
              </a:solidFill>
            </a:rPr>
            <a:t>All Tests</a:t>
          </a:r>
        </a:p>
      </dsp:txBody>
      <dsp:txXfrm>
        <a:off x="64780" y="2939640"/>
        <a:ext cx="1705694" cy="827114"/>
      </dsp:txXfrm>
    </dsp:sp>
    <dsp:sp modelId="{0232D960-0252-4FDE-A4DA-92206D7DFC1B}">
      <dsp:nvSpPr>
        <dsp:cNvPr id="0" name=""/>
        <dsp:cNvSpPr/>
      </dsp:nvSpPr>
      <dsp:spPr>
        <a:xfrm rot="18150874">
          <a:off x="1507119" y="2813895"/>
          <a:ext cx="1250150" cy="24409"/>
        </a:xfrm>
        <a:custGeom>
          <a:avLst/>
          <a:gdLst/>
          <a:ahLst/>
          <a:cxnLst/>
          <a:rect l="0" t="0" r="0" b="0"/>
          <a:pathLst>
            <a:path>
              <a:moveTo>
                <a:pt x="0" y="12204"/>
              </a:moveTo>
              <a:lnTo>
                <a:pt x="1250150" y="12204"/>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0941" y="2794846"/>
        <a:ext cx="62507" cy="62507"/>
      </dsp:txXfrm>
    </dsp:sp>
    <dsp:sp modelId="{C545102A-CAD7-4090-99C3-726DF6AAC372}">
      <dsp:nvSpPr>
        <dsp:cNvPr id="0" name=""/>
        <dsp:cNvSpPr/>
      </dsp:nvSpPr>
      <dsp:spPr>
        <a:xfrm>
          <a:off x="2468181" y="1859712"/>
          <a:ext cx="1757160" cy="878580"/>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lumMod val="50000"/>
                </a:schemeClr>
              </a:solidFill>
            </a:rPr>
            <a:t>Interim Tests</a:t>
          </a:r>
        </a:p>
      </dsp:txBody>
      <dsp:txXfrm>
        <a:off x="2493914" y="1885445"/>
        <a:ext cx="1705694" cy="827114"/>
      </dsp:txXfrm>
    </dsp:sp>
    <dsp:sp modelId="{EE20E9E2-EAE9-42DF-B930-6B0B517EAE0F}">
      <dsp:nvSpPr>
        <dsp:cNvPr id="0" name=""/>
        <dsp:cNvSpPr/>
      </dsp:nvSpPr>
      <dsp:spPr>
        <a:xfrm rot="2105465">
          <a:off x="4162620" y="2485176"/>
          <a:ext cx="690160" cy="24409"/>
        </a:xfrm>
        <a:custGeom>
          <a:avLst/>
          <a:gdLst/>
          <a:ahLst/>
          <a:cxnLst/>
          <a:rect l="0" t="0" r="0" b="0"/>
          <a:pathLst>
            <a:path>
              <a:moveTo>
                <a:pt x="0" y="12204"/>
              </a:moveTo>
              <a:lnTo>
                <a:pt x="690160" y="12204"/>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90446" y="2480127"/>
        <a:ext cx="34508" cy="34508"/>
      </dsp:txXfrm>
    </dsp:sp>
    <dsp:sp modelId="{C2DD025B-6295-4092-8168-F5040A124BA7}">
      <dsp:nvSpPr>
        <dsp:cNvPr id="0" name=""/>
        <dsp:cNvSpPr/>
      </dsp:nvSpPr>
      <dsp:spPr>
        <a:xfrm>
          <a:off x="4790058" y="1497930"/>
          <a:ext cx="3191636" cy="2395660"/>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b="0" kern="1200">
              <a:solidFill>
                <a:schemeClr val="tx1">
                  <a:lumMod val="50000"/>
                </a:schemeClr>
              </a:solidFill>
            </a:rPr>
            <a:t>—Adaptive tests that cover some or all of the standards students are required to learn</a:t>
          </a:r>
        </a:p>
        <a:p>
          <a:pPr marL="0" lvl="0" indent="0" algn="l" defTabSz="889000">
            <a:lnSpc>
              <a:spcPct val="90000"/>
            </a:lnSpc>
            <a:spcBef>
              <a:spcPct val="0"/>
            </a:spcBef>
            <a:spcAft>
              <a:spcPct val="35000"/>
            </a:spcAft>
            <a:buNone/>
          </a:pPr>
          <a:r>
            <a:rPr lang="en-US" sz="2000" b="0" kern="1200">
              <a:solidFill>
                <a:schemeClr val="tx1">
                  <a:lumMod val="50000"/>
                </a:schemeClr>
              </a:solidFill>
            </a:rPr>
            <a:t>—Users can see item-level scores for individual students who took an adaptive interim</a:t>
          </a:r>
        </a:p>
      </dsp:txBody>
      <dsp:txXfrm>
        <a:off x="4860224" y="1568096"/>
        <a:ext cx="3051304" cy="2255328"/>
      </dsp:txXfrm>
    </dsp:sp>
    <dsp:sp modelId="{32329864-60E2-49C7-AF7E-037293C1AFB4}">
      <dsp:nvSpPr>
        <dsp:cNvPr id="0" name=""/>
        <dsp:cNvSpPr/>
      </dsp:nvSpPr>
      <dsp:spPr>
        <a:xfrm rot="3401010">
          <a:off x="1476395" y="3933914"/>
          <a:ext cx="1419066" cy="24409"/>
        </a:xfrm>
        <a:custGeom>
          <a:avLst/>
          <a:gdLst/>
          <a:ahLst/>
          <a:cxnLst/>
          <a:rect l="0" t="0" r="0" b="0"/>
          <a:pathLst>
            <a:path>
              <a:moveTo>
                <a:pt x="0" y="12204"/>
              </a:moveTo>
              <a:lnTo>
                <a:pt x="1419066" y="12204"/>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0452" y="3910642"/>
        <a:ext cx="70953" cy="70953"/>
      </dsp:txXfrm>
    </dsp:sp>
    <dsp:sp modelId="{6E83A986-E210-40AE-B9B6-2A4DA18D0E15}">
      <dsp:nvSpPr>
        <dsp:cNvPr id="0" name=""/>
        <dsp:cNvSpPr/>
      </dsp:nvSpPr>
      <dsp:spPr>
        <a:xfrm>
          <a:off x="2575649" y="4099749"/>
          <a:ext cx="1757160" cy="878580"/>
        </a:xfrm>
        <a:prstGeom prst="roundRect">
          <a:avLst>
            <a:gd name="adj" fmla="val 10000"/>
          </a:avLst>
        </a:prstGeom>
        <a:solidFill>
          <a:srgbClr val="4C9237"/>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53565A">
                  <a:lumMod val="50000"/>
                </a:srgbClr>
              </a:solidFill>
              <a:latin typeface="Franklin Gothic Book" panose="020B0503020102020204"/>
              <a:ea typeface="+mn-ea"/>
              <a:cs typeface="+mn-cs"/>
            </a:rPr>
            <a:t>Formative Tests</a:t>
          </a:r>
        </a:p>
      </dsp:txBody>
      <dsp:txXfrm>
        <a:off x="2601382" y="4125482"/>
        <a:ext cx="1705694" cy="827114"/>
      </dsp:txXfrm>
    </dsp:sp>
    <dsp:sp modelId="{C76A2439-69A4-4892-9EB6-F649D4C04AAB}">
      <dsp:nvSpPr>
        <dsp:cNvPr id="0" name=""/>
        <dsp:cNvSpPr/>
      </dsp:nvSpPr>
      <dsp:spPr>
        <a:xfrm rot="3180324">
          <a:off x="4187467" y="4818312"/>
          <a:ext cx="729887" cy="24409"/>
        </a:xfrm>
        <a:custGeom>
          <a:avLst/>
          <a:gdLst/>
          <a:ahLst/>
          <a:cxnLst/>
          <a:rect l="0" t="0" r="0" b="0"/>
          <a:pathLst>
            <a:path>
              <a:moveTo>
                <a:pt x="0" y="12204"/>
              </a:moveTo>
              <a:lnTo>
                <a:pt x="729887" y="122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4164" y="4812270"/>
        <a:ext cx="36494" cy="36494"/>
      </dsp:txXfrm>
    </dsp:sp>
    <dsp:sp modelId="{8D671A48-23BC-48AB-90A5-DF1E5FAA93B5}">
      <dsp:nvSpPr>
        <dsp:cNvPr id="0" name=""/>
        <dsp:cNvSpPr/>
      </dsp:nvSpPr>
      <dsp:spPr>
        <a:xfrm>
          <a:off x="4772012" y="4013525"/>
          <a:ext cx="3071517" cy="221693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lumMod val="50000"/>
                </a:schemeClr>
              </a:solidFill>
            </a:rPr>
            <a:t>—Fixed-form tests within a specific reporting category (topic or skill area)</a:t>
          </a:r>
        </a:p>
        <a:p>
          <a:pPr marL="0" lvl="0" indent="0" algn="l" defTabSz="889000">
            <a:lnSpc>
              <a:spcPct val="90000"/>
            </a:lnSpc>
            <a:spcBef>
              <a:spcPct val="0"/>
            </a:spcBef>
            <a:spcAft>
              <a:spcPct val="35000"/>
            </a:spcAft>
            <a:buNone/>
          </a:pPr>
          <a:r>
            <a:rPr lang="en-US" sz="2000" kern="1200">
              <a:solidFill>
                <a:schemeClr val="tx1">
                  <a:lumMod val="50000"/>
                </a:schemeClr>
              </a:solidFill>
            </a:rPr>
            <a:t> —Users can compare item-level scores across all students</a:t>
          </a:r>
        </a:p>
      </dsp:txBody>
      <dsp:txXfrm>
        <a:off x="4836944" y="4078457"/>
        <a:ext cx="2941653" cy="208707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594b56689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2594b5668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You can compare your results to aggregate state, district, and school data directly from the Performance on Tests report, depending on your user role. Simply click the expansion arrow to the right of the assessment name to display them. Shown here are the comparison rows a teacher will see. The aggregates are highlighted in yellow below the Assessment Name. Notice that an export button is included for each test in the table. Use it to generate a PDF, Excel, or CSV file of the results for that test.</a:t>
            </a:r>
          </a:p>
          <a:p>
            <a:endParaRPr lang="en-US" sz="1200" kern="1200">
              <a:solidFill>
                <a:schemeClr val="tx1"/>
              </a:solidFill>
              <a:effectLst/>
              <a:latin typeface="Calibri"/>
              <a:ea typeface="+mn-ea"/>
              <a:cs typeface="+mn-cs"/>
            </a:endParaRPr>
          </a:p>
          <a:p>
            <a:r>
              <a:rPr lang="en-US" sz="1200" kern="1200">
                <a:solidFill>
                  <a:schemeClr val="tx1"/>
                </a:solidFill>
                <a:effectLst/>
                <a:latin typeface="Calibri"/>
                <a:ea typeface="+mn-ea"/>
                <a:cs typeface="+mn-cs"/>
              </a:rPr>
              <a:t>Notice the path in the navigation trail at the top of the report page. Since this teacher has a single role, the Select Role breadcrumb does not display. The teacher has navigated from the Dashboard Generator to the Dashboard to the Performance on Tests report. You can use this trail to return to any previous page in Reporting.</a:t>
            </a:r>
          </a:p>
          <a:p>
            <a:endParaRPr lang="en-US" sz="1200" kern="1200">
              <a:solidFill>
                <a:schemeClr val="tx1"/>
              </a:solidFill>
              <a:effectLst/>
              <a:latin typeface="Calibri"/>
              <a:ea typeface="+mn-ea"/>
              <a:cs typeface="+mn-cs"/>
            </a:endParaRPr>
          </a:p>
          <a:p>
            <a:r>
              <a:rPr lang="en-US" sz="1200" kern="1200">
                <a:solidFill>
                  <a:schemeClr val="tx1"/>
                </a:solidFill>
                <a:effectLst/>
                <a:latin typeface="Calibri"/>
                <a:ea typeface="+mn-ea"/>
                <a:cs typeface="+mn-cs"/>
              </a:rPr>
              <a:t>Click on the underlined name of the report to drill down further into test data. </a:t>
            </a:r>
            <a:endParaRPr lang="en-US"/>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278743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Performance on Tests report for a school-level user who selected the ELA test group card from the Dashboard. It lists all the ELA tests the students in the school have taken. Notice there is a </a:t>
            </a:r>
            <a:r>
              <a:rPr lang="en-US" b="1"/>
              <a:t>Rosters</a:t>
            </a:r>
            <a:r>
              <a:rPr lang="en-US"/>
              <a:t> option included in the </a:t>
            </a:r>
            <a:r>
              <a:rPr lang="en-US" b="1"/>
              <a:t>Filters</a:t>
            </a:r>
            <a:r>
              <a:rPr lang="en-US"/>
              <a:t> panel.</a:t>
            </a:r>
            <a:r>
              <a:rPr lang="en-US" sz="1200" kern="1200">
                <a:solidFill>
                  <a:schemeClr val="tx1"/>
                </a:solidFill>
                <a:effectLst/>
                <a:latin typeface="Calibri"/>
                <a:ea typeface="+mn-ea"/>
                <a:cs typeface="+mn-cs"/>
              </a:rPr>
              <a:t> Principals and other school-level users can select a teacher then select one of their rosters to narrow down the results in the report. The school user will see District and School aggregates in the yellow comparison rows.</a:t>
            </a:r>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206911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a Performance on Tests report as it displays for a district-level user who clicked on the Mathematics test group card on the Dashboard. The </a:t>
            </a:r>
            <a:r>
              <a:rPr lang="en-US" b="1"/>
              <a:t>Filters</a:t>
            </a:r>
            <a:r>
              <a:rPr lang="en-US"/>
              <a:t> panel now includes a </a:t>
            </a:r>
            <a:r>
              <a:rPr lang="en-US" b="1"/>
              <a:t>Schools</a:t>
            </a:r>
            <a:r>
              <a:rPr lang="en-US"/>
              <a:t> dropdown menu so that users can filter for one specific school. Select an Assessment Name from that column to see the District Performance on Tests report for that test.</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373730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review the sequence of navigation: Reporting opens with the Dashboard Generator, followed by the customized Dashboard, then the Performance on Tests report. From there, you drill down into more specific test data. District users navigate to district reports, school-level users navigate to school reports, and teachers navigate to “My Students’” reports.</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386384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When district-level users select a test from the Performance on Tests report, the District Performance on Test report opens with a display of the schools in the district and the aggregate data for each school for the test group you selected. The District comparison rows now display at the top of the results table, along with Student Count, Average Scale Score, and the Performance Distribution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cs typeface="Calibri"/>
              </a:rPr>
              <a:t>The columns you'll see will vary depending upon the type of assessment you've selected. Interims are reported in scale scores and proficiency levels, whereas all ClearSight Formative and K-2 Survey tests are reported in raw scores and percent correct. </a:t>
            </a:r>
            <a:endParaRPr lang="en-US"/>
          </a:p>
          <a:p>
            <a:endParaRPr lang="en-US"/>
          </a:p>
          <a:p>
            <a:r>
              <a:rPr lang="en-US"/>
              <a:t>This view also includes expandable reporting categories that correspond to the assessment type you're exploring.</a:t>
            </a:r>
            <a:endParaRPr lang="en-US">
              <a:cs typeface="Calibri"/>
            </a:endParaRPr>
          </a:p>
          <a:p>
            <a:endParaRPr lang="en-US"/>
          </a:p>
          <a:p>
            <a:r>
              <a:rPr lang="en-US"/>
              <a:t>To navigate to school-level results, click the name of a school.</a:t>
            </a:r>
            <a:endParaRPr lang="en-US">
              <a:cs typeface="Calibri"/>
            </a:endParaRP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106383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School Performance on Test report, results are organized by Roster, by default. Two tabs, </a:t>
            </a:r>
            <a:r>
              <a:rPr lang="en-US" b="1"/>
              <a:t>Performance by Roster </a:t>
            </a:r>
            <a:r>
              <a:rPr lang="en-US" b="0"/>
              <a:t>and </a:t>
            </a:r>
            <a:r>
              <a:rPr lang="en-US" b="1"/>
              <a:t>Performance by Student</a:t>
            </a:r>
            <a:r>
              <a:rPr lang="en-US"/>
              <a:t>, appear at the top of the results table, allowing the school-level user to toggle between roster results or student results.</a:t>
            </a:r>
          </a:p>
          <a:p>
            <a:endParaRPr lang="en-US"/>
          </a:p>
          <a:p>
            <a:r>
              <a:rPr lang="en-US"/>
              <a:t>You may be able to check the Test Completion Rate for each roster in the school using this report, as well as Average Scale Score, Performance Distribution, and any other performance measures in use.</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a:p>
        </p:txBody>
      </p:sp>
    </p:spTree>
    <p:extLst>
      <p:ext uri="{BB962C8B-B14F-4D97-AF65-F5344CB8AC3E}">
        <p14:creationId xmlns:p14="http://schemas.microsoft.com/office/powerpoint/2010/main" val="184796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the same School Performance on Test report showing </a:t>
            </a:r>
            <a:r>
              <a:rPr lang="en-US" b="1"/>
              <a:t>Performance by Student</a:t>
            </a:r>
            <a:r>
              <a:rPr lang="en-US" b="0"/>
              <a:t>. </a:t>
            </a:r>
            <a:r>
              <a:rPr lang="en-US"/>
              <a:t>There is one more drill down option at this point -- to isolate a student’s test results by clicking on the Student name or the magnifying glass view button to the left of it.</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406533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the Student Performance on Test report showing a single student’s performance. Note that the student’s name is no longer underlined, nor is there a green magnifying glass view button next to it. This is the end of the navigation trail.</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301915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This is a My Students’ Performance on Test report for a teacher who clicked on the Grade 3 Reading assessment from their Performance on Tests report. The My Students’ Performance on Test table lists the class rosters in the left column with the State, District, School, and My Students comparison rows above. You can toggle to </a:t>
            </a:r>
            <a:r>
              <a:rPr lang="en-US" sz="1200" b="1" kern="1200">
                <a:solidFill>
                  <a:schemeClr val="tx1"/>
                </a:solidFill>
                <a:effectLst/>
                <a:latin typeface="Calibri"/>
                <a:ea typeface="+mn-ea"/>
                <a:cs typeface="+mn-cs"/>
              </a:rPr>
              <a:t>Performance by Student </a:t>
            </a:r>
            <a:r>
              <a:rPr lang="en-US" sz="1200" kern="1200">
                <a:solidFill>
                  <a:schemeClr val="tx1"/>
                </a:solidFill>
                <a:effectLst/>
                <a:latin typeface="Calibri"/>
                <a:ea typeface="+mn-ea"/>
                <a:cs typeface="+mn-cs"/>
              </a:rPr>
              <a:t>to see all the students in all the rosters listed.</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324750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Here is the same My Students’ Performance on Test report, organized by student. Click on a Student name or the magnifying glass view button to the left to display the Student Performance on Test report.</a:t>
            </a:r>
            <a:endParaRPr lang="en-US"/>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340582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5268144d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5268144d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a:ea typeface="+mn-ea"/>
                <a:cs typeface="+mn-cs"/>
              </a:rPr>
              <a:t>This Student Performance on Test report is the end of the navigation trail for a teacher. </a:t>
            </a:r>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2864484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a:ea typeface="+mn-ea"/>
                <a:cs typeface="+mn-cs"/>
              </a:rPr>
              <a:t>All users can access the standalone Student Portfolio report from any test report page. Copy and paste the student ID number into the search box and then click the search button, as shown in the upper-left image. </a:t>
            </a:r>
          </a:p>
          <a:p>
            <a:endParaRPr lang="en-US" sz="1200" kern="1200">
              <a:solidFill>
                <a:schemeClr val="tx1"/>
              </a:solidFill>
              <a:effectLst/>
              <a:latin typeface="Calibri"/>
              <a:ea typeface="+mn-ea"/>
              <a:cs typeface="+mn-cs"/>
            </a:endParaRPr>
          </a:p>
          <a:p>
            <a:r>
              <a:rPr lang="en-US" sz="1200" kern="1200">
                <a:solidFill>
                  <a:schemeClr val="tx1"/>
                </a:solidFill>
                <a:effectLst/>
                <a:latin typeface="Calibri"/>
                <a:ea typeface="+mn-ea"/>
                <a:cs typeface="+mn-cs"/>
              </a:rPr>
              <a:t>Teachers have a fast pass to this report from their My Students table on their Performance on Tests report page. Simply click the student’s and the report displays.</a:t>
            </a:r>
            <a:endParaRPr lang="en-US"/>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1030272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Arial"/>
                <a:cs typeface="Arial"/>
              </a:rPr>
              <a:t>The Student Portfolio report lists all the tests the student has taken in the current school year.</a:t>
            </a:r>
            <a:r>
              <a:rPr lang="en-US">
                <a:latin typeface="Arial"/>
                <a:cs typeface="Arial"/>
              </a:rPr>
              <a:t> </a:t>
            </a:r>
            <a:endParaRPr lang="en-US" sz="1200" b="0" kern="1200">
              <a:solidFill>
                <a:schemeClr val="tx1"/>
              </a:solidFill>
              <a:effectLst/>
              <a:latin typeface="Arial" panose="020B0604020202020204" pitchFamily="34" charset="0"/>
              <a:ea typeface="+mn-ea"/>
              <a:cs typeface="Arial" panose="020B0604020202020204" pitchFamily="34" charset="0"/>
            </a:endParaRPr>
          </a:p>
          <a:p>
            <a:r>
              <a:rPr lang="en-US" sz="1200" b="0" kern="1200">
                <a:solidFill>
                  <a:schemeClr val="tx1"/>
                </a:solidFill>
                <a:effectLst/>
                <a:latin typeface="Arial"/>
                <a:cs typeface="Arial"/>
              </a:rPr>
              <a:t>This report is designed so that users can quickly:</a:t>
            </a:r>
          </a:p>
          <a:p>
            <a:pPr marL="228600" lvl="0" indent="-228600">
              <a:buFontTx/>
              <a:buAutoNum type="arabicPeriod"/>
            </a:pPr>
            <a:endParaRPr lang="en-US" sz="1200" kern="1200">
              <a:solidFill>
                <a:schemeClr val="tx1"/>
              </a:solidFill>
              <a:effectLst/>
              <a:latin typeface="Arial" panose="020B0604020202020204" pitchFamily="34" charset="0"/>
              <a:ea typeface="+mn-ea"/>
              <a:cs typeface="Arial" panose="020B0604020202020204" pitchFamily="34" charset="0"/>
            </a:endParaRPr>
          </a:p>
          <a:p>
            <a:pPr marL="228600" lvl="0" indent="-228600">
              <a:buFontTx/>
              <a:buAutoNum type="arabicPeriod"/>
            </a:pPr>
            <a:r>
              <a:rPr lang="en-US" sz="1200" kern="1200">
                <a:solidFill>
                  <a:schemeClr val="tx1"/>
                </a:solidFill>
                <a:effectLst/>
                <a:latin typeface="Arial"/>
                <a:cs typeface="Arial"/>
              </a:rPr>
              <a:t>Add tests from previous school years to get a complete list of all tests taken by the student.</a:t>
            </a:r>
          </a:p>
          <a:p>
            <a:pPr marL="228600" lvl="0" indent="-228600">
              <a:buFontTx/>
              <a:buAutoNum type="arabicPeriod"/>
            </a:pPr>
            <a:r>
              <a:rPr lang="en-US" sz="1200" kern="1200">
                <a:solidFill>
                  <a:schemeClr val="tx1"/>
                </a:solidFill>
                <a:effectLst/>
                <a:latin typeface="Arial"/>
                <a:cs typeface="Arial"/>
              </a:rPr>
              <a:t>Filter by Test Group to eliminate test groups you don’t need to see.</a:t>
            </a:r>
          </a:p>
          <a:p>
            <a:pPr marL="228600" indent="-228600">
              <a:buFontTx/>
              <a:buAutoNum type="arabicPeriod"/>
            </a:pPr>
            <a:r>
              <a:rPr lang="en-US" sz="1200" kern="1200">
                <a:solidFill>
                  <a:schemeClr val="tx1"/>
                </a:solidFill>
                <a:effectLst/>
                <a:latin typeface="Arial"/>
                <a:cs typeface="Arial"/>
              </a:rPr>
              <a:t>Compare a student’s results with</a:t>
            </a:r>
            <a:r>
              <a:rPr lang="en-US">
                <a:latin typeface="Arial"/>
                <a:cs typeface="Arial"/>
              </a:rPr>
              <a:t> </a:t>
            </a:r>
            <a:r>
              <a:rPr lang="en-US" sz="1200" kern="1200">
                <a:solidFill>
                  <a:schemeClr val="tx1"/>
                </a:solidFill>
                <a:effectLst/>
                <a:latin typeface="Arial"/>
                <a:cs typeface="Arial"/>
              </a:rPr>
              <a:t> district-, school-, and/or teacher-level data using the expansion arrows to the right of each assessment name.</a:t>
            </a:r>
          </a:p>
          <a:p>
            <a:r>
              <a:rPr lang="en-US" sz="1200" kern="1200">
                <a:solidFill>
                  <a:schemeClr val="tx1"/>
                </a:solidFill>
                <a:effectLst/>
                <a:latin typeface="Arial"/>
                <a:cs typeface="Arial"/>
              </a:rPr>
              <a:t>4.</a:t>
            </a:r>
            <a:r>
              <a:rPr lang="en-US">
                <a:latin typeface="Arial"/>
                <a:cs typeface="Arial"/>
              </a:rPr>
              <a:t>  </a:t>
            </a:r>
            <a:r>
              <a:rPr lang="en-US" sz="1200" kern="1200">
                <a:solidFill>
                  <a:schemeClr val="tx1"/>
                </a:solidFill>
                <a:effectLst/>
                <a:latin typeface="Arial"/>
                <a:cs typeface="Arial"/>
              </a:rPr>
              <a:t> Sort results in any column with a set of sorting arrows in the header.</a:t>
            </a:r>
          </a:p>
          <a:p>
            <a:r>
              <a:rPr lang="en-US" sz="1200" kern="1200">
                <a:solidFill>
                  <a:schemeClr val="tx1"/>
                </a:solidFill>
                <a:effectLst/>
                <a:latin typeface="Arial"/>
                <a:cs typeface="Arial"/>
              </a:rPr>
              <a:t>5.</a:t>
            </a:r>
            <a:r>
              <a:rPr lang="en-US">
                <a:latin typeface="Arial"/>
                <a:cs typeface="Arial"/>
              </a:rPr>
              <a:t>  </a:t>
            </a:r>
            <a:r>
              <a:rPr lang="en-US" sz="1200" kern="1200">
                <a:solidFill>
                  <a:schemeClr val="tx1"/>
                </a:solidFill>
                <a:effectLst/>
                <a:latin typeface="Arial"/>
                <a:cs typeface="Arial"/>
              </a:rPr>
              <a:t> Generate and print an ISR or a Student Data File using the </a:t>
            </a:r>
            <a:r>
              <a:rPr lang="en-US" sz="1200" b="1" kern="1200">
                <a:solidFill>
                  <a:schemeClr val="tx1"/>
                </a:solidFill>
                <a:effectLst/>
                <a:latin typeface="Arial"/>
                <a:cs typeface="Arial"/>
              </a:rPr>
              <a:t>Features &amp; Tools </a:t>
            </a:r>
            <a:r>
              <a:rPr lang="en-US" sz="1200" kern="1200">
                <a:solidFill>
                  <a:schemeClr val="tx1"/>
                </a:solidFill>
                <a:effectLst/>
                <a:latin typeface="Arial"/>
                <a:cs typeface="Arial"/>
              </a:rPr>
              <a:t>button.</a:t>
            </a:r>
          </a:p>
          <a:p>
            <a:pPr marL="228600" lvl="0" indent="-228600">
              <a:buFontTx/>
              <a:buAutoNum type="arabicPeriod" startAt="6"/>
            </a:pPr>
            <a:r>
              <a:rPr lang="en-US" sz="1200" kern="1200">
                <a:solidFill>
                  <a:schemeClr val="tx1"/>
                </a:solidFill>
                <a:effectLst/>
                <a:latin typeface="Arial"/>
                <a:cs typeface="Arial"/>
              </a:rPr>
              <a:t>And access specific test data directly from the report by clicking the Assessment Name or the magnifying glass button to the left of it.</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177290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b="1"/>
              <a:t>Features &amp; Tools </a:t>
            </a:r>
            <a:r>
              <a:rPr lang="en-US"/>
              <a:t>menu is available at the upper-right corner of every page in Reporting. The actions displayed here vary, depending on the type of assessment and the user’s role. This section covers how to print reports and how to download student results in the form of Individual Student Reports (ISRs) and the Student Data File.</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1575524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order a print file from any page in Reporting except the Dashboard Generator. You are presented with Zoom Level and Print Options and a preview of what will print. Make your selections from the gray panel on the left side of the page and click </a:t>
            </a:r>
            <a:r>
              <a:rPr lang="en-US" b="1" i="0"/>
              <a:t>Confirm</a:t>
            </a:r>
            <a:r>
              <a:rPr lang="en-US"/>
              <a:t>. If you save to PDF, Excel, or CSV, the file is stored in your Secure File Center for 29 days. Here, you see a print preview of the My Students’ Performance on Test report for an End of Course Geometry test.</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160671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export data from any report where you see the export icon located to the left of the Assessment Name. Your export options will depend on the test report type. You may have the option of selecting summary reports including just the reporting category performance, or you may choose to export them with the item performance of all students included. Make your Export File Type selections and click Export Assessment Data.</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a:p>
        </p:txBody>
      </p:sp>
    </p:spTree>
    <p:extLst>
      <p:ext uri="{BB962C8B-B14F-4D97-AF65-F5344CB8AC3E}">
        <p14:creationId xmlns:p14="http://schemas.microsoft.com/office/powerpoint/2010/main" val="2037270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a:solidFill>
                  <a:srgbClr val="000000"/>
                </a:solidFill>
                <a:latin typeface="Calibri" panose="020F0502020204030204" pitchFamily="34" charset="0"/>
              </a:rPr>
              <a:t>The </a:t>
            </a:r>
            <a:r>
              <a:rPr lang="en-US" sz="1800" b="1" i="0" u="none" strike="noStrike" baseline="0">
                <a:solidFill>
                  <a:srgbClr val="000000"/>
                </a:solidFill>
                <a:latin typeface="Calibri" panose="020F0502020204030204" pitchFamily="34" charset="0"/>
              </a:rPr>
              <a:t>Download Student Results </a:t>
            </a:r>
            <a:r>
              <a:rPr lang="en-US" sz="1800" b="0" i="0" u="none" strike="noStrike" baseline="0">
                <a:solidFill>
                  <a:srgbClr val="000000"/>
                </a:solidFill>
                <a:latin typeface="Calibri" panose="020F0502020204030204" pitchFamily="34" charset="0"/>
              </a:rPr>
              <a:t>button allows you to generate an Individual Student Report (ISR) or a Student Data File. An ISR is a PDF that displays test results for a single test opportunity taken by a student. It may consist of a single page or multiple pages. ISRs are useful for sharing performance information with students and their parents and guardians. A Student Data File is an Excel, CSV, or text file of the information used for analysis.</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Student Results Generator button is the “head and shoulders” icon located in the </a:t>
            </a:r>
            <a:r>
              <a:rPr lang="en-US" sz="1200" b="1" kern="1200">
                <a:solidFill>
                  <a:schemeClr val="tx1"/>
                </a:solidFill>
                <a:effectLst/>
                <a:latin typeface="+mn-lt"/>
                <a:ea typeface="+mn-ea"/>
                <a:cs typeface="+mn-cs"/>
              </a:rPr>
              <a:t>Features &amp; Tools </a:t>
            </a:r>
            <a:r>
              <a:rPr lang="en-US" sz="1200" kern="1200">
                <a:solidFill>
                  <a:schemeClr val="tx1"/>
                </a:solidFill>
                <a:effectLst/>
                <a:latin typeface="+mn-lt"/>
                <a:ea typeface="+mn-ea"/>
                <a:cs typeface="+mn-cs"/>
              </a:rPr>
              <a:t>menu, under the Download &amp; Print options. It is labelled </a:t>
            </a:r>
            <a:r>
              <a:rPr lang="en-US" sz="1200" b="1" kern="1200">
                <a:solidFill>
                  <a:schemeClr val="tx1"/>
                </a:solidFill>
                <a:effectLst/>
                <a:latin typeface="+mn-lt"/>
                <a:ea typeface="+mn-ea"/>
                <a:cs typeface="+mn-cs"/>
              </a:rPr>
              <a:t>Download Student Results</a:t>
            </a:r>
            <a:r>
              <a:rPr lang="en-US" sz="1200" kern="1200">
                <a:solidFill>
                  <a:schemeClr val="tx1"/>
                </a:solidFill>
                <a:effectLst/>
                <a:latin typeface="+mn-lt"/>
                <a:ea typeface="+mn-ea"/>
                <a:cs typeface="+mn-cs"/>
              </a:rPr>
              <a:t>. When you click it, the Student Results Generator pop-up window displays. Both reports, the ISR and the Student Data File, are typically built by completing three numbered and colored sections: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 Select Test Reasons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 Select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#3 Select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this section, we take you through the steps of generating an ISR. You construct the Student Data File in the same way, but your report will be in the form of an Excel, CSV, or text spreadsheet.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Here is the Student Results Generator window showing pre-populated or pre-selected options, although you can change those selections to match your needs. This slide shows the window for a teacher who is viewing the roster results for Grade 3 Mathematics, taken in Sample administration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Test Reasons are typically test administration windows. They can also be categories, like Pre-test or Post-test, or a numbered opportunity. Select the test reason you need. You can only select one test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Now, go to the other two sections and confirm or change the selections. You open and close each column by clicking the + or - symbols at the top of the columns, or you can click the </a:t>
            </a:r>
            <a:r>
              <a:rPr lang="en-US" sz="1200" b="1" kern="1200">
                <a:solidFill>
                  <a:schemeClr val="tx1"/>
                </a:solidFill>
                <a:effectLst/>
                <a:latin typeface="+mn-lt"/>
                <a:ea typeface="+mn-ea"/>
                <a:cs typeface="+mn-cs"/>
              </a:rPr>
              <a:t>Previous</a:t>
            </a:r>
            <a:r>
              <a:rPr lang="en-US" sz="1200" kern="1200">
                <a:solidFill>
                  <a:schemeClr val="tx1"/>
                </a:solidFill>
                <a:effectLst/>
                <a:latin typeface="+mn-lt"/>
                <a:ea typeface="+mn-ea"/>
                <a:cs typeface="+mn-cs"/>
              </a:rPr>
              <a:t> and </a:t>
            </a:r>
            <a:r>
              <a:rPr lang="en-US" sz="1200" b="1" kern="1200">
                <a:solidFill>
                  <a:schemeClr val="tx1"/>
                </a:solidFill>
                <a:effectLst/>
                <a:latin typeface="+mn-lt"/>
                <a:ea typeface="+mn-ea"/>
                <a:cs typeface="+mn-cs"/>
              </a:rPr>
              <a:t>Next</a:t>
            </a:r>
            <a:r>
              <a:rPr lang="en-US" sz="1200" kern="1200">
                <a:solidFill>
                  <a:schemeClr val="tx1"/>
                </a:solidFill>
                <a:effectLst/>
                <a:latin typeface="+mn-lt"/>
                <a:ea typeface="+mn-ea"/>
                <a:cs typeface="+mn-cs"/>
              </a:rPr>
              <a:t> buttons at the top of each open column. </a:t>
            </a:r>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00815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Column 2 lists assessments by subject and grade. Select individual assessments or subjects. When you are generating ISRs you can select multiple grades under ONE subject, but not multiple subjects.</a:t>
            </a:r>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539959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Column 3 is labeled Select Students. The Select Students column displays the rosters in the Demo School. Each roster can be expanded to show the students on that roster by clicking on the arrow next to the roster name.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District assessment coordinators are limited to selecting students from up to THREE schools only.</a:t>
            </a:r>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89939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Another customizing option is accessed via the </a:t>
            </a:r>
            <a:r>
              <a:rPr lang="en-US" sz="1200" b="1" kern="1200">
                <a:solidFill>
                  <a:schemeClr val="tx1"/>
                </a:solidFill>
                <a:effectLst/>
                <a:latin typeface="+mn-lt"/>
                <a:ea typeface="+mn-ea"/>
                <a:cs typeface="+mn-cs"/>
              </a:rPr>
              <a:t>Filters </a:t>
            </a:r>
            <a:r>
              <a:rPr lang="en-US" sz="1200" kern="1200">
                <a:solidFill>
                  <a:schemeClr val="tx1"/>
                </a:solidFill>
                <a:effectLst/>
                <a:latin typeface="+mn-lt"/>
                <a:ea typeface="+mn-ea"/>
                <a:cs typeface="+mn-cs"/>
              </a:rPr>
              <a:t>button which is in the Select Students section to the left of the</a:t>
            </a:r>
            <a:r>
              <a:rPr lang="en-US" sz="1200" b="1" kern="1200">
                <a:solidFill>
                  <a:schemeClr val="tx1"/>
                </a:solidFill>
                <a:effectLst/>
                <a:latin typeface="+mn-lt"/>
                <a:ea typeface="+mn-ea"/>
                <a:cs typeface="+mn-cs"/>
              </a:rPr>
              <a:t> Previous </a:t>
            </a:r>
            <a:r>
              <a:rPr lang="en-US" sz="1200" kern="1200">
                <a:solidFill>
                  <a:schemeClr val="tx1"/>
                </a:solidFill>
                <a:effectLst/>
                <a:latin typeface="+mn-lt"/>
                <a:ea typeface="+mn-ea"/>
                <a:cs typeface="+mn-cs"/>
              </a:rPr>
              <a:t>button. You can select a range of dates to be included in the ISR by using the calendar to enter a start date and an end date. Click </a:t>
            </a:r>
            <a:r>
              <a:rPr lang="en-US" sz="1200" b="1" kern="1200">
                <a:solidFill>
                  <a:schemeClr val="tx1"/>
                </a:solidFill>
                <a:effectLst/>
                <a:latin typeface="+mn-lt"/>
                <a:ea typeface="+mn-ea"/>
                <a:cs typeface="+mn-cs"/>
              </a:rPr>
              <a:t>Apply</a:t>
            </a:r>
            <a:r>
              <a:rPr lang="en-US" sz="1200" kern="1200">
                <a:solidFill>
                  <a:schemeClr val="tx1"/>
                </a:solidFill>
                <a:effectLst/>
                <a:latin typeface="+mn-lt"/>
                <a:ea typeface="+mn-ea"/>
                <a:cs typeface="+mn-cs"/>
              </a:rPr>
              <a:t>. After making your customizations, click the green </a:t>
            </a:r>
            <a:r>
              <a:rPr lang="en-US" sz="1200" b="1" i="0" kern="1200">
                <a:solidFill>
                  <a:schemeClr val="tx1"/>
                </a:solidFill>
                <a:effectLst/>
                <a:latin typeface="+mn-lt"/>
                <a:ea typeface="+mn-ea"/>
                <a:cs typeface="+mn-cs"/>
              </a:rPr>
              <a:t>Generate</a:t>
            </a:r>
            <a:r>
              <a:rPr lang="en-US" sz="1200" kern="1200">
                <a:solidFill>
                  <a:schemeClr val="tx1"/>
                </a:solidFill>
                <a:effectLst/>
                <a:latin typeface="+mn-lt"/>
                <a:ea typeface="+mn-ea"/>
                <a:cs typeface="+mn-cs"/>
              </a:rPr>
              <a:t> button and the ISR(s) will post to your Secure File Center.</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9680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9837" cy="3554412"/>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This module consists of two parts. The first part, The Basics, slides 3–41, covers general tasks like logging in and navigating from the dashboard generator through the subsequent reports for district and school users and teachers. Topics then include printing and exporting data and generating ISRs and student data files. The section finishes with two unique reports, the Longitudinal Report and the Demographic Breakdown Report.</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In the More Advanced section, slides 42–72, results featuring reporting categories, standard measures, Depth of Knowledge levels, and Writing Dimensions are covered first, followed by a section on working with interim tests, specifically their items, rubrics, and scoring essentials. The section concludes with three actions under the </a:t>
            </a:r>
            <a:r>
              <a:rPr lang="en-US" b="1">
                <a:latin typeface="Arial" panose="020B0604020202020204" pitchFamily="34" charset="0"/>
                <a:cs typeface="Arial" panose="020B0604020202020204" pitchFamily="34" charset="0"/>
              </a:rPr>
              <a:t>Features &amp; Tools </a:t>
            </a:r>
            <a:r>
              <a:rPr lang="en-US">
                <a:latin typeface="Arial" panose="020B0604020202020204" pitchFamily="34" charset="0"/>
                <a:cs typeface="Arial" panose="020B0604020202020204" pitchFamily="34" charset="0"/>
              </a:rPr>
              <a:t>menu: changing the reporting time period, managing test reasons, and creating a roster.</a:t>
            </a:r>
          </a:p>
        </p:txBody>
      </p:sp>
      <p:sp>
        <p:nvSpPr>
          <p:cNvPr id="4" name="Slide Number Placeholder 3"/>
          <p:cNvSpPr>
            <a:spLocks noGrp="1"/>
          </p:cNvSpPr>
          <p:nvPr>
            <p:ph type="sldNum" sz="quarter" idx="10"/>
          </p:nvPr>
        </p:nvSpPr>
        <p:spPr/>
        <p:txBody>
          <a:bodyPr/>
          <a:lstStyle/>
          <a:p>
            <a:pPr marL="0" marR="0" lvl="0" indent="0" algn="r" defTabSz="933237"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33237"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617757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click the </a:t>
            </a:r>
            <a:r>
              <a:rPr lang="en-US" b="1" i="0"/>
              <a:t>Download Student Results </a:t>
            </a:r>
            <a:r>
              <a:rPr lang="en-US"/>
              <a:t>button from the Student Portfolio Report, the data will load pre-populated, as shown here, without the three colored panels. You see the student’s name and ID number, the school, the test reasons which display as test administrations of the current school year, and the subject, Mathematics. You can clear the Student Portfolio selection by clicking </a:t>
            </a:r>
            <a:r>
              <a:rPr lang="en-US" b="1"/>
              <a:t>Clear Search Results</a:t>
            </a:r>
            <a:r>
              <a:rPr lang="en-US"/>
              <a:t>. That removes the selected student and takes you to the three panels you can select from, with nothing pre-selected. </a:t>
            </a:r>
          </a:p>
          <a:p>
            <a:endParaRPr lang="en-US"/>
          </a:p>
          <a:p>
            <a:r>
              <a:rPr lang="en-US"/>
              <a:t>When you click the green </a:t>
            </a:r>
            <a:r>
              <a:rPr lang="en-US" b="1"/>
              <a:t>Generate </a:t>
            </a:r>
            <a:r>
              <a:rPr lang="en-US"/>
              <a:t>button, the report will post to your Secure File Center.</a:t>
            </a:r>
          </a:p>
          <a:p>
            <a:endParaRPr lang="en-US"/>
          </a:p>
          <a:p>
            <a:r>
              <a:rPr lang="en-US"/>
              <a:t>If you need to print just a few more student’s ISRs, you can enter up to five, comma-separated student IDs in the Search by Student ID box, and the same pre-populated template will display, allowing you to generate the ISRs for all those students’ tests.</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124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sample Inbox showing multiple ISR postings. You can archive or delete a file at any time by using the buttons under the Actions column in the results table. Click on the name of a file to download it to your computer.</a:t>
            </a:r>
          </a:p>
          <a:p>
            <a:endParaRPr lang="en-US"/>
          </a:p>
          <a:p>
            <a:r>
              <a:rPr lang="en-US"/>
              <a:t>Files are automatically deleted after 29 days in both the Secure File Center and the Archived boxes.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44397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sample ISR. You can order a simple report or the more detailed report. The detailed report may include a longitudinal trend chart section, like the one shown here if a student has taken the same type of test or exact same test multiple times. You can see the student’s progress over time as the three tests results display as performance level and scale score.</a:t>
            </a:r>
          </a:p>
          <a:p>
            <a:endParaRPr lang="en-US"/>
          </a:p>
          <a:p>
            <a:r>
              <a:rPr lang="en-US"/>
              <a:t>The Detailed ISRs will also show the student’s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41292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Detailed ISRs will also show how many points a student earned per question, as well as the standard that each question assessed across each Reporting Category.</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74434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Student Data File is a user report of performance data, in Excel, CSV, or text format. Files of this nature allow the user to employ the workbook features of a spreadsheet application to organize and sort the data. The generation process for a Student Data File is the same one used for the ISR with different print options, with fewer restrictions. You can select tests in as many subjects as you want.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Customize the Student Data File using the same three selection columns and the</a:t>
            </a:r>
            <a:r>
              <a:rPr lang="en-US" sz="1200" b="1" kern="1200">
                <a:solidFill>
                  <a:schemeClr val="tx1"/>
                </a:solidFill>
                <a:effectLst/>
                <a:latin typeface="+mn-lt"/>
                <a:ea typeface="+mn-ea"/>
                <a:cs typeface="+mn-cs"/>
              </a:rPr>
              <a:t> Filters </a:t>
            </a:r>
            <a:r>
              <a:rPr lang="en-US" sz="1200" kern="1200">
                <a:solidFill>
                  <a:schemeClr val="tx1"/>
                </a:solidFill>
                <a:effectLst/>
                <a:latin typeface="+mn-lt"/>
                <a:ea typeface="+mn-ea"/>
                <a:cs typeface="+mn-cs"/>
              </a:rPr>
              <a:t>button. Choose your desired export format and click the green </a:t>
            </a:r>
            <a:r>
              <a:rPr lang="en-US" sz="1200" b="1" i="0" kern="1200">
                <a:solidFill>
                  <a:schemeClr val="tx1"/>
                </a:solidFill>
                <a:effectLst/>
                <a:latin typeface="+mn-lt"/>
                <a:ea typeface="+mn-ea"/>
                <a:cs typeface="+mn-cs"/>
              </a:rPr>
              <a:t>Generate</a:t>
            </a:r>
            <a:r>
              <a:rPr lang="en-US" sz="1200" kern="1200">
                <a:solidFill>
                  <a:schemeClr val="tx1"/>
                </a:solidFill>
                <a:effectLst/>
                <a:latin typeface="+mn-lt"/>
                <a:ea typeface="+mn-ea"/>
                <a:cs typeface="+mn-cs"/>
              </a:rPr>
              <a:t> button. The Student Data File displays in the user’s Inbox. A sample file is shown here.</a:t>
            </a:r>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61E274-D409-4004-90C4-5DDCB362AFCF}"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857949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review of the parameters of the options for each type of file, ISRs and Student Data Files.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a:p>
        </p:txBody>
      </p:sp>
    </p:spTree>
    <p:extLst>
      <p:ext uri="{BB962C8B-B14F-4D97-AF65-F5344CB8AC3E}">
        <p14:creationId xmlns:p14="http://schemas.microsoft.com/office/powerpoint/2010/main" val="2509260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Calibri"/>
                <a:ea typeface="+mn-ea"/>
                <a:cs typeface="+mn-cs"/>
              </a:rPr>
              <a:t>When multiple tests are related and have been linked in the system, a </a:t>
            </a:r>
            <a:r>
              <a:rPr lang="en-US" sz="1200" b="1" kern="1200">
                <a:solidFill>
                  <a:schemeClr val="tx1"/>
                </a:solidFill>
                <a:effectLst/>
                <a:latin typeface="Calibri"/>
                <a:ea typeface="+mn-ea"/>
                <a:cs typeface="+mn-cs"/>
              </a:rPr>
              <a:t>Build Longitudinal Report </a:t>
            </a:r>
            <a:r>
              <a:rPr lang="en-US" sz="1200" b="0" kern="1200">
                <a:solidFill>
                  <a:schemeClr val="tx1"/>
                </a:solidFill>
                <a:effectLst/>
                <a:latin typeface="Calibri"/>
                <a:ea typeface="+mn-ea"/>
                <a:cs typeface="+mn-cs"/>
              </a:rPr>
              <a:t>button will display in the </a:t>
            </a:r>
            <a:r>
              <a:rPr lang="en-US" sz="1200" b="1" kern="1200">
                <a:solidFill>
                  <a:schemeClr val="tx1"/>
                </a:solidFill>
                <a:effectLst/>
                <a:latin typeface="Calibri"/>
                <a:ea typeface="+mn-ea"/>
                <a:cs typeface="+mn-cs"/>
              </a:rPr>
              <a:t>Features &amp; Tools </a:t>
            </a:r>
            <a:r>
              <a:rPr lang="en-US" sz="1200" b="0" kern="1200">
                <a:solidFill>
                  <a:schemeClr val="tx1"/>
                </a:solidFill>
                <a:effectLst/>
                <a:latin typeface="Calibri"/>
                <a:ea typeface="+mn-ea"/>
                <a:cs typeface="+mn-cs"/>
              </a:rPr>
              <a:t>menu. </a:t>
            </a:r>
            <a:r>
              <a:rPr lang="en-US" sz="1800">
                <a:effectLst/>
                <a:latin typeface="Calibri" panose="020F0502020204030204" pitchFamily="34" charset="0"/>
                <a:ea typeface="Times New Roman" panose="02020603050405020304" pitchFamily="18" charset="0"/>
              </a:rPr>
              <a:t>Depending on your role, the test types, and the number of students in the report, it may display a report options page rather than the Longitudinal Report itself. If you are viewing a Longitudinal Report for which both Interims and Summatives are available, the </a:t>
            </a:r>
            <a:r>
              <a:rPr lang="en-US" sz="1800" b="0">
                <a:effectLst/>
                <a:latin typeface="Calibri" panose="020F0502020204030204" pitchFamily="34" charset="0"/>
                <a:ea typeface="Times New Roman" panose="02020603050405020304" pitchFamily="18" charset="0"/>
              </a:rPr>
              <a:t>Progression</a:t>
            </a:r>
            <a:r>
              <a:rPr lang="en-US" sz="1800">
                <a:effectLst/>
                <a:latin typeface="Calibri" panose="020F0502020204030204" pitchFamily="34" charset="0"/>
                <a:ea typeface="Times New Roman" panose="02020603050405020304" pitchFamily="18" charset="0"/>
              </a:rPr>
              <a:t> drop-down list appears, allowing you to select Summatives only, Interims only, or a combination of both test types.</a:t>
            </a:r>
          </a:p>
          <a:p>
            <a:endParaRPr lang="en-US" sz="1800">
              <a:effectLst/>
              <a:latin typeface="Calibri" panose="020F0502020204030204" pitchFamily="34" charset="0"/>
              <a:ea typeface="Times New Roman" panose="02020603050405020304" pitchFamily="18" charset="0"/>
            </a:endParaRPr>
          </a:p>
          <a:p>
            <a:r>
              <a:rPr lang="en-US" sz="1200" b="0" kern="1200">
                <a:solidFill>
                  <a:schemeClr val="tx1"/>
                </a:solidFill>
                <a:effectLst/>
                <a:latin typeface="Calibri"/>
                <a:ea typeface="+mn-ea"/>
                <a:cs typeface="+mn-cs"/>
              </a:rPr>
              <a:t>Click the green drop-down arrow to select summative tests only, interim tests only, or a combination of both. Then click the green </a:t>
            </a:r>
            <a:r>
              <a:rPr lang="en-US" sz="1200" b="1" i="0" kern="1200">
                <a:solidFill>
                  <a:schemeClr val="tx1"/>
                </a:solidFill>
                <a:effectLst/>
                <a:latin typeface="Calibri"/>
                <a:ea typeface="+mn-ea"/>
                <a:cs typeface="+mn-cs"/>
              </a:rPr>
              <a:t>Generate Report </a:t>
            </a:r>
            <a:r>
              <a:rPr lang="en-US" sz="1200" b="0" kern="1200">
                <a:solidFill>
                  <a:schemeClr val="tx1"/>
                </a:solidFill>
                <a:effectLst/>
                <a:latin typeface="Calibri"/>
                <a:ea typeface="+mn-ea"/>
                <a:cs typeface="+mn-cs"/>
              </a:rPr>
              <a:t>button.</a:t>
            </a:r>
          </a:p>
          <a:p>
            <a:r>
              <a:rPr lang="en-US" sz="1200" b="0" kern="1200">
                <a:solidFill>
                  <a:schemeClr val="tx1"/>
                </a:solidFill>
                <a:effectLst/>
                <a:latin typeface="Calibri"/>
                <a:ea typeface="+mn-ea"/>
                <a:cs typeface="+mn-cs"/>
              </a:rPr>
              <a:t> </a:t>
            </a:r>
          </a:p>
          <a:p>
            <a:r>
              <a:rPr lang="en-US" sz="1200" b="0" kern="1200">
                <a:solidFill>
                  <a:schemeClr val="tx1"/>
                </a:solidFill>
                <a:effectLst/>
                <a:latin typeface="Calibri"/>
                <a:ea typeface="+mn-ea"/>
                <a:cs typeface="+mn-cs"/>
              </a:rPr>
              <a:t>Teachers viewing a longitudinal report for multiple students are presented with a Longitudinal Report with Progression pop-up window. The Progression drop-down menu is located at the top of the window followed by a table of their students and the related tests. Each test appears in its own column, with sub-columns below for each test reason (categories of tests, or for a summative, a testing window).</a:t>
            </a:r>
          </a:p>
          <a:p>
            <a:endParaRPr lang="en-US" sz="1200" b="0" kern="1200">
              <a:solidFill>
                <a:schemeClr val="tx1"/>
              </a:solidFill>
              <a:effectLst/>
              <a:latin typeface="Calibri"/>
              <a:ea typeface="+mn-ea"/>
              <a:cs typeface="+mn-cs"/>
            </a:endParaRPr>
          </a:p>
          <a:p>
            <a:r>
              <a:rPr lang="en-US" sz="1200" b="0" kern="1200">
                <a:solidFill>
                  <a:schemeClr val="tx1"/>
                </a:solidFill>
                <a:effectLst/>
                <a:latin typeface="Calibri"/>
                <a:ea typeface="+mn-ea"/>
                <a:cs typeface="+mn-cs"/>
              </a:rPr>
              <a:t>The cells in the columns display checkmarks to indicate which students completed which test and test reason combinations. The students highlighted in yellow have completed all of the related tests and will appear on the longitudinal report unless you change the tests you want included in the report.</a:t>
            </a:r>
          </a:p>
          <a:p>
            <a:endParaRPr lang="en-US" sz="1200" b="0" kern="1200">
              <a:solidFill>
                <a:schemeClr val="tx1"/>
              </a:solidFill>
              <a:effectLst/>
              <a:latin typeface="Calibri"/>
              <a:ea typeface="+mn-ea"/>
              <a:cs typeface="+mn-cs"/>
            </a:endParaRPr>
          </a:p>
          <a:p>
            <a:r>
              <a:rPr lang="en-US" sz="1200" b="0" kern="1200">
                <a:solidFill>
                  <a:schemeClr val="tx1"/>
                </a:solidFill>
                <a:effectLst/>
                <a:latin typeface="Calibri"/>
                <a:ea typeface="+mn-ea"/>
                <a:cs typeface="+mn-cs"/>
              </a:rPr>
              <a:t>Mark the checkbox for each test/test reason combination you wish to include in the report. Mark the Test Reason checkbox on the left to include all test reasons or clear it to remove all. Click the green </a:t>
            </a:r>
            <a:r>
              <a:rPr lang="en-US" sz="1200" b="1" i="0" kern="1200">
                <a:solidFill>
                  <a:schemeClr val="tx1"/>
                </a:solidFill>
                <a:effectLst/>
                <a:latin typeface="Calibri"/>
                <a:ea typeface="+mn-ea"/>
                <a:cs typeface="+mn-cs"/>
              </a:rPr>
              <a:t>Generate Report </a:t>
            </a:r>
            <a:r>
              <a:rPr lang="en-US" sz="1200" b="0" kern="1200">
                <a:solidFill>
                  <a:schemeClr val="tx1"/>
                </a:solidFill>
                <a:effectLst/>
                <a:latin typeface="Calibri"/>
                <a:ea typeface="+mn-ea"/>
                <a:cs typeface="+mn-cs"/>
              </a:rPr>
              <a:t>button at the top of the window to view the Longitudinal Report</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37</a:t>
            </a:fld>
            <a:endParaRPr lang="en-US"/>
          </a:p>
        </p:txBody>
      </p:sp>
    </p:spTree>
    <p:extLst>
      <p:ext uri="{BB962C8B-B14F-4D97-AF65-F5344CB8AC3E}">
        <p14:creationId xmlns:p14="http://schemas.microsoft.com/office/powerpoint/2010/main" val="827407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sample Longitudinal Report with Progressions example for multiple students who took multiple related test types (Grade 10 and Grade 11 Interim ELA and Summative ELA), displaying with reporting categories.</a:t>
            </a:r>
            <a:r>
              <a:rPr lang="en-US" sz="1200" b="0" kern="1200">
                <a:solidFill>
                  <a:schemeClr val="tx1"/>
                </a:solidFill>
                <a:effectLst/>
                <a:latin typeface="Calibri"/>
                <a:ea typeface="+mn-ea"/>
                <a:cs typeface="+mn-cs"/>
              </a:rPr>
              <a:t> Score data are plotted along a line. A symbol appears on each data point. When multiple test types are present, refer to the legend immediately below the graphs to find out which symbols correspond to which types of tests. You can click the test type toggles in the legend to hide or show data for each one. To help you distinguish between test types, the interim test is identified with a blue circle and the summative test is identified with a blue diamond. </a:t>
            </a:r>
          </a:p>
          <a:p>
            <a:endParaRPr lang="en-US" sz="1200" b="0" kern="1200">
              <a:solidFill>
                <a:schemeClr val="tx1"/>
              </a:solidFill>
              <a:effectLst/>
              <a:latin typeface="Calibri"/>
              <a:ea typeface="+mn-ea"/>
              <a:cs typeface="+mn-cs"/>
            </a:endParaRPr>
          </a:p>
          <a:p>
            <a:r>
              <a:rPr lang="en-US" sz="1200" b="0" kern="1200">
                <a:solidFill>
                  <a:schemeClr val="tx1"/>
                </a:solidFill>
                <a:effectLst/>
                <a:latin typeface="Calibri"/>
                <a:ea typeface="+mn-ea"/>
                <a:cs typeface="+mn-cs"/>
              </a:rPr>
              <a:t>Performance-level data are shown either the same way or, for multiple students, in performance distribution bars, similar to the reporting category graphs which allow you to see, at a glance, how students are improving or declining in each area of the test. Hover over the data points in a line graph or the sections in a bar to get more information.</a:t>
            </a:r>
          </a:p>
          <a:p>
            <a:endParaRPr lang="en-US" sz="1200" b="0" kern="1200">
              <a:solidFill>
                <a:schemeClr val="tx1"/>
              </a:solidFill>
              <a:effectLst/>
              <a:latin typeface="Calibri"/>
              <a:ea typeface="+mn-ea"/>
              <a:cs typeface="+mn-cs"/>
            </a:endParaRPr>
          </a:p>
          <a:p>
            <a:r>
              <a:rPr lang="en-US" sz="1200" b="0" kern="1200">
                <a:solidFill>
                  <a:schemeClr val="tx1"/>
                </a:solidFill>
                <a:effectLst/>
                <a:latin typeface="Calibri"/>
                <a:ea typeface="+mn-ea"/>
                <a:cs typeface="+mn-cs"/>
              </a:rPr>
              <a:t>Alternatively, in the table at the bottom of the report, the data are replicated, with expandable columns for the reporting categories.</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38</a:t>
            </a:fld>
            <a:endParaRPr lang="en-US"/>
          </a:p>
        </p:txBody>
      </p:sp>
    </p:spTree>
    <p:extLst>
      <p:ext uri="{BB962C8B-B14F-4D97-AF65-F5344CB8AC3E}">
        <p14:creationId xmlns:p14="http://schemas.microsoft.com/office/powerpoint/2010/main" val="3815106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sample Longitudinal Report for a student who took the Grade 3 ELA test on two opportunities across 2 terms.</a:t>
            </a:r>
          </a:p>
          <a:p>
            <a:endParaRPr lang="en-US"/>
          </a:p>
          <a:p>
            <a:r>
              <a:rPr lang="en-US"/>
              <a:t>The graph in the upper-left corner of the report shows the scores for both opportunities. If you hover over the point, you can see the score displayed for each administration of the test. The first score was 180, and the second score was 355. The information in the graph is mirrored in the table below.</a:t>
            </a:r>
          </a:p>
          <a:p>
            <a:endParaRPr lang="en-US"/>
          </a:p>
          <a:p>
            <a:r>
              <a:rPr lang="en-US"/>
              <a:t>Toggle the switch at the top of the graph to see the results by Performance Level.</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39</a:t>
            </a:fld>
            <a:endParaRPr lang="en-US"/>
          </a:p>
        </p:txBody>
      </p:sp>
    </p:spTree>
    <p:extLst>
      <p:ext uri="{BB962C8B-B14F-4D97-AF65-F5344CB8AC3E}">
        <p14:creationId xmlns:p14="http://schemas.microsoft.com/office/powerpoint/2010/main" val="3512563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sample Longitudinal Report for a student who took the Grade 3 Mathematics test on two opportunities in the spring test administration.</a:t>
            </a:r>
          </a:p>
          <a:p>
            <a:endParaRPr lang="en-US"/>
          </a:p>
          <a:p>
            <a:r>
              <a:rPr lang="en-US"/>
              <a:t>The graph in the upper-left corner of the report shows the scores for both opportunities. If you hover over the point, you can see the score displayed for each administration of the test. The first score was 1276, and the second score was 1475. The information in the graph is mirrored in the table below.</a:t>
            </a:r>
          </a:p>
          <a:p>
            <a:endParaRPr lang="en-US"/>
          </a:p>
          <a:p>
            <a:r>
              <a:rPr lang="en-US"/>
              <a:t>Toggle the switch at the top of the graph to see the results by Performance Level.</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40</a:t>
            </a:fld>
            <a:endParaRPr lang="en-US"/>
          </a:p>
        </p:txBody>
      </p:sp>
    </p:spTree>
    <p:extLst>
      <p:ext uri="{BB962C8B-B14F-4D97-AF65-F5344CB8AC3E}">
        <p14:creationId xmlns:p14="http://schemas.microsoft.com/office/powerpoint/2010/main" val="293056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To log in to Reporting, go to your portal. </a:t>
            </a:r>
          </a:p>
          <a:p>
            <a:r>
              <a:rPr lang="en-US"/>
              <a:t>2. Select the Educators and Test Administrators: Access ClearSight Systems on the home page or click Actions from the top navigation.</a:t>
            </a:r>
          </a:p>
          <a:p>
            <a:r>
              <a:rPr lang="en-US"/>
              <a:t>3. Click the </a:t>
            </a:r>
            <a:r>
              <a:rPr lang="en-US" b="1"/>
              <a:t>Reporting</a:t>
            </a:r>
            <a:r>
              <a:rPr lang="en-US"/>
              <a:t> card. </a:t>
            </a:r>
          </a:p>
          <a:p>
            <a:r>
              <a:rPr lang="en-US"/>
              <a:t>4. Enter the email address associated with your Test Information Distribution Engine (TIDE) account and your password. </a:t>
            </a:r>
          </a:p>
          <a:p>
            <a:r>
              <a:rPr lang="en-US"/>
              <a:t>5. Then select </a:t>
            </a:r>
            <a:r>
              <a:rPr lang="en-US" b="1"/>
              <a:t>Secure Login</a:t>
            </a:r>
            <a:r>
              <a:rPr lang="en-US"/>
              <a:t>. If you are assigned multiple roles, you are prompted to select a role from the drop-down menu. </a:t>
            </a:r>
          </a:p>
          <a:p>
            <a:r>
              <a:rPr lang="en-US"/>
              <a:t>6. Click</a:t>
            </a:r>
            <a:r>
              <a:rPr lang="en-US" b="1"/>
              <a:t> Continue </a:t>
            </a:r>
            <a:r>
              <a:rPr lang="en-US"/>
              <a:t>to display the Dashboard Generator.</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1835344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on the graph, you see that the student remained in the Did Not Meet Grade Level performance measure over time.</a:t>
            </a:r>
          </a:p>
          <a:p>
            <a:endParaRPr lang="en-US"/>
          </a:p>
          <a:p>
            <a:r>
              <a:rPr lang="en-US" sz="1200" kern="1200">
                <a:solidFill>
                  <a:schemeClr val="tx1"/>
                </a:solidFill>
                <a:effectLst/>
                <a:latin typeface="Calibri"/>
                <a:ea typeface="+mn-ea"/>
                <a:cs typeface="+mn-cs"/>
              </a:rPr>
              <a:t>You may want to filter a Longitudinal Report in order to focus on some test opportunities and not others.</a:t>
            </a:r>
          </a:p>
          <a:p>
            <a:r>
              <a:rPr lang="en-US" sz="1200" kern="1200">
                <a:solidFill>
                  <a:schemeClr val="tx1"/>
                </a:solidFill>
                <a:effectLst/>
                <a:latin typeface="Calibri"/>
                <a:ea typeface="+mn-ea"/>
                <a:cs typeface="+mn-cs"/>
              </a:rPr>
              <a:t>Note that filtering tests may affect the set of students whose data are included in the report.</a:t>
            </a:r>
          </a:p>
          <a:p>
            <a:endParaRPr lang="en-US" sz="1200" kern="120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Open the filter menu at the upper-right corner and select the filter options you prefer from the drop-down lists.</a:t>
            </a:r>
          </a:p>
          <a:p>
            <a:pPr lvl="0"/>
            <a:r>
              <a:rPr lang="en-US" sz="1200" kern="1200">
                <a:solidFill>
                  <a:schemeClr val="tx1"/>
                </a:solidFill>
                <a:effectLst/>
                <a:latin typeface="Calibri"/>
                <a:ea typeface="+mn-ea"/>
                <a:cs typeface="+mn-cs"/>
              </a:rPr>
              <a:t>You may want to filter by a particular school year or years. By default, Longitudinal Reports show data for all years. Longitudinal Reports can show student performance from a time when the students were not yet associated with you. For example, if you are a seventh-grade teacher, you can use these reports to view your current students’ performance on last year’s sixth-grade tests.</a:t>
            </a:r>
          </a:p>
          <a:p>
            <a:pPr lvl="0"/>
            <a:endParaRPr lang="en-US" sz="1200" kern="1200">
              <a:solidFill>
                <a:schemeClr val="tx1"/>
              </a:solidFill>
              <a:effectLst/>
              <a:latin typeface="Calibri"/>
              <a:ea typeface="+mn-ea"/>
              <a:cs typeface="+mn-cs"/>
            </a:endParaRPr>
          </a:p>
          <a:p>
            <a:pPr lvl="0"/>
            <a:r>
              <a:rPr lang="en-US" sz="1200" kern="1200">
                <a:solidFill>
                  <a:schemeClr val="tx1"/>
                </a:solidFill>
                <a:effectLst/>
                <a:latin typeface="Calibri"/>
                <a:ea typeface="+mn-ea"/>
                <a:cs typeface="+mn-cs"/>
              </a:rPr>
              <a:t>If the report includes interim assessments, you may wish to filter by a test reason (a category of test), which means excluding all other test reasons from the data. For example, you may want to narrow the report down to show only tests taken in the spring. For summative assessments, test reasons are the same as testing windows and are not useful.</a:t>
            </a:r>
          </a:p>
          <a:p>
            <a:pPr lvl="0"/>
            <a:endParaRPr lang="en-US" sz="1200" kern="1200">
              <a:solidFill>
                <a:schemeClr val="tx1"/>
              </a:solidFill>
              <a:effectLst/>
              <a:latin typeface="Calibri"/>
              <a:ea typeface="+mn-ea"/>
              <a:cs typeface="+mn-cs"/>
            </a:endParaRPr>
          </a:p>
          <a:p>
            <a:pPr lvl="0"/>
            <a:r>
              <a:rPr lang="en-US" sz="1200" kern="1200">
                <a:solidFill>
                  <a:schemeClr val="tx1"/>
                </a:solidFill>
                <a:effectLst/>
                <a:latin typeface="Calibri"/>
                <a:ea typeface="+mn-ea"/>
                <a:cs typeface="+mn-cs"/>
              </a:rPr>
              <a:t>Finally, you may find that certain individual tests are less relevant than others. In that case, you can use </a:t>
            </a:r>
            <a:r>
              <a:rPr lang="en-US" sz="1200" b="0" kern="1200">
                <a:solidFill>
                  <a:schemeClr val="tx1"/>
                </a:solidFill>
                <a:effectLst/>
                <a:latin typeface="Calibri"/>
                <a:ea typeface="+mn-ea"/>
                <a:cs typeface="+mn-cs"/>
              </a:rPr>
              <a:t>the Test Label options to deselect the names of the tests you don’t want to see.</a:t>
            </a:r>
          </a:p>
          <a:p>
            <a:pPr lvl="0"/>
            <a:endParaRPr lang="en-US" sz="1200" b="0" kern="1200">
              <a:solidFill>
                <a:schemeClr val="tx1"/>
              </a:solidFill>
              <a:effectLst/>
              <a:latin typeface="Calibri"/>
              <a:ea typeface="+mn-ea"/>
              <a:cs typeface="+mn-cs"/>
            </a:endParaRPr>
          </a:p>
          <a:p>
            <a:pPr lvl="0"/>
            <a:r>
              <a:rPr lang="en-US" sz="1200" b="0" kern="1200">
                <a:solidFill>
                  <a:schemeClr val="tx1"/>
                </a:solidFill>
                <a:effectLst/>
                <a:latin typeface="Calibri"/>
                <a:ea typeface="+mn-ea"/>
                <a:cs typeface="+mn-cs"/>
              </a:rPr>
              <a:t>Click </a:t>
            </a:r>
            <a:r>
              <a:rPr lang="en-US" sz="1200" b="1" kern="1200">
                <a:solidFill>
                  <a:schemeClr val="tx1"/>
                </a:solidFill>
                <a:effectLst/>
                <a:latin typeface="Calibri"/>
                <a:ea typeface="+mn-ea"/>
                <a:cs typeface="+mn-cs"/>
              </a:rPr>
              <a:t>Apply</a:t>
            </a:r>
            <a:r>
              <a:rPr lang="en-US" sz="1200" b="0" kern="1200">
                <a:solidFill>
                  <a:schemeClr val="tx1"/>
                </a:solidFill>
                <a:effectLst/>
                <a:latin typeface="Calibri"/>
                <a:ea typeface="+mn-ea"/>
                <a:cs typeface="+mn-cs"/>
              </a:rPr>
              <a:t>.</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41</a:t>
            </a:fld>
            <a:endParaRPr lang="en-US"/>
          </a:p>
        </p:txBody>
      </p:sp>
    </p:spTree>
    <p:extLst>
      <p:ext uri="{BB962C8B-B14F-4D97-AF65-F5344CB8AC3E}">
        <p14:creationId xmlns:p14="http://schemas.microsoft.com/office/powerpoint/2010/main" val="263130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To review, you can set up your Longitudinal Reports using results from current and previous school years. Three filter options (school year, test reason, and test label) allow you to drill down into a Longitudinal Report to access specific data relevant to your needs. </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17D149-8510-4555-904B-0D6DB2F90E2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12099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Arial" panose="020B0604020202020204" pitchFamily="34" charset="0"/>
                <a:cs typeface="Arial" panose="020B0604020202020204" pitchFamily="34" charset="0"/>
              </a:rPr>
              <a:t>There is a tool that allows users to break down data by demographic sub-group. </a:t>
            </a:r>
            <a:r>
              <a:rPr lang="en-US" sz="1200" kern="1200">
                <a:solidFill>
                  <a:schemeClr val="tx1"/>
                </a:solidFill>
                <a:effectLst/>
                <a:latin typeface="Calibri"/>
                <a:ea typeface="+mn-ea"/>
                <a:cs typeface="+mn-cs"/>
              </a:rPr>
              <a:t>You can create a breakdown report from any page in Reporting that displays data for multiple students. Open the </a:t>
            </a:r>
            <a:r>
              <a:rPr lang="en-US" sz="1200" b="0" kern="1200">
                <a:solidFill>
                  <a:schemeClr val="tx1"/>
                </a:solidFill>
                <a:effectLst/>
                <a:latin typeface="Calibri"/>
                <a:ea typeface="+mn-ea"/>
                <a:cs typeface="+mn-cs"/>
              </a:rPr>
              <a:t>Features &amp; Tools </a:t>
            </a:r>
            <a:r>
              <a:rPr lang="en-US" sz="1200" kern="1200">
                <a:solidFill>
                  <a:schemeClr val="tx1"/>
                </a:solidFill>
                <a:effectLst/>
                <a:latin typeface="Calibri"/>
                <a:ea typeface="+mn-ea"/>
                <a:cs typeface="+mn-cs"/>
              </a:rPr>
              <a:t>menu and click the </a:t>
            </a:r>
            <a:r>
              <a:rPr lang="en-US" sz="1200" b="1" kern="1200">
                <a:solidFill>
                  <a:schemeClr val="tx1"/>
                </a:solidFill>
                <a:effectLst/>
                <a:latin typeface="Calibri"/>
                <a:ea typeface="+mn-ea"/>
                <a:cs typeface="+mn-cs"/>
              </a:rPr>
              <a:t>Breakdown by </a:t>
            </a:r>
            <a:r>
              <a:rPr lang="en-US" sz="1200" kern="1200">
                <a:solidFill>
                  <a:schemeClr val="tx1"/>
                </a:solidFill>
                <a:effectLst/>
                <a:latin typeface="Calibri"/>
                <a:ea typeface="+mn-ea"/>
                <a:cs typeface="+mn-cs"/>
              </a:rPr>
              <a:t>button. A Breakdown Attributes window opens, displaying the options available to you. </a:t>
            </a:r>
          </a:p>
          <a:p>
            <a:r>
              <a:rPr lang="en-US" sz="1200" kern="1200">
                <a:solidFill>
                  <a:schemeClr val="tx1"/>
                </a:solidFill>
                <a:effectLst/>
                <a:latin typeface="Calibri"/>
                <a:ea typeface="+mn-ea"/>
                <a:cs typeface="+mn-cs"/>
              </a:rPr>
              <a:t> </a:t>
            </a:r>
          </a:p>
          <a:p>
            <a:r>
              <a:rPr lang="en-US" sz="1200" kern="1200">
                <a:solidFill>
                  <a:schemeClr val="tx1"/>
                </a:solidFill>
                <a:effectLst/>
                <a:latin typeface="Calibri"/>
                <a:ea typeface="+mn-ea"/>
                <a:cs typeface="+mn-cs"/>
              </a:rPr>
              <a:t>For example, here, you see a School Performance on Test report for the Grade 8 Mathematics test. You can build a report for a specific group of students based on any three attributes listed in the Breakdown Attributes window.</a:t>
            </a:r>
          </a:p>
          <a:p>
            <a:r>
              <a:rPr lang="en-US" sz="1200" kern="1200">
                <a:solidFill>
                  <a:schemeClr val="tx1"/>
                </a:solidFill>
                <a:effectLst/>
                <a:latin typeface="Calibri"/>
                <a:ea typeface="+mn-ea"/>
                <a:cs typeface="+mn-cs"/>
              </a:rPr>
              <a:t> </a:t>
            </a:r>
          </a:p>
          <a:p>
            <a:r>
              <a:rPr lang="en-US" sz="1200" kern="1200">
                <a:solidFill>
                  <a:schemeClr val="tx1"/>
                </a:solidFill>
                <a:effectLst/>
                <a:latin typeface="Calibri"/>
                <a:ea typeface="+mn-ea"/>
                <a:cs typeface="+mn-cs"/>
              </a:rPr>
              <a:t>For a sample report, the English Language Learner (ELL) Status, Enrolled Grade, and Section 504 options have been selected. A checkbox is displayed next to the term, “Include unspecified values”. This option, when selected, will include any of the user’s students with no demographic information assigned to them in TIDE. Click </a:t>
            </a:r>
            <a:r>
              <a:rPr lang="en-US" sz="1200" b="1" kern="1200">
                <a:solidFill>
                  <a:schemeClr val="tx1"/>
                </a:solidFill>
                <a:effectLst/>
                <a:latin typeface="Calibri"/>
                <a:ea typeface="+mn-ea"/>
                <a:cs typeface="+mn-cs"/>
              </a:rPr>
              <a:t>Apply</a:t>
            </a:r>
            <a:r>
              <a:rPr lang="en-US" sz="1200" kern="1200">
                <a:solidFill>
                  <a:schemeClr val="tx1"/>
                </a:solidFill>
                <a:effectLst/>
                <a:latin typeface="Calibri"/>
                <a:ea typeface="+mn-ea"/>
                <a:cs typeface="+mn-cs"/>
              </a:rPr>
              <a:t>. The customized report displays, as shown on the next slide.</a:t>
            </a:r>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73541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a:ea typeface="+mn-ea"/>
                <a:cs typeface="+mn-cs"/>
              </a:rPr>
              <a:t>The</a:t>
            </a:r>
            <a:r>
              <a:rPr lang="en-US" sz="1200" b="1" i="1" kern="1200">
                <a:solidFill>
                  <a:schemeClr val="tx1"/>
                </a:solidFill>
                <a:effectLst/>
                <a:latin typeface="Calibri"/>
                <a:ea typeface="+mn-ea"/>
                <a:cs typeface="+mn-cs"/>
              </a:rPr>
              <a:t> </a:t>
            </a:r>
            <a:r>
              <a:rPr lang="en-US" sz="1200" b="0" i="0" kern="1200">
                <a:solidFill>
                  <a:schemeClr val="tx1"/>
                </a:solidFill>
                <a:effectLst/>
                <a:latin typeface="Calibri"/>
                <a:ea typeface="+mn-ea"/>
                <a:cs typeface="+mn-cs"/>
              </a:rPr>
              <a:t>Breakdown</a:t>
            </a:r>
            <a:r>
              <a:rPr lang="en-US" sz="1200" b="1" i="1" kern="1200">
                <a:solidFill>
                  <a:schemeClr val="tx1"/>
                </a:solidFill>
                <a:effectLst/>
                <a:latin typeface="Calibri"/>
                <a:ea typeface="+mn-ea"/>
                <a:cs typeface="+mn-cs"/>
              </a:rPr>
              <a:t> </a:t>
            </a:r>
            <a:r>
              <a:rPr lang="en-US" sz="1200" kern="1200">
                <a:solidFill>
                  <a:schemeClr val="tx1"/>
                </a:solidFill>
                <a:effectLst/>
                <a:latin typeface="Calibri"/>
                <a:ea typeface="+mn-ea"/>
                <a:cs typeface="+mn-cs"/>
              </a:rPr>
              <a:t>page is organized according to the combinations selected. A row appears for each possible sub-group combination. The number of rows in the table will depend on how the students fall into the demographic categories. </a:t>
            </a:r>
          </a:p>
          <a:p>
            <a:r>
              <a:rPr lang="en-US" sz="1200" kern="1200">
                <a:solidFill>
                  <a:schemeClr val="tx1"/>
                </a:solidFill>
                <a:effectLst/>
                <a:latin typeface="Calibri"/>
                <a:ea typeface="+mn-ea"/>
                <a:cs typeface="+mn-cs"/>
              </a:rPr>
              <a:t> </a:t>
            </a:r>
          </a:p>
          <a:p>
            <a:r>
              <a:rPr lang="en-US" sz="1200" kern="1200">
                <a:solidFill>
                  <a:schemeClr val="tx1"/>
                </a:solidFill>
                <a:effectLst/>
                <a:latin typeface="Calibri"/>
                <a:ea typeface="+mn-ea"/>
                <a:cs typeface="+mn-cs"/>
              </a:rPr>
              <a:t>For example, here you see a row for ALL the students, followed by some possible combinations. If a combination does not appear in the table, it means none of the students fall into that sub-group. Notice that the table header has updated to reflect the chosen attributes. You see from this breakdown report that there are 22 students who are divided into four sub-groups. You can sort the sub-groups in a few different ways -- by English Learner Status, Enrolled Grade, and Gender. To look closer into a specific sub-group, click the </a:t>
            </a:r>
            <a:r>
              <a:rPr lang="en-US" sz="1200" b="0" kern="1200">
                <a:solidFill>
                  <a:schemeClr val="tx1"/>
                </a:solidFill>
                <a:effectLst/>
                <a:latin typeface="Calibri"/>
                <a:ea typeface="+mn-ea"/>
                <a:cs typeface="+mn-cs"/>
              </a:rPr>
              <a:t>View Details </a:t>
            </a:r>
            <a:r>
              <a:rPr lang="en-US" sz="1200" kern="1200">
                <a:solidFill>
                  <a:schemeClr val="tx1"/>
                </a:solidFill>
                <a:effectLst/>
                <a:latin typeface="Calibri"/>
                <a:ea typeface="+mn-ea"/>
                <a:cs typeface="+mn-cs"/>
              </a:rPr>
              <a:t>button in that row.</a:t>
            </a:r>
          </a:p>
          <a:p>
            <a:endParaRPr lang="en-US" sz="1200" kern="1200">
              <a:solidFill>
                <a:schemeClr val="tx1"/>
              </a:solidFill>
              <a:effectLst/>
              <a:latin typeface="Calibri"/>
              <a:ea typeface="+mn-ea"/>
              <a:cs typeface="+mn-cs"/>
            </a:endParaRPr>
          </a:p>
          <a:p>
            <a:endParaRPr lang="en-US" sz="1200" kern="1200">
              <a:solidFill>
                <a:schemeClr val="tx1"/>
              </a:solidFill>
              <a:effectLst/>
              <a:latin typeface="Calibri"/>
              <a:ea typeface="+mn-ea"/>
              <a:cs typeface="+mn-cs"/>
            </a:endParaRPr>
          </a:p>
          <a:p>
            <a:endParaRPr lang="en-US" sz="1200" kern="1200">
              <a:solidFill>
                <a:schemeClr val="tx1"/>
              </a:solidFill>
              <a:effectLst/>
              <a:latin typeface="Calibri"/>
              <a:ea typeface="+mn-ea"/>
              <a:cs typeface="+mn-cs"/>
            </a:endParaRPr>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50224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A Breakdown window opens, displaying detailed results for that sub-group. A row of drop-down menu buttons appears above the table, displaying the attributes of the group you chose. To quickly transition to another demographic sub-group for the same test, you can apply the breakdown menu options that display above the table of results. Select an attribute you want from the drop-down menus and click </a:t>
            </a:r>
            <a:r>
              <a:rPr lang="en-US" sz="1200" b="1" kern="1200">
                <a:solidFill>
                  <a:schemeClr val="tx1"/>
                </a:solidFill>
                <a:effectLst/>
                <a:latin typeface="Calibri"/>
                <a:ea typeface="+mn-ea"/>
                <a:cs typeface="+mn-cs"/>
              </a:rPr>
              <a:t>Apply</a:t>
            </a:r>
            <a:r>
              <a:rPr lang="en-US" sz="1200" kern="1200">
                <a:solidFill>
                  <a:schemeClr val="tx1"/>
                </a:solidFill>
                <a:effectLst/>
                <a:latin typeface="Calibri"/>
                <a:ea typeface="+mn-ea"/>
                <a:cs typeface="+mn-cs"/>
              </a:rPr>
              <a:t>. The new sub-group will display.</a:t>
            </a:r>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660665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a:t>Now you have a good understanding of the basic functions of the Reporting system.</a:t>
            </a:r>
          </a:p>
          <a:p>
            <a:r>
              <a:rPr lang="en-US"/>
              <a:t>More advanced features are explained in this section.</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260964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tests with reporting category sections, you can compare the performance of your students in each area of the test. Click each vertical section bar to expand or collapse it. In this example, you can view the performance level for each student under the reporting categories for this Grade 3 Mathematics test. Interim tests cover multiple reporting categories, while a benchmark test covers only one.</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47</a:t>
            </a:fld>
            <a:endParaRPr lang="en-US"/>
          </a:p>
        </p:txBody>
      </p:sp>
    </p:spTree>
    <p:extLst>
      <p:ext uri="{BB962C8B-B14F-4D97-AF65-F5344CB8AC3E}">
        <p14:creationId xmlns:p14="http://schemas.microsoft.com/office/powerpoint/2010/main" val="91947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a:ea typeface="+mn-ea"/>
                <a:cs typeface="+mn-cs"/>
              </a:rPr>
              <a:t>The Writing Dimensions section appears for aggregate reports of assessments that include an essay component. </a:t>
            </a:r>
          </a:p>
          <a:p>
            <a:r>
              <a:rPr lang="en-US" sz="1200" kern="1200">
                <a:solidFill>
                  <a:schemeClr val="tx1"/>
                </a:solidFill>
                <a:effectLst/>
                <a:latin typeface="Calibri"/>
                <a:ea typeface="+mn-ea"/>
                <a:cs typeface="+mn-cs"/>
              </a:rPr>
              <a:t>The columns within the Writing Dimensions category are nested with the types of essays under the Essay header and Writing Dimensions applicable to that type of essay below. Each dimension sub-column is split into additional sub-columns based on the possible points students can earn in that dimension. These point columns show the percentage of students in a roster who earned each point value in each dimension.</a:t>
            </a:r>
          </a:p>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E4D672-0001-4B9B-A548-645C7DDE001A}"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55693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Calibri"/>
                <a:ea typeface="+mn-ea"/>
                <a:cs typeface="+mn-cs"/>
              </a:rPr>
              <a:t>To help you analyze your students’ performance in the different dimensions, certain cells are highlighted green or red. The cell with the highest percentage of students earning the highest point value for a dimension is shaded green and displays an up arrow in the cell. These students performed well in that dimension as compared with other students. The cell with the highest percentage of students earning the lowest point value for a dimension is shaded red and displays a down arrow. These students performed comparatively poorly.</a:t>
            </a:r>
          </a:p>
          <a:p>
            <a:endParaRPr lang="en-US"/>
          </a:p>
          <a:p>
            <a:pPr marL="0" marR="0" lvl="0" indent="0" algn="l" defTabSz="933237" rtl="0" eaLnBrk="1" fontAlgn="auto" latinLnBrk="0" hangingPunct="1">
              <a:lnSpc>
                <a:spcPct val="100000"/>
              </a:lnSpc>
              <a:spcBef>
                <a:spcPts val="0"/>
              </a:spcBef>
              <a:spcAft>
                <a:spcPts val="0"/>
              </a:spcAft>
              <a:buClrTx/>
              <a:buSzTx/>
              <a:buFontTx/>
              <a:buNone/>
              <a:tabLst/>
              <a:defRPr/>
            </a:pPr>
            <a:r>
              <a:rPr lang="en-US"/>
              <a:t>For example, you can quickly see that the teacher’s students, overall, are scoring low in Elaboration. The red shading serves as a red flag. The goal is to help users identify a pattern where students are not doing so well. These markers allow users to detect a pattern. And even if there is no pattern, it allows the user to focus on areas that need remediation and to figure out what is working well and can be shared across classes.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a:p>
          <a:p>
            <a:pPr defTabSz="933237">
              <a:defRPr/>
            </a:pPr>
            <a:r>
              <a:rPr lang="en-US"/>
              <a:t>You can also see that the students on the Demo Roster are scoring high in Conventions. The green shading indicates consistent, strong performance. The teacher can determine what is working well and can be shared across classes.</a:t>
            </a:r>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5205354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legend for each type of essay describes the dimensions that are measured for that essay. Each dimension is identified by ID number in the legend.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52053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Teachers, school-level users, and district-level users have access to different features and data in the Reporting System. This chart summarizes which students will appear in your reports, the filter options, and the aggregate comparisons available for each of the three roles.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08031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Calibri"/>
                <a:ea typeface="+mn-ea"/>
                <a:cs typeface="+mn-cs"/>
              </a:rPr>
              <a:t>To help you analyze your students’ performance in the different dimensions, certain cells are highlighted green or red. The cell with the highest percentage of students earning the highest point value for a dimension is shaded green and displays an up arrow in the cell. These students performed well in that dimension as compared with other students. The cell with the highest percentage of students earning the lowest point value for a dimension is shaded red and displays a down arrow. These students performed comparatively poorly.</a:t>
            </a:r>
          </a:p>
          <a:p>
            <a:endParaRPr lang="en-US"/>
          </a:p>
          <a:p>
            <a:pPr defTabSz="933237">
              <a:defRPr/>
            </a:pPr>
            <a:r>
              <a:rPr lang="en-US"/>
              <a:t>For example, look at the three dimensions measured under the Informative/Explanatory type of essay. The students in Roster AV did well in all three dimensions, with over half of the students earning the maximum point values, at 54%, 59%, and 67%.</a:t>
            </a:r>
          </a:p>
          <a:p>
            <a:pPr defTabSz="933237">
              <a:defRPr/>
            </a:pPr>
            <a:endParaRPr lang="en-US"/>
          </a:p>
          <a:p>
            <a:pPr defTabSz="933237">
              <a:defRPr/>
            </a:pPr>
            <a:r>
              <a:rPr lang="en-US"/>
              <a:t>Compare that with Roster DE, where 51% of the students got 1 point in Purpose, Focus, and Organization, which is the lowest point value, and 63% earned 0 points in the third dimension. The shading serves as a red flag. The goal is to help users identify a pattern where Roster AV is consistently doing well, across the dimensions, whereas Roster DE is not doing so well. These markers allow users to detect a pattern. And even if there is no pattern, it allows the user to focus on areas that need remediation and to figure out what is working well and can be shared across classes. </a:t>
            </a:r>
          </a:p>
          <a:p>
            <a:pPr defTabSz="933237">
              <a:defRPr/>
            </a:pPr>
            <a:endParaRPr lang="en-US"/>
          </a:p>
          <a:p>
            <a:pPr defTabSz="933237">
              <a:defRPr/>
            </a:pPr>
            <a:endParaRPr lang="en-US"/>
          </a:p>
          <a:p>
            <a:pPr defTabSz="933237">
              <a:defRPr/>
            </a:pPr>
            <a:endParaRPr lang="en-US"/>
          </a:p>
          <a:p>
            <a:pPr defTabSz="933237">
              <a:defRPr/>
            </a:pPr>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E4D672-0001-4B9B-A548-645C7DDE001A}"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99447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focus of this section will be on non-summative test reports that contain item-level data, access to the items themselves, and access to student responses to the items. This chart shows how tests in </a:t>
            </a:r>
            <a:r>
              <a:rPr lang="en-US" b="0"/>
              <a:t>Reporting</a:t>
            </a:r>
            <a:r>
              <a:rPr lang="en-US"/>
              <a:t> can be categorized. </a:t>
            </a:r>
          </a:p>
          <a:p>
            <a:endParaRPr lang="en-US"/>
          </a:p>
          <a:p>
            <a:r>
              <a:rPr lang="en-US"/>
              <a:t>All tests are either summative or non-summative assessments. Summative tests are end-of-year or end-of-course comprehensive tests that assess the student’s command of an entire subject. Non-summative tests vary by state and district and can be divided into benchmark and interim tests. </a:t>
            </a:r>
          </a:p>
          <a:p>
            <a:endParaRPr lang="en-US" u="sng"/>
          </a:p>
          <a:p>
            <a:r>
              <a:rPr lang="en-US"/>
              <a:t>Benchmarks are small tests in single reporting categories with non-secure items. Users can compare item-level scores and the items themselves for all their students. </a:t>
            </a:r>
          </a:p>
          <a:p>
            <a:endParaRPr lang="en-US"/>
          </a:p>
          <a:p>
            <a:r>
              <a:rPr lang="en-US"/>
              <a:t>Interims are larger than benchmarks but smaller than summative tests. Many interim tests will report item-level data, depending on the type of test and on state and district policies.</a:t>
            </a:r>
          </a:p>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00044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Roster Performance on Test report, by student, for students who took the Grade 5 Mathematics Test. The report displays item-level data at the student level, and you can access the items themselves and the student responses to the items.</a:t>
            </a:r>
          </a:p>
          <a:p>
            <a:endParaRPr lang="en-US"/>
          </a:p>
          <a:p>
            <a:r>
              <a:rPr lang="en-US"/>
              <a:t>The first three rows under the section header list the item number, the standard, and the number of possible points. </a:t>
            </a:r>
            <a:endParaRPr lang="en-US" u="none"/>
          </a:p>
          <a:p>
            <a:endParaRPr lang="en-US" u="sng"/>
          </a:p>
          <a:p>
            <a:r>
              <a:rPr lang="en-US" u="none"/>
              <a:t>For example, Demo Student 1 earned 1 out of 1 points on item #6.</a:t>
            </a:r>
          </a:p>
          <a:p>
            <a:pPr defTabSz="952429" eaLnBrk="0" fontAlgn="base" hangingPunct="0">
              <a:spcBef>
                <a:spcPct val="30000"/>
              </a:spcBef>
              <a:spcAft>
                <a:spcPct val="0"/>
              </a:spcAft>
              <a:defRPr/>
            </a:pPr>
            <a:endParaRPr lang="en-US" b="0" u="none">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a:latin typeface="Arial" panose="020B0604020202020204" pitchFamily="34" charset="0"/>
                <a:cs typeface="Arial" panose="020B0604020202020204" pitchFamily="34" charset="0"/>
              </a:rPr>
              <a:t>In reports with item-level data, you may occasionally see “n/a” instead of a score for an item. It means that the student did not respond to the item, or the item was not included in that form of the test.</a:t>
            </a:r>
            <a:endParaRPr lang="en-US"/>
          </a:p>
          <a:p>
            <a:endParaRPr lang="en-US" u="none"/>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66374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 report displaying item-level data, you can view the standard to which each item is aligned. This allows you to determine immediately what the item measures. To show or hide item standards, click the </a:t>
            </a:r>
            <a:r>
              <a:rPr lang="en-US" b="0" i="0"/>
              <a:t>Standards Keys </a:t>
            </a:r>
            <a:r>
              <a:rPr lang="en-US"/>
              <a:t>toggle in the row of filter details below the report table heading. The standards display beneath the blue item numbers. Click the more information buttons beside the standard keys to view the legend for each standard.</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024483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data includes reporting categories, you may see sortable columns for Performance level, along with the item-level data in each section, as shown here in this Grade 3 Mathematics test.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55</a:t>
            </a:fld>
            <a:endParaRPr lang="en-US"/>
          </a:p>
        </p:txBody>
      </p:sp>
    </p:spTree>
    <p:extLst>
      <p:ext uri="{BB962C8B-B14F-4D97-AF65-F5344CB8AC3E}">
        <p14:creationId xmlns:p14="http://schemas.microsoft.com/office/powerpoint/2010/main" val="21775679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a:t>To view a test item in a blank, unanswered state, click the item number link in the first row of a report table. The item view window displays the test question as it appeared on the assessment on the Student Testing Site.</a:t>
            </a:r>
          </a:p>
          <a:p>
            <a:endParaRPr lang="en-US" u="none"/>
          </a:p>
          <a:p>
            <a:r>
              <a:rPr lang="en-US" u="none"/>
              <a:t>To view an item with a student’s response, find that student’s name in the Student column on the left. Then click the blue score link under the numbered item. In this example, we look at item 41 for the last student listed.</a:t>
            </a:r>
          </a:p>
          <a:p>
            <a:endParaRPr lang="en-US" u="none"/>
          </a:p>
          <a:p>
            <a:r>
              <a:rPr lang="en-US" u="none"/>
              <a:t>The item view window displays the item along with the answer provided by that student.</a:t>
            </a:r>
          </a:p>
          <a:p>
            <a:endParaRPr lang="en-US" u="sng"/>
          </a:p>
          <a:p>
            <a:r>
              <a:rPr lang="en-US" u="none"/>
              <a:t>On the next slide, we will explain the features of an item view window that includes the student’s response.</a:t>
            </a:r>
          </a:p>
          <a:p>
            <a:endParaRPr lang="en-US" u="sn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7513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a:latin typeface="Arial" panose="020B0604020202020204" pitchFamily="34" charset="0"/>
                <a:cs typeface="Arial" panose="020B0604020202020204" pitchFamily="34" charset="0"/>
              </a:rPr>
              <a:t>You can see the current item number and the score for that item in the gray bar in the banner. The student answered correctly for a score of 1 out of 1 point on item 3. Moving to the right in the gray bar, you see two tabs, </a:t>
            </a:r>
            <a:r>
              <a:rPr lang="en-US" altLang="en-US" b="0">
                <a:latin typeface="Arial" panose="020B0604020202020204" pitchFamily="34" charset="0"/>
                <a:cs typeface="Arial" panose="020B0604020202020204" pitchFamily="34" charset="0"/>
              </a:rPr>
              <a:t>Item &amp; Score and Rubric &amp; Resources</a:t>
            </a:r>
            <a:r>
              <a:rPr lang="en-US" altLang="en-US">
                <a:latin typeface="Arial" panose="020B0604020202020204" pitchFamily="34" charset="0"/>
                <a:cs typeface="Arial" panose="020B0604020202020204" pitchFamily="34" charset="0"/>
              </a:rPr>
              <a:t>. You can toggle between these tabs to display associated content. The </a:t>
            </a:r>
            <a:r>
              <a:rPr lang="en-US" altLang="en-US" b="0">
                <a:latin typeface="Arial" panose="020B0604020202020204" pitchFamily="34" charset="0"/>
                <a:cs typeface="Arial" panose="020B0604020202020204" pitchFamily="34" charset="0"/>
              </a:rPr>
              <a:t>Item &amp; Score </a:t>
            </a:r>
            <a:r>
              <a:rPr lang="en-US" altLang="en-US">
                <a:latin typeface="Arial" panose="020B0604020202020204" pitchFamily="34" charset="0"/>
                <a:cs typeface="Arial" panose="020B0604020202020204" pitchFamily="34" charset="0"/>
              </a:rPr>
              <a:t>tab is open in the upper-left image, and the </a:t>
            </a:r>
            <a:r>
              <a:rPr lang="en-US" altLang="en-US" b="0">
                <a:latin typeface="Arial" panose="020B0604020202020204" pitchFamily="34" charset="0"/>
                <a:cs typeface="Arial" panose="020B0604020202020204" pitchFamily="34" charset="0"/>
              </a:rPr>
              <a:t>Rubric &amp; Resources </a:t>
            </a:r>
            <a:r>
              <a:rPr lang="en-US" altLang="en-US">
                <a:latin typeface="Arial" panose="020B0604020202020204" pitchFamily="34" charset="0"/>
                <a:cs typeface="Arial" panose="020B0604020202020204" pitchFamily="34" charset="0"/>
              </a:rPr>
              <a:t>tab is open in the lower-right image. Underneath the gray banners, the </a:t>
            </a:r>
            <a:r>
              <a:rPr lang="en-US" altLang="en-US" b="0">
                <a:latin typeface="Arial" panose="020B0604020202020204" pitchFamily="34" charset="0"/>
                <a:cs typeface="Arial" panose="020B0604020202020204" pitchFamily="34" charset="0"/>
              </a:rPr>
              <a:t>scoring assertions are displayed with their outcomes</a:t>
            </a:r>
            <a:r>
              <a:rPr lang="en-US" altLang="en-US">
                <a:latin typeface="Arial" panose="020B0604020202020204" pitchFamily="34" charset="0"/>
                <a:cs typeface="Arial" panose="020B0604020202020204" pitchFamily="34" charset="0"/>
              </a:rPr>
              <a:t>.</a:t>
            </a:r>
          </a:p>
          <a:p>
            <a:pPr defTabSz="952429" eaLnBrk="0" fontAlgn="base" hangingPunct="0">
              <a:spcBef>
                <a:spcPct val="30000"/>
              </a:spcBef>
              <a:spcAft>
                <a:spcPct val="0"/>
              </a:spcAft>
              <a:defRPr/>
            </a:pPr>
            <a:endParaRPr lang="en-US" altLang="en-US">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a:latin typeface="Arial" panose="020B0604020202020204" pitchFamily="34" charset="0"/>
                <a:cs typeface="Arial" panose="020B0604020202020204" pitchFamily="34" charset="0"/>
              </a:rPr>
              <a:t>In the </a:t>
            </a:r>
            <a:r>
              <a:rPr lang="en-US" altLang="en-US" b="0">
                <a:latin typeface="Arial" panose="020B0604020202020204" pitchFamily="34" charset="0"/>
                <a:cs typeface="Arial" panose="020B0604020202020204" pitchFamily="34" charset="0"/>
              </a:rPr>
              <a:t>Scoring Assertion column, each assertion </a:t>
            </a:r>
            <a:r>
              <a:rPr lang="en-US" altLang="en-US">
                <a:latin typeface="Arial" panose="020B0604020202020204" pitchFamily="34" charset="0"/>
                <a:cs typeface="Arial" panose="020B0604020202020204" pitchFamily="34" charset="0"/>
              </a:rPr>
              <a:t>states exactly what the student must do to earn points. The</a:t>
            </a:r>
            <a:r>
              <a:rPr lang="en-US" altLang="en-US" b="1">
                <a:latin typeface="Arial" panose="020B0604020202020204" pitchFamily="34" charset="0"/>
                <a:cs typeface="Arial" panose="020B0604020202020204" pitchFamily="34" charset="0"/>
              </a:rPr>
              <a:t> </a:t>
            </a:r>
            <a:r>
              <a:rPr lang="en-US" altLang="en-US" b="0">
                <a:latin typeface="Arial" panose="020B0604020202020204" pitchFamily="34" charset="0"/>
                <a:cs typeface="Arial" panose="020B0604020202020204" pitchFamily="34" charset="0"/>
              </a:rPr>
              <a:t>Outcome </a:t>
            </a:r>
            <a:r>
              <a:rPr lang="en-US" altLang="en-US">
                <a:latin typeface="Arial" panose="020B0604020202020204" pitchFamily="34" charset="0"/>
                <a:cs typeface="Arial" panose="020B0604020202020204" pitchFamily="34" charset="0"/>
              </a:rPr>
              <a:t>column shows a </a:t>
            </a:r>
            <a:r>
              <a:rPr lang="en-US" altLang="en-US" b="0">
                <a:latin typeface="Arial" panose="020B0604020202020204" pitchFamily="34" charset="0"/>
                <a:cs typeface="Arial" panose="020B0604020202020204" pitchFamily="34" charset="0"/>
              </a:rPr>
              <a:t>checkmark</a:t>
            </a:r>
            <a:r>
              <a:rPr lang="en-US" altLang="en-US">
                <a:latin typeface="Arial" panose="020B0604020202020204" pitchFamily="34" charset="0"/>
                <a:cs typeface="Arial" panose="020B0604020202020204" pitchFamily="34" charset="0"/>
              </a:rPr>
              <a:t> for a correct answer, or an X for each incorrect answer. This item has a single scoring assertion. </a:t>
            </a:r>
          </a:p>
          <a:p>
            <a:pPr defTabSz="952429" eaLnBrk="0" fontAlgn="base" hangingPunct="0">
              <a:spcBef>
                <a:spcPct val="30000"/>
              </a:spcBef>
              <a:spcAft>
                <a:spcPct val="0"/>
              </a:spcAft>
              <a:defRPr/>
            </a:pPr>
            <a:endParaRPr lang="en-US" altLang="en-US">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a:latin typeface="Arial" panose="020B0604020202020204" pitchFamily="34" charset="0"/>
                <a:cs typeface="Arial" panose="020B0604020202020204" pitchFamily="34" charset="0"/>
              </a:rPr>
              <a:t>Below, the test item is displayed along with the student’s response. Reviewing a student’s response may provide clues to the student’s thinking.</a:t>
            </a:r>
          </a:p>
          <a:p>
            <a:pPr defTabSz="952429" eaLnBrk="0" fontAlgn="base" hangingPunct="0">
              <a:spcBef>
                <a:spcPct val="30000"/>
              </a:spcBef>
              <a:spcAft>
                <a:spcPct val="0"/>
              </a:spcAft>
              <a:defRPr/>
            </a:pPr>
            <a:endParaRPr lang="en-US" altLang="en-US">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a:latin typeface="Arial" panose="020B0604020202020204" pitchFamily="34" charset="0"/>
                <a:cs typeface="Arial" panose="020B0604020202020204" pitchFamily="34" charset="0"/>
              </a:rPr>
              <a:t>You can show or hide a student’s visual settings, like large fonts, different color contrasts, or Spanish language, on a per-item basis. To do so, click the toggle above the item on the right side.</a:t>
            </a:r>
          </a:p>
          <a:p>
            <a:pPr defTabSz="952429" eaLnBrk="0" fontAlgn="base" hangingPunct="0">
              <a:spcBef>
                <a:spcPct val="30000"/>
              </a:spcBef>
              <a:spcAft>
                <a:spcPct val="0"/>
              </a:spcAft>
              <a:defRPr/>
            </a:pPr>
            <a:endParaRPr lang="en-US" altLang="en-US">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a:latin typeface="Arial" panose="020B0604020202020204" pitchFamily="34" charset="0"/>
                <a:cs typeface="Arial" panose="020B0604020202020204" pitchFamily="34" charset="0"/>
              </a:rPr>
              <a:t>The </a:t>
            </a:r>
            <a:r>
              <a:rPr lang="en-US" altLang="en-US" b="0">
                <a:latin typeface="Arial" panose="020B0604020202020204" pitchFamily="34" charset="0"/>
                <a:cs typeface="Arial" panose="020B0604020202020204" pitchFamily="34" charset="0"/>
              </a:rPr>
              <a:t>Rubric &amp; Resources tab has the same banner features and is divided into multiple sections, which may include Details, Resources, Rubric, and Frequency Distribution of Student Responses. </a:t>
            </a:r>
            <a:r>
              <a:rPr lang="en-US" altLang="en-US">
                <a:latin typeface="Arial" panose="020B0604020202020204" pitchFamily="34" charset="0"/>
                <a:cs typeface="Arial" panose="020B0604020202020204" pitchFamily="34" charset="0"/>
              </a:rPr>
              <a:t>The sections are expanded and collapsed using the expansion arrows. The information included in each section varies, depending on the test item.</a:t>
            </a:r>
          </a:p>
          <a:p>
            <a:pPr defTabSz="952429" eaLnBrk="0" fontAlgn="base" hangingPunct="0">
              <a:spcBef>
                <a:spcPct val="30000"/>
              </a:spcBef>
              <a:spcAft>
                <a:spcPct val="0"/>
              </a:spcAft>
              <a:defRPr/>
            </a:pPr>
            <a:endParaRPr lang="en-US" altLang="en-US">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a:latin typeface="Arial" panose="020B0604020202020204" pitchFamily="34" charset="0"/>
                <a:cs typeface="Arial" panose="020B0604020202020204" pitchFamily="34" charset="0"/>
              </a:rPr>
              <a:t>The Topic lists the skill area to which the item belongs. The </a:t>
            </a:r>
            <a:r>
              <a:rPr lang="en-US" altLang="en-US" b="0">
                <a:latin typeface="Arial" panose="020B0604020202020204" pitchFamily="34" charset="0"/>
                <a:cs typeface="Arial" panose="020B0604020202020204" pitchFamily="34" charset="0"/>
              </a:rPr>
              <a:t>Content Alignment </a:t>
            </a:r>
            <a:r>
              <a:rPr lang="en-US" altLang="en-US">
                <a:latin typeface="Arial" panose="020B0604020202020204" pitchFamily="34" charset="0"/>
                <a:cs typeface="Arial" panose="020B0604020202020204" pitchFamily="34" charset="0"/>
              </a:rPr>
              <a:t>section describes, in detail, the academic or learning standard to which the item is aligned.</a:t>
            </a:r>
          </a:p>
          <a:p>
            <a:pPr defTabSz="952429" eaLnBrk="0" fontAlgn="base" hangingPunct="0">
              <a:spcBef>
                <a:spcPct val="30000"/>
              </a:spcBef>
              <a:spcAft>
                <a:spcPct val="0"/>
              </a:spcAft>
              <a:defRPr/>
            </a:pPr>
            <a:endParaRPr lang="en-US" altLang="en-US">
              <a:latin typeface="Arial" panose="020B0604020202020204" pitchFamily="34" charset="0"/>
              <a:cs typeface="Arial" panose="020B0604020202020204" pitchFamily="34" charset="0"/>
            </a:endParaRPr>
          </a:p>
          <a:p>
            <a:pPr marL="0" marR="0" lvl="0" indent="0" algn="l" defTabSz="952429" rtl="0" eaLnBrk="0" fontAlgn="base" latinLnBrk="0" hangingPunct="0">
              <a:lnSpc>
                <a:spcPct val="100000"/>
              </a:lnSpc>
              <a:spcBef>
                <a:spcPct val="30000"/>
              </a:spcBef>
              <a:spcAft>
                <a:spcPct val="0"/>
              </a:spcAft>
              <a:buClrTx/>
              <a:buSzTx/>
              <a:buFontTx/>
              <a:buNone/>
              <a:tabLst/>
              <a:defRPr/>
            </a:pPr>
            <a:r>
              <a:rPr lang="en-US" u="none">
                <a:latin typeface="Arial" panose="020B0604020202020204" pitchFamily="34" charset="0"/>
                <a:cs typeface="Arial" panose="020B0604020202020204" pitchFamily="34" charset="0"/>
              </a:rPr>
              <a:t>The Rubric displays the criteria used to score the item. A simple correct answer may be listed, or this section may include a score breakdown, a human-readable rubric, or an exemplar, which provides an example of a response for each point value. </a:t>
            </a:r>
          </a:p>
          <a:p>
            <a:pPr marL="0" marR="0" lvl="0" indent="0" algn="l" defTabSz="952429" rtl="0" eaLnBrk="0" fontAlgn="base" latinLnBrk="0" hangingPunct="0">
              <a:lnSpc>
                <a:spcPct val="100000"/>
              </a:lnSpc>
              <a:spcBef>
                <a:spcPct val="30000"/>
              </a:spcBef>
              <a:spcAft>
                <a:spcPct val="0"/>
              </a:spcAft>
              <a:buClrTx/>
              <a:buSzTx/>
              <a:buFontTx/>
              <a:buNone/>
              <a:tabLst/>
              <a:defRPr/>
            </a:pPr>
            <a:endParaRPr lang="en-US" u="sng">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a:latin typeface="Arial" panose="020B0604020202020204" pitchFamily="34" charset="0"/>
                <a:cs typeface="Arial" panose="020B0604020202020204" pitchFamily="34" charset="0"/>
              </a:rPr>
              <a:t>Frequency Distribution of Student Responses provides a breakdown of how many students earned each possible point value available for the item.</a:t>
            </a:r>
            <a:endParaRPr lang="en-US"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2497143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Some test items </a:t>
            </a:r>
            <a:r>
              <a:rPr lang="en-US" b="0">
                <a:latin typeface="Arial" panose="020B0604020202020204" pitchFamily="34" charset="0"/>
                <a:cs typeface="Arial" panose="020B0604020202020204" pitchFamily="34" charset="0"/>
              </a:rPr>
              <a:t>have Multiple Scoring Assertions. Typically, these items feature a reading passage, along with graph images like a map, table, or illustration. Several test items are then associated with this prompt. Students are instructed to use what they have learned from the stimuli to perform the associated sub-item tasks.   </a:t>
            </a: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Each scoring assertion contains both a statement that provides information about what the student did in their response, and the content knowledge, skills, or ability that is evidenced by their response. This slide shows the Scoring Assertions window from question 1 on a Middle School Earth Space Science test. It features a reading passage, a graphic, and eleven sub-items. Each sub-item is worth 1 point. The sub-items are listed as 1-1, 1-2, 1-3, and so on. The information pop-up displays the scoring assertions associated with each of the sub-items. The Item &amp; Score page shows all eleven scoring assertions listed in that section of the page. It shows that this student answered 3 of the 11 sub-items correctly.</a:t>
            </a:r>
          </a:p>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665754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Arial" panose="020B0604020202020204" pitchFamily="34" charset="0"/>
                <a:cs typeface="Arial" panose="020B0604020202020204" pitchFamily="34" charset="0"/>
              </a:rPr>
              <a:t>The </a:t>
            </a:r>
            <a:r>
              <a:rPr lang="en-US" b="0">
                <a:latin typeface="Arial" panose="020B0604020202020204" pitchFamily="34" charset="0"/>
                <a:cs typeface="Arial" panose="020B0604020202020204" pitchFamily="34" charset="0"/>
              </a:rPr>
              <a:t>Reporting </a:t>
            </a:r>
            <a:r>
              <a:rPr lang="en-US">
                <a:latin typeface="Arial" panose="020B0604020202020204" pitchFamily="34" charset="0"/>
                <a:cs typeface="Arial" panose="020B0604020202020204" pitchFamily="34" charset="0"/>
              </a:rPr>
              <a:t>system allows users (with appropriate permission) to handscore unscored test items. It also allows modification of some automated scores suggested by the machine-scoring system. If a test contains unscored items, </a:t>
            </a:r>
            <a:r>
              <a:rPr lang="en-US" sz="1200" kern="1200">
                <a:solidFill>
                  <a:schemeClr val="tx1"/>
                </a:solidFill>
                <a:effectLst/>
                <a:latin typeface="Arial" panose="020B0604020202020204" pitchFamily="34" charset="0"/>
                <a:ea typeface="ＭＳ Ｐゴシック" pitchFamily="-48" charset="-128"/>
                <a:cs typeface="Arial" panose="020B0604020202020204" pitchFamily="34" charset="0"/>
              </a:rPr>
              <a:t>its performance data are excluded from your </a:t>
            </a:r>
            <a:r>
              <a:rPr lang="en-US" sz="1200" b="0" i="0" kern="1200">
                <a:solidFill>
                  <a:schemeClr val="tx1"/>
                </a:solidFill>
                <a:effectLst/>
                <a:latin typeface="Arial" panose="020B0604020202020204" pitchFamily="34" charset="0"/>
                <a:ea typeface="ＭＳ Ｐゴシック" pitchFamily="-48" charset="-128"/>
                <a:cs typeface="Arial" panose="020B0604020202020204" pitchFamily="34" charset="0"/>
              </a:rPr>
              <a:t>Dashboard</a:t>
            </a:r>
            <a:r>
              <a:rPr lang="en-US" sz="1200" kern="1200">
                <a:solidFill>
                  <a:schemeClr val="tx1"/>
                </a:solidFill>
                <a:effectLst/>
                <a:latin typeface="Arial" panose="020B0604020202020204" pitchFamily="34" charset="0"/>
                <a:ea typeface="ＭＳ Ｐゴシック" pitchFamily="-48" charset="-128"/>
                <a:cs typeface="Arial" panose="020B0604020202020204" pitchFamily="34" charset="0"/>
              </a:rPr>
              <a:t> and Assessment Reports until you or another user with scoring permissions enters scores for all the unscored items in at least one opportunity of that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Arial" panose="020B0604020202020204" pitchFamily="34" charset="0"/>
                <a:ea typeface="ＭＳ Ｐゴシック" pitchFamily="-48" charset="-128"/>
                <a:cs typeface="Arial" panose="020B0604020202020204" pitchFamily="34" charset="0"/>
              </a:rPr>
              <a:t>When you have tests awaiting item scoring, </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click the </a:t>
            </a:r>
            <a:r>
              <a:rPr lang="en-US" sz="1200" b="1" i="0" kern="1200">
                <a:solidFill>
                  <a:schemeClr val="tx1"/>
                </a:solidFill>
                <a:effectLst/>
                <a:latin typeface="Arial" panose="020B0604020202020204" pitchFamily="34" charset="0"/>
                <a:ea typeface="ＭＳ Ｐゴシック" pitchFamily="-48" charset="-128"/>
                <a:cs typeface="Arial" panose="020B0604020202020204" pitchFamily="34" charset="0"/>
              </a:rPr>
              <a:t>Tests to Score </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notification that appears in the banner. The process consists of two steps: scoring the unscored items and then submitting them so that they can be officially recorded.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a:solidFill>
                  <a:schemeClr val="tx1"/>
                </a:solidFill>
                <a:effectLst/>
                <a:latin typeface="Arial" panose="020B0604020202020204" pitchFamily="34" charset="0"/>
                <a:ea typeface="ＭＳ Ｐゴシック" pitchFamily="-48" charset="-128"/>
                <a:cs typeface="Arial" panose="020B0604020202020204" pitchFamily="34" charset="0"/>
              </a:rPr>
              <a:t>Dashboard </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opens with a list of tests with unscored items. Click the name of the test you wish to score.   </a:t>
            </a:r>
          </a:p>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229764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a:solidFill>
                  <a:schemeClr val="tx1"/>
                </a:solidFill>
                <a:effectLst/>
                <a:latin typeface="Arial" panose="020B0604020202020204" pitchFamily="34" charset="0"/>
                <a:ea typeface="ＭＳ Ｐゴシック" pitchFamily="-48" charset="-128"/>
                <a:cs typeface="Arial" panose="020B0604020202020204" pitchFamily="34" charset="0"/>
              </a:rPr>
              <a:t>Test Scoring </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window now displays a list of students and items awaiting scoring for the selected test. Items 1, 2, and 3 for the demo student have already been scored but not submitted. Items 4, 5, and 6 need to be scored. The </a:t>
            </a:r>
            <a:r>
              <a:rPr lang="en-US" sz="1200" b="1" i="0" kern="1200">
                <a:solidFill>
                  <a:schemeClr val="tx1"/>
                </a:solidFill>
                <a:effectLst/>
                <a:latin typeface="Arial" panose="020B0604020202020204" pitchFamily="34" charset="0"/>
                <a:ea typeface="ＭＳ Ｐゴシック" pitchFamily="-48" charset="-128"/>
                <a:cs typeface="Arial" panose="020B0604020202020204" pitchFamily="34" charset="0"/>
              </a:rPr>
              <a:t>Submit Scores </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button will remain grayed out until all the unscored items have been scored.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To enter scores for an item, click the </a:t>
            </a:r>
            <a:r>
              <a:rPr lang="en-US" sz="1200" b="1" kern="1200">
                <a:solidFill>
                  <a:schemeClr val="tx1"/>
                </a:solidFill>
                <a:effectLst/>
                <a:latin typeface="Arial" panose="020B0604020202020204" pitchFamily="34" charset="0"/>
                <a:ea typeface="ＭＳ Ｐゴシック" pitchFamily="-48" charset="-128"/>
                <a:cs typeface="Arial" panose="020B0604020202020204" pitchFamily="34" charset="0"/>
              </a:rPr>
              <a:t>Score</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 link. The </a:t>
            </a:r>
            <a:r>
              <a:rPr lang="en-US" sz="1200" b="0" i="0" kern="1200">
                <a:solidFill>
                  <a:schemeClr val="tx1"/>
                </a:solidFill>
                <a:effectLst/>
                <a:latin typeface="Arial" panose="020B0604020202020204" pitchFamily="34" charset="0"/>
                <a:ea typeface="ＭＳ Ｐゴシック" pitchFamily="-48" charset="-128"/>
                <a:cs typeface="Arial" panose="020B0604020202020204" pitchFamily="34" charset="0"/>
              </a:rPr>
              <a:t>scoring </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window opens to the Item &amp; Score tab. You can toggle to the Rubric &amp; Resources tab to review the item’s scoring rubric and any other available resources for help in scoring the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Click the edit icon in the Scoring Criteria table to score the item.</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60</a:t>
            </a:fld>
            <a:endParaRPr lang="en-US"/>
          </a:p>
        </p:txBody>
      </p:sp>
    </p:spTree>
    <p:extLst>
      <p:ext uri="{BB962C8B-B14F-4D97-AF65-F5344CB8AC3E}">
        <p14:creationId xmlns:p14="http://schemas.microsoft.com/office/powerpoint/2010/main" val="296821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b="1" i="1"/>
              <a:t>Dashboard Generator </a:t>
            </a:r>
            <a:r>
              <a:rPr lang="en-US"/>
              <a:t>page displays. This page is queued to display BEFORE the appearance of the dashboard so you can easily customize your results </a:t>
            </a:r>
            <a:r>
              <a:rPr lang="en-US" b="0"/>
              <a:t>in order to view only the data that are most helpful to you.</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banner displays your username and your role. The banner also displays the  </a:t>
            </a:r>
            <a:r>
              <a:rPr lang="en-US" b="1"/>
              <a:t>Secure File Center</a:t>
            </a:r>
            <a:r>
              <a:rPr lang="en-US"/>
              <a:t>, a</a:t>
            </a:r>
            <a:r>
              <a:rPr lang="en-US" b="1"/>
              <a:t> Help </a:t>
            </a:r>
            <a:r>
              <a:rPr lang="en-US"/>
              <a:t>button, and a </a:t>
            </a:r>
            <a:r>
              <a:rPr lang="en-US" b="1"/>
              <a:t>Sign Out </a:t>
            </a:r>
            <a:r>
              <a:rPr lang="en-US"/>
              <a:t>button.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three prominent sections on the page. In section 1, you will find the test group selection section where you can check only the tests that apply to your needs and make those your default selections. In section 2, you can access an individual Student Portfolio report by entering a student ID number in the search box. In section 3, you see the </a:t>
            </a:r>
            <a:r>
              <a:rPr lang="en-US" b="1"/>
              <a:t>Features &amp; Tools </a:t>
            </a:r>
            <a:r>
              <a:rPr lang="en-US"/>
              <a:t>menu where you can take some actions prior to viewing data on the dashboard. </a:t>
            </a:r>
          </a:p>
          <a:p>
            <a:endParaRPr lang="en-US"/>
          </a:p>
          <a:p>
            <a:r>
              <a:rPr lang="en-US"/>
              <a:t>To save your selections, mark the checkbox </a:t>
            </a:r>
            <a:r>
              <a:rPr lang="en-US" b="1"/>
              <a:t>Make these my default selections</a:t>
            </a:r>
            <a:r>
              <a:rPr lang="en-US"/>
              <a:t>. These selections will be set in the Dashboard Generator whenever you log in. You can change the defaults at any time.</a:t>
            </a:r>
          </a:p>
          <a:p>
            <a:endParaRPr lang="en-US"/>
          </a:p>
          <a:p>
            <a:r>
              <a:rPr lang="en-US"/>
              <a:t>Click </a:t>
            </a:r>
            <a:r>
              <a:rPr lang="en-US" b="1"/>
              <a:t>Go to Dashboard</a:t>
            </a:r>
            <a:r>
              <a:rPr lang="en-US"/>
              <a:t>.</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6265605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click the pencil icon, the scoring criteria table adjusts to display a drop-down menu for adding Points Earned, and a drop-down menu for selecting a Condition Code if the student response is un-scorable. Below those fields is a Scoring Note box, allowing you to enter comments regarding the student response and why it was scored the way it was. Scroll down to read the student response to the item. </a:t>
            </a:r>
          </a:p>
          <a:p>
            <a:endParaRPr lang="en-US"/>
          </a:p>
          <a:p>
            <a:r>
              <a:rPr lang="en-US"/>
              <a:t>After entering data in the Scoring Criteria and Scoring Note sections, click </a:t>
            </a:r>
            <a:r>
              <a:rPr lang="en-US" b="1"/>
              <a:t>Save </a:t>
            </a:r>
            <a:r>
              <a:rPr lang="en-US" b="0"/>
              <a:t>in both places.</a:t>
            </a:r>
          </a:p>
          <a:p>
            <a:endParaRPr lang="en-US"/>
          </a:p>
          <a:p>
            <a:r>
              <a:rPr lang="en-US"/>
              <a:t>To advance to the next item needing a score, click the advance arrow in the banner to the right of the student's name, in the upper-right corner.</a:t>
            </a:r>
          </a:p>
          <a:p>
            <a:endParaRPr lang="en-US"/>
          </a:p>
          <a:p>
            <a:r>
              <a:rPr lang="en-US"/>
              <a:t>Please note: The </a:t>
            </a:r>
            <a:r>
              <a:rPr lang="en-US" i="1"/>
              <a:t>2022–2023</a:t>
            </a:r>
            <a:r>
              <a:rPr lang="en-US"/>
              <a:t> </a:t>
            </a:r>
            <a:r>
              <a:rPr lang="en-US" i="1"/>
              <a:t>Reporting System User Guide </a:t>
            </a:r>
            <a:r>
              <a:rPr lang="en-US"/>
              <a:t>includes a description of the condition codes as an appendix.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u="none" kern="120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510198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scoring for all items has been completed, the </a:t>
            </a:r>
            <a:r>
              <a:rPr lang="en-US" b="0" i="0"/>
              <a:t>Test Scoring </a:t>
            </a:r>
            <a:r>
              <a:rPr lang="en-US"/>
              <a:t>page will display the points assigned to each item. </a:t>
            </a:r>
          </a:p>
          <a:p>
            <a:r>
              <a:rPr lang="en-US"/>
              <a:t>Check the box to the left of the student's name and then click the </a:t>
            </a:r>
            <a:r>
              <a:rPr lang="en-US" b="0" i="0"/>
              <a:t>Submit Scores </a:t>
            </a:r>
            <a:r>
              <a:rPr lang="en-US"/>
              <a:t>button to send the scores to officially submit the scores.</a:t>
            </a:r>
          </a:p>
          <a:p>
            <a:endParaRPr lang="en-US"/>
          </a:p>
          <a:p>
            <a:r>
              <a:rPr lang="en-US"/>
              <a:t>The Score Submit Alert window will appear. Click </a:t>
            </a:r>
            <a:r>
              <a:rPr lang="en-US" b="0"/>
              <a:t>Continue</a:t>
            </a:r>
            <a:r>
              <a:rPr lang="en-US"/>
              <a:t> to confirm. The selected items will be submitted for processing and reporting and removed from the table.</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62</a:t>
            </a:fld>
            <a:endParaRPr lang="en-US"/>
          </a:p>
        </p:txBody>
      </p:sp>
    </p:spTree>
    <p:extLst>
      <p:ext uri="{BB962C8B-B14F-4D97-AF65-F5344CB8AC3E}">
        <p14:creationId xmlns:p14="http://schemas.microsoft.com/office/powerpoint/2010/main" val="2186324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latin typeface="Arial" panose="020B0604020202020204" pitchFamily="34" charset="0"/>
                <a:cs typeface="Arial" panose="020B0604020202020204" pitchFamily="34" charset="0"/>
              </a:rPr>
              <a:t>Users can modify scores for some items. Reports display a pencil icon in the column headers for each item with editable scores. If a machine-suggested score has a low-confidence level, a warning triangle appears next to the score number. It is highly recommended that teachers review items flagged with this icon.  </a:t>
            </a: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Click the item score link in the student’s row of the report. The Item View window opens in the Item &amp; Score tab. </a:t>
            </a:r>
          </a:p>
          <a:p>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86096B-52C6-4FA9-A00B-81322CF844E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05606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Click the </a:t>
            </a:r>
            <a:r>
              <a:rPr lang="en-US" b="0">
                <a:latin typeface="Arial" panose="020B0604020202020204" pitchFamily="34" charset="0"/>
                <a:cs typeface="Arial" panose="020B0604020202020204" pitchFamily="34" charset="0"/>
              </a:rPr>
              <a:t>pencil icon in the Scoring Criteria </a:t>
            </a:r>
            <a:r>
              <a:rPr lang="en-US">
                <a:latin typeface="Arial" panose="020B0604020202020204" pitchFamily="34" charset="0"/>
                <a:cs typeface="Arial" panose="020B0604020202020204" pitchFamily="34" charset="0"/>
              </a:rPr>
              <a:t>table.  </a:t>
            </a:r>
          </a:p>
          <a:p>
            <a:endParaRPr lang="en-US">
              <a:latin typeface="Arial" panose="020B0604020202020204" pitchFamily="34" charset="0"/>
              <a:cs typeface="Arial" panose="020B0604020202020204" pitchFamily="34" charset="0"/>
            </a:endParaRPr>
          </a:p>
          <a:p>
            <a:r>
              <a:rPr lang="en-US" sz="1200" kern="1200">
                <a:solidFill>
                  <a:schemeClr val="tx1"/>
                </a:solidFill>
                <a:effectLst/>
                <a:latin typeface="Arial" panose="020B0604020202020204" pitchFamily="34" charset="0"/>
                <a:ea typeface="ＭＳ Ｐゴシック" pitchFamily="-48" charset="-128"/>
                <a:cs typeface="Arial" panose="020B0604020202020204" pitchFamily="34" charset="0"/>
              </a:rPr>
              <a:t>To enter a score for the response, select a numerical score from </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the Points Earned drop-down list. If the item consists of multiple scoring criteria, select a numerical score from the score drop-down list for all scoring criteria. To save the score, click </a:t>
            </a:r>
            <a:r>
              <a:rPr lang="en-US" sz="1200" b="1" kern="1200">
                <a:solidFill>
                  <a:schemeClr val="tx1"/>
                </a:solidFill>
                <a:effectLst/>
                <a:latin typeface="Arial" panose="020B0604020202020204" pitchFamily="34" charset="0"/>
                <a:ea typeface="ＭＳ Ｐゴシック" pitchFamily="-48" charset="-128"/>
                <a:cs typeface="Arial" panose="020B0604020202020204" pitchFamily="34" charset="0"/>
              </a:rPr>
              <a:t>Save</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 </a:t>
            </a:r>
          </a:p>
          <a:p>
            <a:endPar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Users can choose to assign a Condition Code in lieu of selecting the number of </a:t>
            </a:r>
            <a:r>
              <a:rPr lang="en-US" sz="1200" kern="1200">
                <a:solidFill>
                  <a:schemeClr val="tx1"/>
                </a:solidFill>
                <a:effectLst/>
                <a:latin typeface="Arial" panose="020B0604020202020204" pitchFamily="34" charset="0"/>
                <a:ea typeface="ＭＳ Ｐゴシック" pitchFamily="-48" charset="-128"/>
                <a:cs typeface="Arial" panose="020B0604020202020204" pitchFamily="34" charset="0"/>
              </a:rPr>
              <a:t>points earned.</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 </a:t>
            </a:r>
          </a:p>
          <a:p>
            <a:endPar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When you close the </a:t>
            </a:r>
            <a:r>
              <a:rPr lang="en-US" sz="1200" b="0" i="0" kern="1200">
                <a:solidFill>
                  <a:schemeClr val="tx1"/>
                </a:solidFill>
                <a:effectLst/>
                <a:latin typeface="Arial" panose="020B0604020202020204" pitchFamily="34" charset="0"/>
                <a:ea typeface="ＭＳ Ｐゴシック" pitchFamily="-48" charset="-128"/>
                <a:cs typeface="Arial" panose="020B0604020202020204" pitchFamily="34" charset="0"/>
              </a:rPr>
              <a:t>item view </a:t>
            </a:r>
            <a:r>
              <a:rPr lang="en-US" sz="1200" b="0" kern="1200">
                <a:solidFill>
                  <a:schemeClr val="tx1"/>
                </a:solidFill>
                <a:effectLst/>
                <a:latin typeface="Arial" panose="020B0604020202020204" pitchFamily="34" charset="0"/>
                <a:ea typeface="ＭＳ Ｐゴシック" pitchFamily="-48" charset="-128"/>
                <a:cs typeface="Arial" panose="020B0604020202020204" pitchFamily="34" charset="0"/>
              </a:rPr>
              <a:t>window, any average scores or performance distributions on the assessment report will update automatically. </a:t>
            </a:r>
            <a:endParaRPr lang="en-US" sz="1200" kern="120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u="none">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86096B-52C6-4FA9-A00B-81322CF844E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55152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sample list of condition codes that you may see in your drop-down menus. As you can see from the table, some of the condition codes are assigned by machine and other condition codes are assigned by a human. When </a:t>
            </a:r>
            <a:r>
              <a:rPr lang="en-US" sz="1200" kern="1200">
                <a:solidFill>
                  <a:schemeClr val="tx1"/>
                </a:solidFill>
                <a:effectLst/>
                <a:latin typeface="+mn-lt"/>
                <a:ea typeface="+mn-ea"/>
                <a:cs typeface="+mn-cs"/>
              </a:rPr>
              <a:t>a condition code of Non-Specific or Uninterpretable Language has been assigned by machine, it is highly recommended that you review items.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C3814-16EF-4B09-9DCE-3FDB57E4F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349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Arial" panose="020B0604020202020204" pitchFamily="34" charset="0"/>
                <a:ea typeface="+mn-ea"/>
                <a:cs typeface="Arial" panose="020B0604020202020204" pitchFamily="34" charset="0"/>
              </a:rPr>
              <a:t>The </a:t>
            </a:r>
            <a:r>
              <a:rPr lang="en-US" sz="1200" b="0" kern="1200">
                <a:solidFill>
                  <a:schemeClr val="tx1"/>
                </a:solidFill>
                <a:effectLst/>
                <a:latin typeface="Arial" panose="020B0604020202020204" pitchFamily="34" charset="0"/>
                <a:ea typeface="+mn-ea"/>
                <a:cs typeface="Arial" panose="020B0604020202020204" pitchFamily="34" charset="0"/>
              </a:rPr>
              <a:t>Change Reporting Time Period option under Features &amp; Tools allows you </a:t>
            </a:r>
            <a:r>
              <a:rPr lang="en-US" sz="1200" kern="1200">
                <a:solidFill>
                  <a:schemeClr val="tx1"/>
                </a:solidFill>
                <a:effectLst/>
                <a:latin typeface="Arial" panose="020B0604020202020204" pitchFamily="34" charset="0"/>
                <a:ea typeface="+mn-ea"/>
                <a:cs typeface="Arial" panose="020B0604020202020204" pitchFamily="34" charset="0"/>
              </a:rPr>
              <a:t>to view test results from a previous point in time, for your current students and/or for your former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Arial" panose="020B0604020202020204" pitchFamily="34" charset="0"/>
                <a:ea typeface="+mn-ea"/>
                <a:cs typeface="Arial" panose="020B0604020202020204" pitchFamily="34" charset="0"/>
              </a:rPr>
              <a:t>When you want to view previous test results for your current students, select the school year from the drop-down menu in the schoolyear field. Leave the calendar tool set to the current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Arial" panose="020B0604020202020204" pitchFamily="34" charset="0"/>
                <a:ea typeface="+mn-ea"/>
                <a:cs typeface="Arial" panose="020B0604020202020204" pitchFamily="34" charset="0"/>
              </a:rPr>
              <a:t>When you want to view test results from students you had in the past, select a school year from the menu in the schoolyear field AND use the calendar tool to set a date on which you know these former students were assigned to you. For example, a day in the month of May of that school year, after testing has begun.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Arial" panose="020B0604020202020204" pitchFamily="34" charset="0"/>
                <a:ea typeface="+mn-ea"/>
                <a:cs typeface="Arial" panose="020B0604020202020204" pitchFamily="34" charset="0"/>
              </a:rPr>
              <a:t>When you click </a:t>
            </a:r>
            <a:r>
              <a:rPr lang="en-US" sz="1200" b="0" kern="1200">
                <a:solidFill>
                  <a:schemeClr val="tx1"/>
                </a:solidFill>
                <a:effectLst/>
                <a:latin typeface="Arial" panose="020B0604020202020204" pitchFamily="34" charset="0"/>
                <a:ea typeface="+mn-ea"/>
                <a:cs typeface="Arial" panose="020B0604020202020204" pitchFamily="34" charset="0"/>
              </a:rPr>
              <a:t>Save</a:t>
            </a:r>
            <a:r>
              <a:rPr lang="en-US" sz="1200" kern="1200">
                <a:solidFill>
                  <a:schemeClr val="tx1"/>
                </a:solidFill>
                <a:effectLst/>
                <a:latin typeface="Arial" panose="020B0604020202020204" pitchFamily="34" charset="0"/>
                <a:ea typeface="+mn-ea"/>
                <a:cs typeface="Arial" panose="020B0604020202020204" pitchFamily="34" charset="0"/>
              </a:rPr>
              <a:t> for either of the two options, your reports will reflect data according to those settings. When you log out of the system, the reporting time period defaults back to the current school year.</a:t>
            </a:r>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290472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800">
                <a:effectLst/>
                <a:latin typeface="Calibri" panose="020F0502020204030204" pitchFamily="34" charset="0"/>
                <a:ea typeface="Times New Roman" panose="02020603050405020304" pitchFamily="18" charset="0"/>
                <a:cs typeface="Calibri" panose="020F0502020204030204" pitchFamily="34" charset="0"/>
              </a:rPr>
              <a:t>Test reasons are categories used to classify test opportunities for reporting purposes. They typically indicate the timeframe in which tests were taken, and they’re a good way to organize tests into groups. </a:t>
            </a:r>
            <a:r>
              <a:rPr lang="en-US" sz="1800">
                <a:effectLst/>
                <a:latin typeface="Calibri" panose="020F0502020204030204" pitchFamily="34" charset="0"/>
                <a:ea typeface="Times New Roman" panose="02020603050405020304" pitchFamily="18" charset="0"/>
              </a:rPr>
              <a:t>Test reasons should ideally be assigned in the Test Administration Site at the time of testing. However, you can use the Test Reason Manager in the Reporting System to assign a different test reason to an interim or benchmark test opportunity that was completed in the present school year. Summative test reasons cannot be reassigned.</a:t>
            </a:r>
          </a:p>
          <a:p>
            <a:pPr marL="0" marR="0">
              <a:spcBef>
                <a:spcPts val="600"/>
              </a:spcBef>
              <a:spcAft>
                <a:spcPts val="1200"/>
              </a:spcAft>
            </a:pPr>
            <a:endParaRPr lang="en-US" sz="180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r>
              <a:rPr lang="en-US">
                <a:latin typeface="Arial" panose="020B0604020202020204" pitchFamily="34" charset="0"/>
                <a:cs typeface="Arial" panose="020B0604020202020204" pitchFamily="34" charset="0"/>
              </a:rPr>
              <a:t>From the </a:t>
            </a:r>
            <a:r>
              <a:rPr lang="en-US" b="1">
                <a:latin typeface="Arial" panose="020B0604020202020204" pitchFamily="34" charset="0"/>
                <a:cs typeface="Arial" panose="020B0604020202020204" pitchFamily="34" charset="0"/>
              </a:rPr>
              <a:t>Features &amp; Tools </a:t>
            </a:r>
            <a:r>
              <a:rPr lang="en-US" b="0">
                <a:latin typeface="Arial" panose="020B0604020202020204" pitchFamily="34" charset="0"/>
                <a:cs typeface="Arial" panose="020B0604020202020204" pitchFamily="34" charset="0"/>
              </a:rPr>
              <a:t>menu</a:t>
            </a:r>
            <a:r>
              <a:rPr lang="en-US">
                <a:latin typeface="Arial" panose="020B0604020202020204" pitchFamily="34" charset="0"/>
                <a:cs typeface="Arial" panose="020B0604020202020204" pitchFamily="34" charset="0"/>
              </a:rPr>
              <a:t>, select </a:t>
            </a:r>
            <a:r>
              <a:rPr lang="en-US" b="1">
                <a:latin typeface="Arial" panose="020B0604020202020204" pitchFamily="34" charset="0"/>
                <a:cs typeface="Arial" panose="020B0604020202020204" pitchFamily="34" charset="0"/>
              </a:rPr>
              <a:t>Manage Test Reasons</a:t>
            </a:r>
            <a:r>
              <a:rPr lang="en-US">
                <a:latin typeface="Arial" panose="020B0604020202020204" pitchFamily="34" charset="0"/>
                <a:cs typeface="Arial" panose="020B0604020202020204" pitchFamily="34" charset="0"/>
              </a:rPr>
              <a:t>. The </a:t>
            </a:r>
            <a:r>
              <a:rPr lang="en-US" b="0">
                <a:latin typeface="Arial" panose="020B0604020202020204" pitchFamily="34" charset="0"/>
                <a:cs typeface="Arial" panose="020B0604020202020204" pitchFamily="34" charset="0"/>
              </a:rPr>
              <a:t>Test Reason Manager </a:t>
            </a:r>
            <a:r>
              <a:rPr lang="en-US">
                <a:latin typeface="Arial" panose="020B0604020202020204" pitchFamily="34" charset="0"/>
                <a:cs typeface="Arial" panose="020B0604020202020204" pitchFamily="34" charset="0"/>
              </a:rPr>
              <a:t>window opens.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To search for test opportunities to categorize, do either of the following:</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In the </a:t>
            </a:r>
            <a:r>
              <a:rPr lang="en-US" b="0">
                <a:latin typeface="Arial" panose="020B0604020202020204" pitchFamily="34" charset="0"/>
                <a:cs typeface="Arial" panose="020B0604020202020204" pitchFamily="34" charset="0"/>
              </a:rPr>
              <a:t>Session ID field</a:t>
            </a:r>
            <a:r>
              <a:rPr lang="en-US">
                <a:latin typeface="Arial" panose="020B0604020202020204" pitchFamily="34" charset="0"/>
                <a:cs typeface="Arial" panose="020B0604020202020204" pitchFamily="34" charset="0"/>
              </a:rPr>
              <a:t>, enter the session ID in which the opportunities were completed in the TDS.</a:t>
            </a: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Select a test reason </a:t>
            </a:r>
            <a:r>
              <a:rPr lang="en-US">
                <a:latin typeface="Arial" panose="020B0604020202020204" pitchFamily="34" charset="0"/>
                <a:cs typeface="Arial" panose="020B0604020202020204" pitchFamily="34" charset="0"/>
              </a:rPr>
              <a:t>associated with the opportunities you want to edit. </a:t>
            </a:r>
          </a:p>
          <a:p>
            <a:pPr marL="171450" indent="-171450">
              <a:buFont typeface="Arial" panose="020B0604020202020204" pitchFamily="34" charset="0"/>
              <a:buChar char="•"/>
            </a:pPr>
            <a:endParaRPr lang="en-US">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atin typeface="Arial" panose="020B0604020202020204" pitchFamily="34" charset="0"/>
                <a:cs typeface="Arial" panose="020B0604020202020204" pitchFamily="34" charset="0"/>
              </a:rPr>
              <a:t>Then select a </a:t>
            </a:r>
            <a:r>
              <a:rPr lang="en-US" b="0">
                <a:latin typeface="Arial" panose="020B0604020202020204" pitchFamily="34" charset="0"/>
                <a:cs typeface="Arial" panose="020B0604020202020204" pitchFamily="34" charset="0"/>
              </a:rPr>
              <a:t>range of dates </a:t>
            </a:r>
            <a:r>
              <a:rPr lang="en-US">
                <a:latin typeface="Arial" panose="020B0604020202020204" pitchFamily="34" charset="0"/>
                <a:cs typeface="Arial" panose="020B0604020202020204" pitchFamily="34" charset="0"/>
              </a:rPr>
              <a:t>during which the test session was administered. The range cannot exceed 7 days. Finally, click </a:t>
            </a:r>
            <a:r>
              <a:rPr lang="en-US" b="1">
                <a:latin typeface="Arial" panose="020B0604020202020204" pitchFamily="34" charset="0"/>
                <a:cs typeface="Arial" panose="020B0604020202020204" pitchFamily="34" charset="0"/>
              </a:rPr>
              <a:t>Search</a:t>
            </a:r>
            <a:r>
              <a:rPr lang="en-US" b="0">
                <a:latin typeface="Arial" panose="020B0604020202020204" pitchFamily="34" charset="0"/>
                <a:cs typeface="Arial" panose="020B0604020202020204" pitchFamily="34" charset="0"/>
              </a:rPr>
              <a:t>.</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67</a:t>
            </a:fld>
            <a:endParaRPr lang="en-US"/>
          </a:p>
        </p:txBody>
      </p:sp>
    </p:spTree>
    <p:extLst>
      <p:ext uri="{BB962C8B-B14F-4D97-AF65-F5344CB8AC3E}">
        <p14:creationId xmlns:p14="http://schemas.microsoft.com/office/powerpoint/2010/main" val="1660750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A list of retrieved test sessions appears in the section, </a:t>
            </a:r>
            <a:r>
              <a:rPr lang="en-US" b="0">
                <a:latin typeface="Arial" panose="020B0604020202020204" pitchFamily="34" charset="0"/>
                <a:cs typeface="Arial" panose="020B0604020202020204" pitchFamily="34" charset="0"/>
              </a:rPr>
              <a:t>Select Test Opportunities.</a:t>
            </a:r>
            <a:endParaRPr lang="en-US" b="1">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Click the </a:t>
            </a:r>
            <a:r>
              <a:rPr lang="en-US" b="0">
                <a:latin typeface="Arial" panose="020B0604020202020204" pitchFamily="34" charset="0"/>
                <a:cs typeface="Arial" panose="020B0604020202020204" pitchFamily="34" charset="0"/>
              </a:rPr>
              <a:t>plus sign buttons </a:t>
            </a:r>
            <a:r>
              <a:rPr lang="en-US">
                <a:latin typeface="Arial" panose="020B0604020202020204" pitchFamily="34" charset="0"/>
                <a:cs typeface="Arial" panose="020B0604020202020204" pitchFamily="34" charset="0"/>
              </a:rPr>
              <a:t>to expand the list of tests in each session and, under a test, the list of students who took the test in that session. </a:t>
            </a:r>
            <a:r>
              <a:rPr lang="en-US" b="0">
                <a:latin typeface="Arial" panose="020B0604020202020204" pitchFamily="34" charset="0"/>
                <a:cs typeface="Arial" panose="020B0604020202020204" pitchFamily="34" charset="0"/>
              </a:rPr>
              <a:t>Mark the checkboxes for each </a:t>
            </a:r>
            <a:r>
              <a:rPr lang="en-US">
                <a:latin typeface="Arial" panose="020B0604020202020204" pitchFamily="34" charset="0"/>
                <a:cs typeface="Arial" panose="020B0604020202020204" pitchFamily="34" charset="0"/>
              </a:rPr>
              <a:t>session, test, or opportunity that requires a test reason.</a:t>
            </a:r>
          </a:p>
          <a:p>
            <a:endParaRPr lang="en-US">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Click </a:t>
            </a:r>
            <a:r>
              <a:rPr lang="en-US" b="1">
                <a:latin typeface="Arial" panose="020B0604020202020204" pitchFamily="34" charset="0"/>
                <a:cs typeface="Arial" panose="020B0604020202020204" pitchFamily="34" charset="0"/>
              </a:rPr>
              <a:t>Assign Test Reasons</a:t>
            </a:r>
            <a:r>
              <a:rPr lang="en-US">
                <a:latin typeface="Arial" panose="020B0604020202020204" pitchFamily="34" charset="0"/>
                <a:cs typeface="Arial" panose="020B0604020202020204" pitchFamily="34" charset="0"/>
              </a:rPr>
              <a:t>.</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68</a:t>
            </a:fld>
            <a:endParaRPr lang="en-US"/>
          </a:p>
        </p:txBody>
      </p:sp>
    </p:spTree>
    <p:extLst>
      <p:ext uri="{BB962C8B-B14F-4D97-AF65-F5344CB8AC3E}">
        <p14:creationId xmlns:p14="http://schemas.microsoft.com/office/powerpoint/2010/main" val="33597105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In the confirmation window, </a:t>
            </a:r>
            <a:r>
              <a:rPr lang="en-US" b="0">
                <a:latin typeface="Arial" panose="020B0604020202020204" pitchFamily="34" charset="0"/>
                <a:cs typeface="Arial" panose="020B0604020202020204" pitchFamily="34" charset="0"/>
              </a:rPr>
              <a:t>select a new test reason </a:t>
            </a:r>
            <a:r>
              <a:rPr lang="en-US">
                <a:latin typeface="Arial" panose="020B0604020202020204" pitchFamily="34" charset="0"/>
                <a:cs typeface="Arial" panose="020B0604020202020204" pitchFamily="34" charset="0"/>
              </a:rPr>
              <a:t>to assign to the selected opportunities and click </a:t>
            </a:r>
            <a:r>
              <a:rPr lang="en-US" b="1">
                <a:latin typeface="Arial" panose="020B0604020202020204" pitchFamily="34" charset="0"/>
                <a:cs typeface="Arial" panose="020B0604020202020204" pitchFamily="34" charset="0"/>
              </a:rPr>
              <a:t>Confirm</a:t>
            </a:r>
            <a:r>
              <a:rPr lang="en-US" b="0">
                <a:latin typeface="Arial" panose="020B0604020202020204" pitchFamily="34" charset="0"/>
                <a:cs typeface="Arial" panose="020B0604020202020204" pitchFamily="34" charset="0"/>
              </a:rPr>
              <a:t>. </a:t>
            </a:r>
          </a:p>
          <a:p>
            <a:r>
              <a:rPr lang="en-US">
                <a:latin typeface="Arial" panose="020B0604020202020204" pitchFamily="34" charset="0"/>
                <a:cs typeface="Arial" panose="020B0604020202020204" pitchFamily="34" charset="0"/>
              </a:rPr>
              <a:t>Assigning or reassigning test reasons will make the filter by test reason option more useful. </a:t>
            </a:r>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69</a:t>
            </a:fld>
            <a:endParaRPr lang="en-US"/>
          </a:p>
        </p:txBody>
      </p:sp>
    </p:spTree>
    <p:extLst>
      <p:ext uri="{BB962C8B-B14F-4D97-AF65-F5344CB8AC3E}">
        <p14:creationId xmlns:p14="http://schemas.microsoft.com/office/powerpoint/2010/main" val="11990189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Calibri" panose="020F0502020204030204" pitchFamily="34" charset="0"/>
              </a:rPr>
              <a:t>Depending on their user role permissions, some users can add, edit, and delete rosters. Rosters are a great way to organize students, allow teachers to view their students’ performance, and allow other users to compare the performance of different rosters. The more rosters created, the more specific data analysis can be. </a:t>
            </a:r>
          </a:p>
          <a:p>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The Roster Management pages used in Reporting are the same screens used in the Test Information Distribution Engine (TIDE), so if you are a district or school coordinator and have manually added rosters one at a time or used the file upload process, you’re all set to do this in the Reporting system, as needs arise. The Roster management process is included in the </a:t>
            </a:r>
            <a:r>
              <a:rPr lang="en-US" sz="1800" b="0" i="1" u="none" strike="noStrike" baseline="0">
                <a:solidFill>
                  <a:srgbClr val="000000"/>
                </a:solidFill>
                <a:latin typeface="Calibri" panose="020F0502020204030204" pitchFamily="34" charset="0"/>
              </a:rPr>
              <a:t>2022–2023 Reporting System User Guide </a:t>
            </a:r>
            <a:r>
              <a:rPr lang="en-US" sz="1800" b="0" i="0" u="none" strike="noStrike" baseline="0">
                <a:solidFill>
                  <a:srgbClr val="000000"/>
                </a:solidFill>
                <a:latin typeface="Calibri" panose="020F0502020204030204" pitchFamily="34" charset="0"/>
              </a:rPr>
              <a:t>as an appendix.</a:t>
            </a:r>
          </a:p>
          <a:p>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Access the Roster Settings with the Features &amp; Tools menu. The Add Roster page consists of two teal-colored sections: one labelled “Search for Students to Add to the Roster” and the other, “Add Students to the Roster.”</a:t>
            </a:r>
          </a:p>
          <a:p>
            <a:endParaRPr lang="en-US" sz="1800" b="0" i="0" u="none" strike="noStrike" baseline="0">
              <a:solidFill>
                <a:srgbClr val="000000"/>
              </a:solidFill>
              <a:latin typeface="Calibri" panose="020F0502020204030204" pitchFamily="34"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11895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a:ea typeface="+mn-ea"/>
                <a:cs typeface="+mn-cs"/>
              </a:rPr>
              <a:t>The Dashboard appears after you select test groups. Test information and results are displayed for the students who are assigned to you based on your role. Teachers see all the tests their students have taken. School-level users see tests taken by all the students in the school. District-level users see the tests taken by all the students in the district. </a:t>
            </a:r>
          </a:p>
          <a:p>
            <a:endParaRPr lang="en-US" sz="1200" kern="120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a:ea typeface="+mn-ea"/>
                <a:cs typeface="+mn-cs"/>
              </a:rPr>
              <a:t>A test group card displays for each test, by subject, along with the grades tested and the total tests taken. The cards are sorted from left to right, then top to bottom based on the date last taken. The performance distribution results display as a color-coded bar with the percent proficient and student count listed under each colored level. Click the green information button to display the performance levels. For example, 36 students took the English Language Arts test. 81% of them at the Does Not Meet Standard level (Below Proficient), 3% of them at Partially Meets Standard(Approaching Proficient), 14% of them at Meets Standard (Proficient), and 3% of them performed at Exceeds Standard (Highly Proficient). The data on the dashboard gives teachers, administrators, and principals a way to quickly compare how their students performed across different </a:t>
            </a:r>
            <a:r>
              <a:rPr lang="en-US" sz="1200" b="0" kern="1200">
                <a:solidFill>
                  <a:schemeClr val="tx1"/>
                </a:solidFill>
                <a:effectLst/>
                <a:latin typeface="Calibri"/>
                <a:ea typeface="+mn-ea"/>
                <a:cs typeface="+mn-cs"/>
              </a:rPr>
              <a:t>test groups. </a:t>
            </a: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6744422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fields in the Search for Students to Add to the Roster to pull the students you want to place on a roster. You can create a broad search by district, school, grade, and test administration, or a more specific search using individual student names and SSID numbers and the Advanced Search fields. The inset shows some of the options under Advanced Search. Click</a:t>
            </a:r>
            <a:r>
              <a:rPr lang="en-US" b="1"/>
              <a:t> Search </a:t>
            </a:r>
            <a:r>
              <a:rPr lang="en-US"/>
              <a:t>to load the results to the green Available Students table below.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1488974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the desired students to the roster by clicking the green plus sign next to their name or by marking the checkboxes. You can also use the </a:t>
            </a:r>
            <a:r>
              <a:rPr lang="en-US" b="1"/>
              <a:t>Add All </a:t>
            </a:r>
            <a:r>
              <a:rPr lang="en-US"/>
              <a:t>or </a:t>
            </a:r>
            <a:r>
              <a:rPr lang="en-US" b="1"/>
              <a:t>Add Selected </a:t>
            </a:r>
            <a:r>
              <a:rPr lang="en-US"/>
              <a:t>buttons to move the students to the roster. Remove students from the roster by clicking the orange x button or using the checkboxes. You can </a:t>
            </a:r>
            <a:r>
              <a:rPr lang="en-US" b="1"/>
              <a:t>Remove All </a:t>
            </a:r>
            <a:r>
              <a:rPr lang="en-US"/>
              <a:t>or </a:t>
            </a:r>
            <a:r>
              <a:rPr lang="en-US" b="1"/>
              <a:t>Remove Selected</a:t>
            </a:r>
            <a:r>
              <a:rPr lang="en-US"/>
              <a:t>. </a:t>
            </a:r>
          </a:p>
          <a:p>
            <a:endParaRPr lang="en-US"/>
          </a:p>
          <a:p>
            <a:r>
              <a:rPr lang="en-US"/>
              <a:t>Make sure to name your roster and choose a name from the Teacher Name field. You can always open the Search for Students to Add to the Roster section and find more students to add.</a:t>
            </a:r>
          </a:p>
          <a:p>
            <a:endParaRPr lang="en-US"/>
          </a:p>
          <a:p>
            <a:r>
              <a:rPr lang="en-US"/>
              <a:t>Click </a:t>
            </a:r>
            <a:r>
              <a:rPr lang="en-US" b="1"/>
              <a:t>Save</a:t>
            </a:r>
            <a:r>
              <a:rPr lang="en-US"/>
              <a:t> to save the roster. It will appear in TIDE and CRS as a user-identified roster.</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5815581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also use the Upload Rosters process when you have large numbers of students to place in groups. It is a four-step process using the Excel template shown here. You will download the template, complete it, then Upload the file, Preview it, Validate it, and Confirm it using the Roster Manager, shown here. You can always click the “more info” button to read the online user guide instructions for this process.</a:t>
            </a:r>
          </a:p>
          <a:p>
            <a:endParaRPr lang="en-US"/>
          </a:p>
          <a:p>
            <a:r>
              <a:rPr lang="en-US"/>
              <a:t>Again, this process is mirrored in TIDE.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7195531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this module has given you a solid, basic understanding of the features and functions of the</a:t>
            </a:r>
            <a:r>
              <a:rPr lang="en-US" b="1"/>
              <a:t> </a:t>
            </a:r>
            <a:r>
              <a:rPr lang="en-US" b="0"/>
              <a:t>Reporting system.  </a:t>
            </a:r>
            <a:r>
              <a:rPr lang="en-US"/>
              <a:t>Watch for future announcements on your assessment portal page. A</a:t>
            </a:r>
            <a:r>
              <a:rPr lang="en-US" b="1" i="1"/>
              <a:t> </a:t>
            </a:r>
            <a:r>
              <a:rPr lang="en-US" b="0" i="1"/>
              <a:t>Reporting System User Guide </a:t>
            </a:r>
            <a:r>
              <a:rPr lang="en-US"/>
              <a:t>is posted there. You can also call or email the Help Desk with your questions.</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FC3BB-83ED-4FBD-AB97-B60FAD447E3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99774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a:latin typeface="Arial" charset="0"/>
              </a:rPr>
              <a:t>Thank you for taking the time to view this training module. For</a:t>
            </a:r>
            <a:r>
              <a:rPr lang="en-US" altLang="en-US" baseline="0">
                <a:latin typeface="Arial" charset="0"/>
              </a:rPr>
              <a:t> detailed information, c</a:t>
            </a:r>
            <a:r>
              <a:rPr lang="en-US" altLang="en-US">
                <a:latin typeface="Arial" charset="0"/>
              </a:rPr>
              <a:t>onsult </a:t>
            </a:r>
            <a:r>
              <a:rPr lang="en-US" altLang="en-US" baseline="0">
                <a:latin typeface="Arial" charset="0"/>
              </a:rPr>
              <a:t>your </a:t>
            </a:r>
            <a:r>
              <a:rPr lang="en-US" altLang="en-US" b="0" i="1" baseline="0">
                <a:latin typeface="Arial" charset="0"/>
              </a:rPr>
              <a:t>Reporting System User Guide for Summative and Interim Assessments, 2022-2023, </a:t>
            </a:r>
            <a:r>
              <a:rPr lang="en-US" altLang="en-US" b="0" baseline="0">
                <a:latin typeface="Arial" charset="0"/>
              </a:rPr>
              <a:t>located on your state portal, or contact your Help Desk.</a:t>
            </a:r>
            <a:endParaRPr lang="en-US" altLang="en-US" b="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CAD19E9-9505-4D50-9FC9-21C440EF26E2}" type="slidenum">
              <a:rPr kumimoji="0" lang="en-US" altLang="en-US" sz="1200" b="0" i="0" u="none" strike="noStrike" kern="1200" cap="none" spc="0" normalizeH="0" baseline="0" noProof="0" smtClean="0">
                <a:ln>
                  <a:noFill/>
                </a:ln>
                <a:solidFill>
                  <a:srgbClr val="59595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59595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107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a:ea typeface="+mn-ea"/>
                <a:cs typeface="+mn-cs"/>
              </a:rPr>
              <a:t>If you want to change the data you see, use the </a:t>
            </a:r>
            <a:r>
              <a:rPr lang="en-US" sz="1200" b="1" kern="1200">
                <a:solidFill>
                  <a:schemeClr val="tx1"/>
                </a:solidFill>
                <a:effectLst/>
                <a:latin typeface="Calibri"/>
                <a:ea typeface="+mn-ea"/>
                <a:cs typeface="+mn-cs"/>
              </a:rPr>
              <a:t>Filters</a:t>
            </a:r>
            <a:r>
              <a:rPr lang="en-US" sz="1200" kern="1200">
                <a:solidFill>
                  <a:schemeClr val="tx1"/>
                </a:solidFill>
                <a:effectLst/>
                <a:latin typeface="Calibri"/>
                <a:ea typeface="+mn-ea"/>
                <a:cs typeface="+mn-cs"/>
              </a:rPr>
              <a:t> panel to further customize your Dashboard. Make selections from the </a:t>
            </a:r>
            <a:r>
              <a:rPr lang="en-US" sz="1200" b="1" kern="1200">
                <a:solidFill>
                  <a:schemeClr val="tx1"/>
                </a:solidFill>
                <a:effectLst/>
                <a:latin typeface="Calibri"/>
                <a:ea typeface="+mn-ea"/>
                <a:cs typeface="+mn-cs"/>
              </a:rPr>
              <a:t>Test Groups </a:t>
            </a:r>
            <a:r>
              <a:rPr lang="en-US" sz="1200" kern="1200">
                <a:solidFill>
                  <a:schemeClr val="tx1"/>
                </a:solidFill>
                <a:effectLst/>
                <a:latin typeface="Calibri"/>
                <a:ea typeface="+mn-ea"/>
                <a:cs typeface="+mn-cs"/>
              </a:rPr>
              <a:t>options and/or the </a:t>
            </a:r>
            <a:r>
              <a:rPr lang="en-US" sz="1200" b="1" kern="1200">
                <a:solidFill>
                  <a:schemeClr val="tx1"/>
                </a:solidFill>
                <a:effectLst/>
                <a:latin typeface="Calibri"/>
                <a:ea typeface="+mn-ea"/>
                <a:cs typeface="+mn-cs"/>
              </a:rPr>
              <a:t>Test Reasons </a:t>
            </a:r>
            <a:r>
              <a:rPr lang="en-US" sz="1200" kern="1200">
                <a:solidFill>
                  <a:schemeClr val="tx1"/>
                </a:solidFill>
                <a:effectLst/>
                <a:latin typeface="Calibri"/>
                <a:ea typeface="+mn-ea"/>
                <a:cs typeface="+mn-cs"/>
              </a:rPr>
              <a:t>options. Test Reasons typically represent test administration seasons or opportunities. Selecting a test reason filters out results you do not need to see. </a:t>
            </a:r>
          </a:p>
          <a:p>
            <a:endParaRPr lang="en-US" sz="1200" kern="1200">
              <a:solidFill>
                <a:schemeClr val="tx1"/>
              </a:solidFill>
              <a:effectLst/>
              <a:latin typeface="Calibri"/>
              <a:ea typeface="+mn-ea"/>
              <a:cs typeface="+mn-cs"/>
            </a:endParaRPr>
          </a:p>
          <a:p>
            <a:r>
              <a:rPr lang="en-US" sz="1200" kern="1200">
                <a:solidFill>
                  <a:schemeClr val="tx1"/>
                </a:solidFill>
                <a:effectLst/>
                <a:latin typeface="Calibri"/>
                <a:ea typeface="+mn-ea"/>
                <a:cs typeface="+mn-cs"/>
              </a:rPr>
              <a:t>Click the blue </a:t>
            </a:r>
            <a:r>
              <a:rPr lang="en-US" sz="1200" b="1" i="0" kern="1200">
                <a:solidFill>
                  <a:schemeClr val="tx1"/>
                </a:solidFill>
                <a:effectLst/>
                <a:latin typeface="Calibri"/>
                <a:ea typeface="+mn-ea"/>
                <a:cs typeface="+mn-cs"/>
              </a:rPr>
              <a:t>Apply</a:t>
            </a:r>
            <a:r>
              <a:rPr lang="en-US" sz="1200" kern="1200">
                <a:solidFill>
                  <a:schemeClr val="tx1"/>
                </a:solidFill>
                <a:effectLst/>
                <a:latin typeface="Calibri"/>
                <a:ea typeface="+mn-ea"/>
                <a:cs typeface="+mn-cs"/>
              </a:rPr>
              <a:t> button and your dashboard customizes according to your selections. Filter selections are highlighted in yellow in the table of results header. Clear the filters at any time by clicking the </a:t>
            </a:r>
            <a:r>
              <a:rPr lang="en-US" sz="1200" b="1" i="0" kern="1200">
                <a:solidFill>
                  <a:schemeClr val="tx1"/>
                </a:solidFill>
                <a:effectLst/>
                <a:latin typeface="Calibri"/>
                <a:ea typeface="+mn-ea"/>
                <a:cs typeface="+mn-cs"/>
              </a:rPr>
              <a:t>Clear Filters </a:t>
            </a:r>
            <a:r>
              <a:rPr lang="en-US" sz="1200" kern="1200">
                <a:solidFill>
                  <a:schemeClr val="tx1"/>
                </a:solidFill>
                <a:effectLst/>
                <a:latin typeface="Calibri"/>
                <a:ea typeface="+mn-ea"/>
                <a:cs typeface="+mn-cs"/>
              </a:rPr>
              <a:t>button and clicking </a:t>
            </a:r>
            <a:r>
              <a:rPr lang="en-US" sz="1200" b="1" kern="1200">
                <a:solidFill>
                  <a:schemeClr val="tx1"/>
                </a:solidFill>
                <a:effectLst/>
                <a:latin typeface="Calibri"/>
                <a:ea typeface="+mn-ea"/>
                <a:cs typeface="+mn-cs"/>
              </a:rPr>
              <a:t>Apply</a:t>
            </a:r>
            <a:r>
              <a:rPr lang="en-US" sz="1200" kern="1200">
                <a:solidFill>
                  <a:schemeClr val="tx1"/>
                </a:solidFill>
                <a:effectLst/>
                <a:latin typeface="Calibri"/>
                <a:ea typeface="+mn-ea"/>
                <a:cs typeface="+mn-cs"/>
              </a:rPr>
              <a:t> again..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upper-left corner of each page in Reporting is the “System Switcher.” You can move from the Reporting system directly into the TA Interface, The Reporting </a:t>
            </a:r>
            <a:r>
              <a:rPr lang="en-US" err="1"/>
              <a:t>Innterface</a:t>
            </a:r>
            <a:r>
              <a:rPr lang="en-US"/>
              <a:t> </a:t>
            </a:r>
            <a:r>
              <a:rPr lang="en-US" b="1" strike="sngStrike"/>
              <a:t>the Data Entry Interface, </a:t>
            </a:r>
            <a:r>
              <a:rPr lang="en-US"/>
              <a:t>TIDE, and other systems when you need to perform tasks in those systems. You don’t have to log out and log back in.</a:t>
            </a:r>
          </a:p>
          <a:p>
            <a:endParaRPr lang="en-US"/>
          </a:p>
          <a:p>
            <a:r>
              <a:rPr lang="en-US"/>
              <a:t>Click on the underlined name of a test group card or the green magnifying glass view button to advance to the Performance on Tests report.</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72106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a:ea typeface="+mn-ea"/>
                <a:cs typeface="+mn-cs"/>
              </a:rPr>
              <a:t>When they select a test group card and leave the Dashboard, all users move to the Performance on Tests report. </a:t>
            </a:r>
            <a:r>
              <a:rPr lang="en-US"/>
              <a:t> </a:t>
            </a:r>
            <a:r>
              <a:rPr lang="en-US" sz="1200" kern="1200">
                <a:solidFill>
                  <a:schemeClr val="tx1"/>
                </a:solidFill>
                <a:effectLst/>
                <a:latin typeface="Calibri"/>
                <a:ea typeface="+mn-ea"/>
                <a:cs typeface="+mn-cs"/>
              </a:rPr>
              <a:t>The My Assessments table lists all the tests that the teacher’s students have taken, in order of date last taken.</a:t>
            </a:r>
            <a:r>
              <a:rPr lang="en-US"/>
              <a:t> </a:t>
            </a:r>
            <a:endParaRPr lang="en-US" sz="1200" kern="1200">
              <a:solidFill>
                <a:schemeClr val="tx1"/>
              </a:solidFill>
              <a:effectLst/>
              <a:latin typeface="Calibri"/>
              <a:ea typeface="+mn-ea"/>
              <a:cs typeface="+mn-cs"/>
            </a:endParaRPr>
          </a:p>
          <a:p>
            <a:endParaRPr lang="en-US" sz="1200" kern="1200">
              <a:solidFill>
                <a:schemeClr val="tx1"/>
              </a:solidFill>
              <a:effectLst/>
              <a:latin typeface="Calibri"/>
              <a:ea typeface="+mn-ea"/>
              <a:cs typeface="+mn-cs"/>
            </a:endParaRPr>
          </a:p>
          <a:p>
            <a:r>
              <a:rPr lang="en-US" sz="1200" kern="1200">
                <a:solidFill>
                  <a:schemeClr val="tx1"/>
                </a:solidFill>
                <a:effectLst/>
                <a:latin typeface="Calibri"/>
                <a:ea typeface="+mn-ea"/>
                <a:cs typeface="+mn-cs"/>
              </a:rPr>
              <a:t>The My Students table is a fast pass to the individual Student Portfolio report. This report is useful for teachers as they prepare for parent-teacher conferences where student performance across all tests is needed.</a:t>
            </a:r>
            <a:endParaRPr lang="en-US" sz="1200" kern="1200">
              <a:solidFill>
                <a:schemeClr val="tx1"/>
              </a:solidFill>
              <a:effectLst/>
              <a:latin typeface="Calibri"/>
              <a:ea typeface="Calibri"/>
              <a:cs typeface="Calibri"/>
            </a:endParaRPr>
          </a:p>
          <a:p>
            <a:endParaRPr lang="en-US" sz="1200" kern="1200">
              <a:solidFill>
                <a:schemeClr val="tx1"/>
              </a:solidFill>
              <a:effectLst/>
              <a:latin typeface="Calibri"/>
              <a:ea typeface="+mn-ea"/>
              <a:cs typeface="+mn-cs"/>
            </a:endParaRPr>
          </a:p>
          <a:p>
            <a:r>
              <a:rPr lang="en-US"/>
              <a:t>Teachers also have a </a:t>
            </a:r>
            <a:r>
              <a:rPr lang="en-US" b="1"/>
              <a:t>Rosters</a:t>
            </a:r>
            <a:r>
              <a:rPr lang="en-US"/>
              <a:t> option in the </a:t>
            </a:r>
            <a:r>
              <a:rPr lang="en-US" b="1"/>
              <a:t>Filters</a:t>
            </a:r>
            <a:r>
              <a:rPr lang="en-US"/>
              <a:t> panel. They can select one of their rosters, click </a:t>
            </a:r>
            <a:r>
              <a:rPr lang="en-US" b="1" i="0"/>
              <a:t>Apply,</a:t>
            </a:r>
            <a:r>
              <a:rPr lang="en-US"/>
              <a:t> and the Performance on Tests report customizes to show results for only students on the selected roster.</a:t>
            </a:r>
            <a:endParaRPr lang="en-US">
              <a:ea typeface="Calibri"/>
              <a:cs typeface="Calibri"/>
            </a:endParaRPr>
          </a:p>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764838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1552395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9395134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95856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476280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3743876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1454365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2573235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898427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3612530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20484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3769646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68956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159775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635328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993312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4111871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1035201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224146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544892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460006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42893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5563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918362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2256551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78381837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1928090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3369474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3214554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4034180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2232610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13144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427594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214426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3876376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179726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290898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135475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500852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2858907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666422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9689592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a:p>
        </p:txBody>
      </p:sp>
    </p:spTree>
    <p:extLst>
      <p:ext uri="{BB962C8B-B14F-4D97-AF65-F5344CB8AC3E}">
        <p14:creationId xmlns:p14="http://schemas.microsoft.com/office/powerpoint/2010/main" val="417636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EE05-2A92-4452-ABEA-796047CF0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BCC768-C6F2-4E46-934F-A471276A2DA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BF07A1E-03CD-48F0-BC60-21D6EB218A75}"/>
              </a:ext>
            </a:extLst>
          </p:cNvPr>
          <p:cNvSpPr>
            <a:spLocks noGrp="1"/>
          </p:cNvSpPr>
          <p:nvPr>
            <p:ph type="ftr" sz="quarter" idx="11"/>
          </p:nvPr>
        </p:nvSpPr>
        <p:spPr/>
        <p:txBody>
          <a:bodyPr/>
          <a:lstStyle/>
          <a:p>
            <a:r>
              <a:rPr lang="en-US"/>
              <a:t>Copyright © 20XX Cambium Assessment, Inc. All rights reserved.</a:t>
            </a:r>
          </a:p>
        </p:txBody>
      </p:sp>
      <p:sp>
        <p:nvSpPr>
          <p:cNvPr id="5" name="Slide Number Placeholder 4">
            <a:extLst>
              <a:ext uri="{FF2B5EF4-FFF2-40B4-BE49-F238E27FC236}">
                <a16:creationId xmlns:a16="http://schemas.microsoft.com/office/drawing/2014/main" id="{6A2A153A-6A25-44D9-8717-7FF3C013678E}"/>
              </a:ext>
            </a:extLst>
          </p:cNvPr>
          <p:cNvSpPr>
            <a:spLocks noGrp="1"/>
          </p:cNvSpPr>
          <p:nvPr>
            <p:ph type="sldNum" sz="quarter" idx="12"/>
          </p:nvPr>
        </p:nvSpPr>
        <p:spPr/>
        <p:txBody>
          <a:bodyPr/>
          <a:lstStyle/>
          <a:p>
            <a:fld id="{33FEC4A0-1AC0-4777-A562-BD2764B61ED5}" type="slidenum">
              <a:rPr lang="en-US" smtClean="0"/>
              <a:t>‹#›</a:t>
            </a:fld>
            <a:endParaRPr lang="en-US"/>
          </a:p>
        </p:txBody>
      </p:sp>
    </p:spTree>
    <p:extLst>
      <p:ext uri="{BB962C8B-B14F-4D97-AF65-F5344CB8AC3E}">
        <p14:creationId xmlns:p14="http://schemas.microsoft.com/office/powerpoint/2010/main" val="246888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_1">
  <p:cSld name="Content_1">
    <p:spTree>
      <p:nvGrpSpPr>
        <p:cNvPr id="1" name="Shape 85"/>
        <p:cNvGrpSpPr/>
        <p:nvPr/>
      </p:nvGrpSpPr>
      <p:grpSpPr>
        <a:xfrm>
          <a:off x="0" y="0"/>
          <a:ext cx="0" cy="0"/>
          <a:chOff x="0" y="0"/>
          <a:chExt cx="0" cy="0"/>
        </a:xfrm>
      </p:grpSpPr>
      <p:sp>
        <p:nvSpPr>
          <p:cNvPr id="86" name="Google Shape;86;p18"/>
          <p:cNvSpPr/>
          <p:nvPr/>
        </p:nvSpPr>
        <p:spPr>
          <a:xfrm>
            <a:off x="9724914" y="-10759"/>
            <a:ext cx="2145564" cy="6879515"/>
          </a:xfrm>
          <a:custGeom>
            <a:avLst/>
            <a:gdLst/>
            <a:ahLst/>
            <a:cxnLst/>
            <a:rect l="l" t="t" r="r" b="b"/>
            <a:pathLst>
              <a:path w="2494842" h="6879515" extrusionOk="0">
                <a:moveTo>
                  <a:pt x="0" y="0"/>
                </a:moveTo>
                <a:lnTo>
                  <a:pt x="2494842" y="21514"/>
                </a:lnTo>
                <a:cubicBezTo>
                  <a:pt x="2490670" y="2307514"/>
                  <a:pt x="2486497" y="4593515"/>
                  <a:pt x="2482325" y="6879515"/>
                </a:cubicBezTo>
                <a:lnTo>
                  <a:pt x="1688951" y="6868757"/>
                </a:lnTo>
                <a:lnTo>
                  <a:pt x="0" y="0"/>
                </a:lnTo>
                <a:close/>
              </a:path>
            </a:pathLst>
          </a:custGeom>
          <a:solidFill>
            <a:srgbClr val="5FC6F4"/>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87" name="Google Shape;87;p18"/>
          <p:cNvSpPr/>
          <p:nvPr/>
        </p:nvSpPr>
        <p:spPr>
          <a:xfrm>
            <a:off x="10047644" y="-15370"/>
            <a:ext cx="2154277" cy="6884127"/>
          </a:xfrm>
          <a:custGeom>
            <a:avLst/>
            <a:gdLst/>
            <a:ahLst/>
            <a:cxnLst/>
            <a:rect l="l" t="t" r="r" b="b"/>
            <a:pathLst>
              <a:path w="2504974" h="6884127" extrusionOk="0">
                <a:moveTo>
                  <a:pt x="0" y="4612"/>
                </a:moveTo>
                <a:lnTo>
                  <a:pt x="2504974" y="0"/>
                </a:lnTo>
                <a:cubicBezTo>
                  <a:pt x="2500802" y="2286000"/>
                  <a:pt x="2486497" y="4598127"/>
                  <a:pt x="2482325" y="6884127"/>
                </a:cubicBezTo>
                <a:lnTo>
                  <a:pt x="1688951" y="6873369"/>
                </a:lnTo>
                <a:lnTo>
                  <a:pt x="0" y="4612"/>
                </a:lnTo>
                <a:close/>
              </a:path>
            </a:pathLst>
          </a:custGeom>
          <a:solidFill>
            <a:schemeClr val="accent6"/>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88" name="Google Shape;88;p18"/>
          <p:cNvSpPr txBox="1">
            <a:spLocks noGrp="1"/>
          </p:cNvSpPr>
          <p:nvPr>
            <p:ph type="title"/>
          </p:nvPr>
        </p:nvSpPr>
        <p:spPr>
          <a:xfrm>
            <a:off x="515471" y="596747"/>
            <a:ext cx="9209200" cy="1040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3300"/>
              <a:buFont typeface="Arial"/>
              <a:buNone/>
              <a:defRPr b="1">
                <a:solidFill>
                  <a:schemeClr val="accent2"/>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15471" y="1979629"/>
            <a:ext cx="9532400" cy="39876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accent6"/>
              </a:buClr>
              <a:buSzPts val="2100"/>
              <a:buFont typeface="Arimo"/>
              <a:buChar char="▸"/>
              <a:defRPr>
                <a:solidFill>
                  <a:srgbClr val="000000"/>
                </a:solidFill>
                <a:latin typeface="Arial"/>
                <a:ea typeface="Arial"/>
                <a:cs typeface="Arial"/>
                <a:sym typeface="Arial"/>
              </a:defRPr>
            </a:lvl1pPr>
            <a:lvl2pPr marL="1219170" lvl="1" indent="-457189" algn="l" rtl="0">
              <a:lnSpc>
                <a:spcPct val="90000"/>
              </a:lnSpc>
              <a:spcBef>
                <a:spcPts val="533"/>
              </a:spcBef>
              <a:spcAft>
                <a:spcPts val="0"/>
              </a:spcAft>
              <a:buClr>
                <a:schemeClr val="accent6"/>
              </a:buClr>
              <a:buSzPts val="1800"/>
              <a:buFont typeface="Arimo"/>
              <a:buChar char="▸"/>
              <a:defRPr>
                <a:solidFill>
                  <a:srgbClr val="000000"/>
                </a:solidFill>
                <a:latin typeface="Arial"/>
                <a:ea typeface="Arial"/>
                <a:cs typeface="Arial"/>
                <a:sym typeface="Arial"/>
              </a:defRPr>
            </a:lvl2pPr>
            <a:lvl3pPr marL="1828754" lvl="2" indent="-431789" algn="l" rtl="0">
              <a:lnSpc>
                <a:spcPct val="90000"/>
              </a:lnSpc>
              <a:spcBef>
                <a:spcPts val="533"/>
              </a:spcBef>
              <a:spcAft>
                <a:spcPts val="0"/>
              </a:spcAft>
              <a:buClr>
                <a:schemeClr val="accent6"/>
              </a:buClr>
              <a:buSzPts val="1500"/>
              <a:buFont typeface="Arimo"/>
              <a:buChar char="▸"/>
              <a:defRPr>
                <a:solidFill>
                  <a:srgbClr val="000000"/>
                </a:solidFill>
                <a:latin typeface="Arial"/>
                <a:ea typeface="Arial"/>
                <a:cs typeface="Arial"/>
                <a:sym typeface="Arial"/>
              </a:defRPr>
            </a:lvl3pPr>
            <a:lvl4pPr marL="2438339" lvl="3" indent="-423323" algn="l" rtl="0">
              <a:lnSpc>
                <a:spcPct val="90000"/>
              </a:lnSpc>
              <a:spcBef>
                <a:spcPts val="533"/>
              </a:spcBef>
              <a:spcAft>
                <a:spcPts val="0"/>
              </a:spcAft>
              <a:buClr>
                <a:schemeClr val="accent6"/>
              </a:buClr>
              <a:buSzPts val="1400"/>
              <a:buFont typeface="Arimo"/>
              <a:buChar char="▸"/>
              <a:defRPr>
                <a:solidFill>
                  <a:srgbClr val="000000"/>
                </a:solidFill>
                <a:latin typeface="Arial"/>
                <a:ea typeface="Arial"/>
                <a:cs typeface="Arial"/>
                <a:sym typeface="Arial"/>
              </a:defRPr>
            </a:lvl4pPr>
            <a:lvl5pPr marL="3047924" lvl="4" indent="-423323" algn="l" rtl="0">
              <a:lnSpc>
                <a:spcPct val="90000"/>
              </a:lnSpc>
              <a:spcBef>
                <a:spcPts val="533"/>
              </a:spcBef>
              <a:spcAft>
                <a:spcPts val="0"/>
              </a:spcAft>
              <a:buClr>
                <a:schemeClr val="accent6"/>
              </a:buClr>
              <a:buSzPts val="1400"/>
              <a:buFont typeface="Arimo"/>
              <a:buChar char="▸"/>
              <a:defRPr>
                <a:solidFill>
                  <a:srgbClr val="000000"/>
                </a:solidFill>
                <a:latin typeface="Arial"/>
                <a:ea typeface="Arial"/>
                <a:cs typeface="Arial"/>
                <a:sym typeface="Arial"/>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pic>
        <p:nvPicPr>
          <p:cNvPr id="90" name="Google Shape;90;p18"/>
          <p:cNvPicPr preferRelativeResize="0"/>
          <p:nvPr/>
        </p:nvPicPr>
        <p:blipFill rotWithShape="1">
          <a:blip r:embed="rId2">
            <a:alphaModFix/>
          </a:blip>
          <a:srcRect/>
          <a:stretch/>
        </p:blipFill>
        <p:spPr>
          <a:xfrm>
            <a:off x="348529" y="6267161"/>
            <a:ext cx="1564575" cy="333353"/>
          </a:xfrm>
          <a:prstGeom prst="rect">
            <a:avLst/>
          </a:prstGeom>
          <a:noFill/>
          <a:ln>
            <a:noFill/>
          </a:ln>
        </p:spPr>
      </p:pic>
      <p:sp>
        <p:nvSpPr>
          <p:cNvPr id="91" name="Google Shape;91;p18"/>
          <p:cNvSpPr txBox="1">
            <a:spLocks noGrp="1"/>
          </p:cNvSpPr>
          <p:nvPr>
            <p:ph type="sldNum" idx="12"/>
          </p:nvPr>
        </p:nvSpPr>
        <p:spPr>
          <a:xfrm>
            <a:off x="11519207" y="6309887"/>
            <a:ext cx="626400" cy="3652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2pPr>
            <a:lvl3pPr marL="0" marR="0" lvl="2"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3pPr>
            <a:lvl4pPr marL="0" marR="0" lvl="3"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4pPr>
            <a:lvl5pPr marL="0" marR="0" lvl="4"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5pPr>
            <a:lvl6pPr marL="0" marR="0" lvl="5"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6pPr>
            <a:lvl7pPr marL="0" marR="0" lvl="6"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7pPr>
            <a:lvl8pPr marL="0" marR="0" lvl="7"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8pPr>
            <a:lvl9pPr marL="0" marR="0" lvl="8"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92" name="Google Shape;92;p18"/>
          <p:cNvPicPr preferRelativeResize="0"/>
          <p:nvPr/>
        </p:nvPicPr>
        <p:blipFill rotWithShape="1">
          <a:blip r:embed="rId3">
            <a:alphaModFix/>
          </a:blip>
          <a:srcRect/>
          <a:stretch/>
        </p:blipFill>
        <p:spPr>
          <a:xfrm>
            <a:off x="9151965" y="6141096"/>
            <a:ext cx="1791355" cy="528077"/>
          </a:xfrm>
          <a:prstGeom prst="rect">
            <a:avLst/>
          </a:prstGeom>
          <a:noFill/>
          <a:ln>
            <a:noFill/>
          </a:ln>
        </p:spPr>
      </p:pic>
    </p:spTree>
    <p:extLst>
      <p:ext uri="{BB962C8B-B14F-4D97-AF65-F5344CB8AC3E}">
        <p14:creationId xmlns:p14="http://schemas.microsoft.com/office/powerpoint/2010/main" val="884464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ransition_slide_2">
  <p:cSld name="transition_slide_2">
    <p:spTree>
      <p:nvGrpSpPr>
        <p:cNvPr id="1" name="Shape 56"/>
        <p:cNvGrpSpPr/>
        <p:nvPr/>
      </p:nvGrpSpPr>
      <p:grpSpPr>
        <a:xfrm>
          <a:off x="0" y="0"/>
          <a:ext cx="0" cy="0"/>
          <a:chOff x="0" y="0"/>
          <a:chExt cx="0" cy="0"/>
        </a:xfrm>
      </p:grpSpPr>
      <p:sp>
        <p:nvSpPr>
          <p:cNvPr id="57" name="Google Shape;57;p14"/>
          <p:cNvSpPr/>
          <p:nvPr/>
        </p:nvSpPr>
        <p:spPr>
          <a:xfrm>
            <a:off x="0" y="0"/>
            <a:ext cx="12200800" cy="6868800"/>
          </a:xfrm>
          <a:prstGeom prst="rect">
            <a:avLst/>
          </a:prstGeom>
          <a:solidFill>
            <a:schemeClr val="accent2"/>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58" name="Google Shape;58;p14"/>
          <p:cNvSpPr/>
          <p:nvPr/>
        </p:nvSpPr>
        <p:spPr>
          <a:xfrm>
            <a:off x="9724914" y="-10759"/>
            <a:ext cx="2145564" cy="6879515"/>
          </a:xfrm>
          <a:custGeom>
            <a:avLst/>
            <a:gdLst/>
            <a:ahLst/>
            <a:cxnLst/>
            <a:rect l="l" t="t" r="r" b="b"/>
            <a:pathLst>
              <a:path w="2494842" h="6879515" extrusionOk="0">
                <a:moveTo>
                  <a:pt x="0" y="0"/>
                </a:moveTo>
                <a:lnTo>
                  <a:pt x="2494842" y="21514"/>
                </a:lnTo>
                <a:cubicBezTo>
                  <a:pt x="2490670" y="2307514"/>
                  <a:pt x="2486497" y="4593515"/>
                  <a:pt x="2482325" y="6879515"/>
                </a:cubicBezTo>
                <a:lnTo>
                  <a:pt x="1688951" y="6868757"/>
                </a:lnTo>
                <a:lnTo>
                  <a:pt x="0" y="0"/>
                </a:lnTo>
                <a:close/>
              </a:path>
            </a:pathLst>
          </a:custGeom>
          <a:solidFill>
            <a:schemeClr val="lt1"/>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59" name="Google Shape;59;p14"/>
          <p:cNvSpPr/>
          <p:nvPr/>
        </p:nvSpPr>
        <p:spPr>
          <a:xfrm>
            <a:off x="10047644" y="-15370"/>
            <a:ext cx="2154277" cy="6884127"/>
          </a:xfrm>
          <a:custGeom>
            <a:avLst/>
            <a:gdLst/>
            <a:ahLst/>
            <a:cxnLst/>
            <a:rect l="l" t="t" r="r" b="b"/>
            <a:pathLst>
              <a:path w="2504974" h="6884127" extrusionOk="0">
                <a:moveTo>
                  <a:pt x="0" y="4612"/>
                </a:moveTo>
                <a:lnTo>
                  <a:pt x="2504974" y="0"/>
                </a:lnTo>
                <a:cubicBezTo>
                  <a:pt x="2500802" y="2286000"/>
                  <a:pt x="2486497" y="4598127"/>
                  <a:pt x="2482325" y="6884127"/>
                </a:cubicBezTo>
                <a:lnTo>
                  <a:pt x="1688951" y="6873369"/>
                </a:lnTo>
                <a:lnTo>
                  <a:pt x="0" y="4612"/>
                </a:lnTo>
                <a:close/>
              </a:path>
            </a:pathLst>
          </a:custGeom>
          <a:solidFill>
            <a:schemeClr val="accent6"/>
          </a:solidFill>
          <a:ln>
            <a:noFill/>
          </a:ln>
        </p:spPr>
        <p:txBody>
          <a:bodyPr spcFirstLastPara="1" wrap="square" lIns="91433" tIns="45700" rIns="91433" bIns="45700" anchor="ctr" anchorCtr="0">
            <a:noAutofit/>
          </a:bodyPr>
          <a:lstStyle/>
          <a:p>
            <a:pPr marL="0" marR="0" lvl="0" indent="0" algn="ctr" rtl="0">
              <a:spcBef>
                <a:spcPts val="0"/>
              </a:spcBef>
              <a:spcAft>
                <a:spcPts val="0"/>
              </a:spcAft>
              <a:buClr>
                <a:schemeClr val="dk1"/>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60" name="Google Shape;60;p14"/>
          <p:cNvSpPr txBox="1">
            <a:spLocks noGrp="1"/>
          </p:cNvSpPr>
          <p:nvPr>
            <p:ph type="title"/>
          </p:nvPr>
        </p:nvSpPr>
        <p:spPr>
          <a:xfrm>
            <a:off x="773157" y="2559360"/>
            <a:ext cx="8886800" cy="1040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61" name="Google Shape;61;p14"/>
          <p:cNvPicPr preferRelativeResize="0"/>
          <p:nvPr/>
        </p:nvPicPr>
        <p:blipFill rotWithShape="1">
          <a:blip r:embed="rId2">
            <a:alphaModFix/>
          </a:blip>
          <a:srcRect/>
          <a:stretch/>
        </p:blipFill>
        <p:spPr>
          <a:xfrm>
            <a:off x="348530" y="6267161"/>
            <a:ext cx="1564575" cy="333353"/>
          </a:xfrm>
          <a:prstGeom prst="rect">
            <a:avLst/>
          </a:prstGeom>
          <a:noFill/>
          <a:ln>
            <a:noFill/>
          </a:ln>
        </p:spPr>
      </p:pic>
      <p:sp>
        <p:nvSpPr>
          <p:cNvPr id="62" name="Google Shape;62;p14"/>
          <p:cNvSpPr txBox="1">
            <a:spLocks noGrp="1"/>
          </p:cNvSpPr>
          <p:nvPr>
            <p:ph type="sldNum" idx="12"/>
          </p:nvPr>
        </p:nvSpPr>
        <p:spPr>
          <a:xfrm>
            <a:off x="11519207" y="6309887"/>
            <a:ext cx="626400" cy="3652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2pPr>
            <a:lvl3pPr marL="0" marR="0" lvl="2"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3pPr>
            <a:lvl4pPr marL="0" marR="0" lvl="3"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4pPr>
            <a:lvl5pPr marL="0" marR="0" lvl="4"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5pPr>
            <a:lvl6pPr marL="0" marR="0" lvl="5"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6pPr>
            <a:lvl7pPr marL="0" marR="0" lvl="6"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7pPr>
            <a:lvl8pPr marL="0" marR="0" lvl="7"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8pPr>
            <a:lvl9pPr marL="0" marR="0" lvl="8" indent="0" algn="ctr" rtl="0">
              <a:spcBef>
                <a:spcPts val="0"/>
              </a:spcBef>
              <a:spcAft>
                <a:spcPts val="0"/>
              </a:spcAft>
              <a:buClr>
                <a:schemeClr val="lt1"/>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pic>
        <p:nvPicPr>
          <p:cNvPr id="63" name="Google Shape;63;p14"/>
          <p:cNvPicPr preferRelativeResize="0"/>
          <p:nvPr/>
        </p:nvPicPr>
        <p:blipFill rotWithShape="1">
          <a:blip r:embed="rId3">
            <a:alphaModFix/>
          </a:blip>
          <a:srcRect/>
          <a:stretch/>
        </p:blipFill>
        <p:spPr>
          <a:xfrm>
            <a:off x="8764194" y="6074144"/>
            <a:ext cx="1791356" cy="524665"/>
          </a:xfrm>
          <a:prstGeom prst="rect">
            <a:avLst/>
          </a:prstGeom>
          <a:noFill/>
          <a:ln>
            <a:noFill/>
          </a:ln>
        </p:spPr>
      </p:pic>
    </p:spTree>
    <p:extLst>
      <p:ext uri="{BB962C8B-B14F-4D97-AF65-F5344CB8AC3E}">
        <p14:creationId xmlns:p14="http://schemas.microsoft.com/office/powerpoint/2010/main" val="106857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54"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403272732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57" r:id="rId3"/>
    <p:sldLayoutId id="2147483858" r:id="rId4"/>
    <p:sldLayoutId id="2147483815" r:id="rId5"/>
    <p:sldLayoutId id="2147483816" r:id="rId6"/>
    <p:sldLayoutId id="2147483817" r:id="rId7"/>
    <p:sldLayoutId id="2147483859"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08944847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2"/>
              </a:buClr>
              <a:buSzPts val="3300"/>
              <a:buFont typeface="Arial"/>
              <a:buNone/>
              <a:defRPr sz="33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6"/>
              </a:buClr>
              <a:buSzPts val="2100"/>
              <a:buFont typeface="Arial"/>
              <a:buChar char="•"/>
              <a:defRPr sz="2100" b="0" i="0" u="none" strike="noStrike" cap="none">
                <a:solidFill>
                  <a:srgbClr val="000000"/>
                </a:solidFill>
                <a:latin typeface="Arial"/>
                <a:ea typeface="Arial"/>
                <a:cs typeface="Arial"/>
                <a:sym typeface="Arial"/>
              </a:defRPr>
            </a:lvl1pPr>
            <a:lvl2pPr marL="914400" marR="0" lvl="1" indent="-342900" algn="l" rtl="0">
              <a:lnSpc>
                <a:spcPct val="90000"/>
              </a:lnSpc>
              <a:spcBef>
                <a:spcPts val="400"/>
              </a:spcBef>
              <a:spcAft>
                <a:spcPts val="0"/>
              </a:spcAft>
              <a:buClr>
                <a:schemeClr val="accent6"/>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23850" algn="l" rtl="0">
              <a:lnSpc>
                <a:spcPct val="90000"/>
              </a:lnSpc>
              <a:spcBef>
                <a:spcPts val="400"/>
              </a:spcBef>
              <a:spcAft>
                <a:spcPts val="0"/>
              </a:spcAft>
              <a:buClr>
                <a:schemeClr val="accent6"/>
              </a:buClr>
              <a:buSzPts val="1500"/>
              <a:buFont typeface="Arial"/>
              <a:buChar char="•"/>
              <a:defRPr sz="15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accent6"/>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400"/>
              </a:spcBef>
              <a:spcAft>
                <a:spcPts val="0"/>
              </a:spcAft>
              <a:buClr>
                <a:schemeClr val="accent6"/>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rgbClr val="BBDCFF"/>
              </a:buClr>
              <a:buSzPts val="1100"/>
              <a:buFont typeface="Calibri"/>
              <a:buNone/>
              <a:defRPr sz="1200" b="0" i="0" u="none" strike="noStrike" cap="none">
                <a:solidFill>
                  <a:srgbClr val="BBDCFF"/>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rgbClr val="BBDCFF"/>
              </a:buClr>
              <a:buSzPts val="1100"/>
              <a:buFont typeface="Calibri"/>
              <a:buNone/>
              <a:defRPr sz="1200" b="0" i="0" u="none" strike="noStrike" cap="none">
                <a:solidFill>
                  <a:srgbClr val="BBDCFF"/>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1pPr>
            <a:lvl2pPr marL="0" marR="0" lvl="1"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2pPr>
            <a:lvl3pPr marL="0" marR="0" lvl="2"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3pPr>
            <a:lvl4pPr marL="0" marR="0" lvl="3"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4pPr>
            <a:lvl5pPr marL="0" marR="0" lvl="4"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5pPr>
            <a:lvl6pPr marL="0" marR="0" lvl="5"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6pPr>
            <a:lvl7pPr marL="0" marR="0" lvl="6"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7pPr>
            <a:lvl8pPr marL="0" marR="0" lvl="7"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8pPr>
            <a:lvl9pPr marL="0" marR="0" lvl="8" indent="0" algn="r" rtl="0">
              <a:spcBef>
                <a:spcPts val="0"/>
              </a:spcBef>
              <a:spcAft>
                <a:spcPts val="0"/>
              </a:spcAft>
              <a:buClr>
                <a:srgbClr val="BBDCFF"/>
              </a:buClr>
              <a:buSzPts val="900"/>
              <a:buFont typeface="Calibri"/>
              <a:buNone/>
              <a:defRPr sz="1200" b="0" i="0" u="none" strike="noStrike" cap="none">
                <a:solidFill>
                  <a:srgbClr val="BBDC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75227839"/>
      </p:ext>
    </p:extLst>
  </p:cSld>
  <p:clrMap bg1="lt1" tx1="dk1" bg2="dk2" tx2="lt2" accent1="accent1" accent2="accent2" accent3="accent3" accent4="accent4" accent5="accent5" accent6="accent6" hlink="hlink" folHlink="folHlink"/>
  <p:sldLayoutIdLst>
    <p:sldLayoutId id="2147483818" r:id="rId1"/>
    <p:sldLayoutId id="214748381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8.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38.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59.xml"/><Relationship Id="rId6" Type="http://schemas.openxmlformats.org/officeDocument/2006/relationships/image" Target="../media/image55.png"/><Relationship Id="rId5" Type="http://schemas.openxmlformats.org/officeDocument/2006/relationships/image" Target="../media/image11.sv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11.sv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8" Type="http://schemas.openxmlformats.org/officeDocument/2006/relationships/hyperlink" Target="http://www.embarcados.com.br/metodologias-ageis-o-daily-meeting/" TargetMode="External"/><Relationship Id="rId3" Type="http://schemas.openxmlformats.org/officeDocument/2006/relationships/image" Target="../media/image65.jpeg"/><Relationship Id="rId7" Type="http://schemas.openxmlformats.org/officeDocument/2006/relationships/image" Target="../media/image67.jpeg"/><Relationship Id="rId2" Type="http://schemas.openxmlformats.org/officeDocument/2006/relationships/notesSlide" Target="../notesSlides/notesSlide41.xml"/><Relationship Id="rId1" Type="http://schemas.openxmlformats.org/officeDocument/2006/relationships/slideLayout" Target="../slideLayouts/slideLayout41.xml"/><Relationship Id="rId6" Type="http://schemas.openxmlformats.org/officeDocument/2006/relationships/hyperlink" Target="https://pixabay.com/en/man-user-profile-person-icon-42934/" TargetMode="External"/><Relationship Id="rId5" Type="http://schemas.openxmlformats.org/officeDocument/2006/relationships/image" Target="../media/image66.png"/><Relationship Id="rId4" Type="http://schemas.openxmlformats.org/officeDocument/2006/relationships/hyperlink" Target="http://www.chaidir.web.id/2013/04/trik-menebak-tanggal-lahir.html"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4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0.xml"/><Relationship Id="rId1" Type="http://schemas.openxmlformats.org/officeDocument/2006/relationships/tags" Target="../tags/tag2.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40.xml"/><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0.xml"/><Relationship Id="rId1" Type="http://schemas.openxmlformats.org/officeDocument/2006/relationships/tags" Target="../tags/tag3.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1.xml"/><Relationship Id="rId1" Type="http://schemas.openxmlformats.org/officeDocument/2006/relationships/tags" Target="../tags/tag4.xml"/><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50.xml"/><Relationship Id="rId1" Type="http://schemas.openxmlformats.org/officeDocument/2006/relationships/slideLayout" Target="../slideLayouts/slideLayout40.xml"/><Relationship Id="rId6" Type="http://schemas.openxmlformats.org/officeDocument/2006/relationships/image" Target="../media/image79.png"/><Relationship Id="rId5" Type="http://schemas.openxmlformats.org/officeDocument/2006/relationships/image" Target="../media/image69.png"/><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0.xml"/><Relationship Id="rId1" Type="http://schemas.openxmlformats.org/officeDocument/2006/relationships/tags" Target="../tags/tag5.xml"/><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1.xml"/><Relationship Id="rId1" Type="http://schemas.openxmlformats.org/officeDocument/2006/relationships/tags" Target="../tags/tag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0.xml"/><Relationship Id="rId1" Type="http://schemas.openxmlformats.org/officeDocument/2006/relationships/tags" Target="../tags/tag7.xml"/><Relationship Id="rId4" Type="http://schemas.openxmlformats.org/officeDocument/2006/relationships/image" Target="../media/image85.png"/></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5.xml"/><Relationship Id="rId1" Type="http://schemas.openxmlformats.org/officeDocument/2006/relationships/slideLayout" Target="../slideLayouts/slideLayout40.xml"/><Relationship Id="rId5" Type="http://schemas.openxmlformats.org/officeDocument/2006/relationships/image" Target="../media/image88.png"/><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90.png"/><Relationship Id="rId2" Type="http://schemas.openxmlformats.org/officeDocument/2006/relationships/slideLayout" Target="../slideLayouts/slideLayout40.xml"/><Relationship Id="rId1" Type="http://schemas.openxmlformats.org/officeDocument/2006/relationships/tags" Target="../tags/tag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8.xml"/><Relationship Id="rId1" Type="http://schemas.openxmlformats.org/officeDocument/2006/relationships/tags" Target="../tags/tag9.xml"/><Relationship Id="rId5" Type="http://schemas.openxmlformats.org/officeDocument/2006/relationships/image" Target="../media/image92.png"/><Relationship Id="rId4" Type="http://schemas.openxmlformats.org/officeDocument/2006/relationships/image" Target="../media/image91.png"/></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8.xml"/><Relationship Id="rId1" Type="http://schemas.openxmlformats.org/officeDocument/2006/relationships/slideLayout" Target="../slideLayouts/slideLayout38.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notesSlide" Target="../notesSlides/notesSlide59.xml"/><Relationship Id="rId1" Type="http://schemas.openxmlformats.org/officeDocument/2006/relationships/slideLayout" Target="../slideLayouts/slideLayout38.xml"/><Relationship Id="rId6" Type="http://schemas.openxmlformats.org/officeDocument/2006/relationships/image" Target="../media/image96.png"/><Relationship Id="rId5" Type="http://schemas.openxmlformats.org/officeDocument/2006/relationships/image" Target="../media/image11.sv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0.xml"/><Relationship Id="rId1" Type="http://schemas.openxmlformats.org/officeDocument/2006/relationships/slideLayout" Target="../slideLayouts/slideLayout38.xml"/><Relationship Id="rId4" Type="http://schemas.openxmlformats.org/officeDocument/2006/relationships/image" Target="../media/image9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11.svg"/><Relationship Id="rId2" Type="http://schemas.openxmlformats.org/officeDocument/2006/relationships/slideLayout" Target="../slideLayouts/slideLayout38.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101.png"/><Relationship Id="rId4" Type="http://schemas.openxmlformats.org/officeDocument/2006/relationships/image" Target="../media/image10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0.xml"/><Relationship Id="rId1" Type="http://schemas.openxmlformats.org/officeDocument/2006/relationships/tags" Target="../tags/tag11.xml"/><Relationship Id="rId5" Type="http://schemas.openxmlformats.org/officeDocument/2006/relationships/image" Target="../media/image103.png"/><Relationship Id="rId4" Type="http://schemas.openxmlformats.org/officeDocument/2006/relationships/image" Target="../media/image102.png"/></Relationships>
</file>

<file path=ppt/slides/_rels/slide64.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4.png"/><Relationship Id="rId7" Type="http://schemas.openxmlformats.org/officeDocument/2006/relationships/image" Target="../media/image106.png"/><Relationship Id="rId2" Type="http://schemas.openxmlformats.org/officeDocument/2006/relationships/notesSlide" Target="../notesSlides/notesSlide63.xml"/><Relationship Id="rId1" Type="http://schemas.openxmlformats.org/officeDocument/2006/relationships/slideLayout" Target="../slideLayouts/slideLayout40.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1.svg"/><Relationship Id="rId10" Type="http://schemas.openxmlformats.org/officeDocument/2006/relationships/image" Target="../media/image109.png"/><Relationship Id="rId4" Type="http://schemas.openxmlformats.org/officeDocument/2006/relationships/image" Target="../media/image10.png"/><Relationship Id="rId9" Type="http://schemas.openxmlformats.org/officeDocument/2006/relationships/image" Target="../media/image10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notesSlide" Target="../notesSlides/notesSlide65.xml"/><Relationship Id="rId7" Type="http://schemas.openxmlformats.org/officeDocument/2006/relationships/image" Target="../media/image112.png"/><Relationship Id="rId2" Type="http://schemas.openxmlformats.org/officeDocument/2006/relationships/slideLayout" Target="../slideLayouts/slideLayout38.xml"/><Relationship Id="rId1" Type="http://schemas.openxmlformats.org/officeDocument/2006/relationships/tags" Target="../tags/tag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11.png"/></Relationships>
</file>

<file path=ppt/slides/_rels/slide67.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6.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115.png"/><Relationship Id="rId5" Type="http://schemas.openxmlformats.org/officeDocument/2006/relationships/image" Target="../media/image11.svg"/><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9.xml"/><Relationship Id="rId1" Type="http://schemas.openxmlformats.org/officeDocument/2006/relationships/slideLayout" Target="../slideLayouts/slideLayout38.xml"/><Relationship Id="rId4" Type="http://schemas.openxmlformats.org/officeDocument/2006/relationships/image" Target="../media/image119.png"/></Relationships>
</file>

<file path=ppt/slides/_rels/slide7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0.xml"/><Relationship Id="rId1" Type="http://schemas.openxmlformats.org/officeDocument/2006/relationships/slideLayout" Target="../slideLayouts/slideLayout38.xml"/><Relationship Id="rId5" Type="http://schemas.openxmlformats.org/officeDocument/2006/relationships/image" Target="../media/image11.svg"/><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1.xml"/><Relationship Id="rId1" Type="http://schemas.openxmlformats.org/officeDocument/2006/relationships/slideLayout" Target="../slideLayouts/slideLayout38.xml"/><Relationship Id="rId5" Type="http://schemas.openxmlformats.org/officeDocument/2006/relationships/image" Target="../media/image11.svg"/><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2.xml"/><Relationship Id="rId1" Type="http://schemas.openxmlformats.org/officeDocument/2006/relationships/slideLayout" Target="../slideLayouts/slideLayout38.xml"/><Relationship Id="rId4" Type="http://schemas.openxmlformats.org/officeDocument/2006/relationships/image" Target="../media/image12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577951" y="2559360"/>
            <a:ext cx="10959928" cy="1040000"/>
          </a:xfrm>
          <a:prstGeom prst="rect">
            <a:avLst/>
          </a:prstGeom>
        </p:spPr>
        <p:txBody>
          <a:bodyPr spcFirstLastPara="1" wrap="square" lIns="91433" tIns="45700" rIns="91433" bIns="45700" anchor="ctr" anchorCtr="0">
            <a:noAutofit/>
          </a:bodyPr>
          <a:lstStyle/>
          <a:p>
            <a:r>
              <a:rPr lang="en" sz="4800"/>
              <a:t>ClearSight Training:</a:t>
            </a:r>
            <a:endParaRPr sz="4800"/>
          </a:p>
          <a:p>
            <a:r>
              <a:rPr lang="en-US" sz="4000" cap="none"/>
              <a:t>Reporting</a:t>
            </a:r>
            <a:endParaRPr lang="en-US" sz="4000"/>
          </a:p>
        </p:txBody>
      </p:sp>
      <p:sp>
        <p:nvSpPr>
          <p:cNvPr id="106" name="Google Shape;106;p21"/>
          <p:cNvSpPr txBox="1"/>
          <p:nvPr/>
        </p:nvSpPr>
        <p:spPr>
          <a:xfrm>
            <a:off x="577951" y="4182784"/>
            <a:ext cx="3972000" cy="57441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133" b="1" kern="0">
                <a:solidFill>
                  <a:srgbClr val="FFFFFF"/>
                </a:solidFill>
                <a:latin typeface="Arial"/>
                <a:cs typeface="Arial"/>
                <a:sym typeface="Arial"/>
              </a:rPr>
              <a:t>2023-2024</a:t>
            </a:r>
            <a:endParaRPr sz="2133" b="1" kern="0">
              <a:solidFill>
                <a:srgbClr val="FFFFFF"/>
              </a:solidFill>
              <a:latin typeface="Arial"/>
              <a:cs typeface="Arial"/>
              <a:sym typeface="Arial"/>
            </a:endParaRPr>
          </a:p>
        </p:txBody>
      </p:sp>
      <p:sp>
        <p:nvSpPr>
          <p:cNvPr id="107" name="Google Shape;107;p21"/>
          <p:cNvSpPr/>
          <p:nvPr/>
        </p:nvSpPr>
        <p:spPr>
          <a:xfrm>
            <a:off x="214300" y="5915033"/>
            <a:ext cx="1986000" cy="857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420236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C7608CD6-5DA8-4B10-76D9-74746EC9C8BF}"/>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51201" y="1134918"/>
            <a:ext cx="11689597" cy="4588164"/>
          </a:xfrm>
          <a:prstGeom prst="rect">
            <a:avLst/>
          </a:prstGeom>
          <a:noFill/>
          <a:ln>
            <a:noFill/>
          </a:ln>
        </p:spPr>
      </p:pic>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58AE716E-68DD-2249-A7FA-8AEF0B14DF81}" type="slidenum">
              <a:rPr lang="en-US" smtClean="0"/>
              <a:pPr>
                <a:spcAft>
                  <a:spcPts val="600"/>
                </a:spcAft>
              </a:pPr>
              <a:t>10</a:t>
            </a:fld>
            <a:endParaRPr lang="en-US"/>
          </a:p>
        </p:txBody>
      </p:sp>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a:xfrm>
            <a:off x="426230" y="65597"/>
            <a:ext cx="11369529" cy="518012"/>
          </a:xfrm>
        </p:spPr>
        <p:txBody>
          <a:bodyPr anchor="b">
            <a:normAutofit/>
          </a:bodyPr>
          <a:lstStyle/>
          <a:p>
            <a:r>
              <a:rPr lang="en-US"/>
              <a:t>Performance on Tests Report for a Teacher—Two Tables</a:t>
            </a:r>
          </a:p>
        </p:txBody>
      </p:sp>
    </p:spTree>
    <p:extLst>
      <p:ext uri="{BB962C8B-B14F-4D97-AF65-F5344CB8AC3E}">
        <p14:creationId xmlns:p14="http://schemas.microsoft.com/office/powerpoint/2010/main" val="191303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C5259D-BF24-45EF-9B22-928F34895785}"/>
              </a:ext>
            </a:extLst>
          </p:cNvPr>
          <p:cNvSpPr>
            <a:spLocks noGrp="1"/>
          </p:cNvSpPr>
          <p:nvPr>
            <p:ph type="title"/>
          </p:nvPr>
        </p:nvSpPr>
        <p:spPr>
          <a:xfrm>
            <a:off x="426230" y="65597"/>
            <a:ext cx="11615206" cy="518012"/>
          </a:xfrm>
        </p:spPr>
        <p:txBody>
          <a:bodyPr>
            <a:normAutofit fontScale="90000"/>
          </a:bodyPr>
          <a:lstStyle/>
          <a:p>
            <a:r>
              <a:rPr lang="en-US"/>
              <a:t>Performance on Tests Report for a Teacher—Aggregate Comparison Rows</a:t>
            </a:r>
          </a:p>
        </p:txBody>
      </p:sp>
      <p:sp>
        <p:nvSpPr>
          <p:cNvPr id="3" name="Slide Number Placeholder 2">
            <a:extLst>
              <a:ext uri="{FF2B5EF4-FFF2-40B4-BE49-F238E27FC236}">
                <a16:creationId xmlns:a16="http://schemas.microsoft.com/office/drawing/2014/main" id="{12722137-49AC-44A2-85F6-4847D7D32B77}"/>
              </a:ext>
            </a:extLst>
          </p:cNvPr>
          <p:cNvSpPr>
            <a:spLocks noGrp="1"/>
          </p:cNvSpPr>
          <p:nvPr>
            <p:ph type="sldNum" sz="quarter" idx="17"/>
          </p:nvPr>
        </p:nvSpPr>
        <p:spPr/>
        <p:txBody>
          <a:bodyPr/>
          <a:lstStyle/>
          <a:p>
            <a:fld id="{58AE716E-68DD-2249-A7FA-8AEF0B14DF81}" type="slidenum">
              <a:rPr lang="en-US" smtClean="0"/>
              <a:pPr/>
              <a:t>11</a:t>
            </a:fld>
            <a:endParaRPr lang="en-US"/>
          </a:p>
        </p:txBody>
      </p:sp>
      <p:pic>
        <p:nvPicPr>
          <p:cNvPr id="2" name="Picture 3">
            <a:extLst>
              <a:ext uri="{FF2B5EF4-FFF2-40B4-BE49-F238E27FC236}">
                <a16:creationId xmlns:a16="http://schemas.microsoft.com/office/drawing/2014/main" id="{BF259E59-091E-6182-9CE7-288EDED3E6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230" y="755210"/>
            <a:ext cx="11135956" cy="5347579"/>
          </a:xfrm>
          <a:prstGeom prst="rect">
            <a:avLst/>
          </a:prstGeom>
        </p:spPr>
      </p:pic>
    </p:spTree>
    <p:extLst>
      <p:ext uri="{BB962C8B-B14F-4D97-AF65-F5344CB8AC3E}">
        <p14:creationId xmlns:p14="http://schemas.microsoft.com/office/powerpoint/2010/main" val="347344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a:t>Performance on Tests Report for a School-Level User</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fld id="{58AE716E-68DD-2249-A7FA-8AEF0B14DF81}" type="slidenum">
              <a:rPr lang="en-US" smtClean="0"/>
              <a:pPr/>
              <a:t>12</a:t>
            </a:fld>
            <a:endParaRPr lang="en-US"/>
          </a:p>
        </p:txBody>
      </p:sp>
      <p:pic>
        <p:nvPicPr>
          <p:cNvPr id="7" name="Picture 7">
            <a:extLst>
              <a:ext uri="{FF2B5EF4-FFF2-40B4-BE49-F238E27FC236}">
                <a16:creationId xmlns:a16="http://schemas.microsoft.com/office/drawing/2014/main" id="{E6757DFC-DED0-5369-6E43-5F29C23EBE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4251" y="926325"/>
            <a:ext cx="10627881" cy="5103597"/>
          </a:xfrm>
          <a:prstGeom prst="rect">
            <a:avLst/>
          </a:prstGeom>
        </p:spPr>
      </p:pic>
    </p:spTree>
    <p:extLst>
      <p:ext uri="{BB962C8B-B14F-4D97-AF65-F5344CB8AC3E}">
        <p14:creationId xmlns:p14="http://schemas.microsoft.com/office/powerpoint/2010/main" val="297771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a:t>Performance on Tests Report for a District User</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fld id="{58AE716E-68DD-2249-A7FA-8AEF0B14DF81}" type="slidenum">
              <a:rPr lang="en-US" smtClean="0"/>
              <a:pPr/>
              <a:t>13</a:t>
            </a:fld>
            <a:endParaRPr lang="en-US"/>
          </a:p>
        </p:txBody>
      </p:sp>
      <p:pic>
        <p:nvPicPr>
          <p:cNvPr id="6" name="Picture 7">
            <a:extLst>
              <a:ext uri="{FF2B5EF4-FFF2-40B4-BE49-F238E27FC236}">
                <a16:creationId xmlns:a16="http://schemas.microsoft.com/office/drawing/2014/main" id="{32BD11F1-D51E-0F22-281E-E6C6F8016F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5543" y="849140"/>
            <a:ext cx="10629296" cy="5232292"/>
          </a:xfrm>
          <a:prstGeom prst="rect">
            <a:avLst/>
          </a:prstGeom>
        </p:spPr>
      </p:pic>
    </p:spTree>
    <p:extLst>
      <p:ext uri="{BB962C8B-B14F-4D97-AF65-F5344CB8AC3E}">
        <p14:creationId xmlns:p14="http://schemas.microsoft.com/office/powerpoint/2010/main" val="1892775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a:t>Recap: Reporting Navigation</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fld id="{58AE716E-68DD-2249-A7FA-8AEF0B14DF81}" type="slidenum">
              <a:rPr lang="en-US" smtClean="0"/>
              <a:pPr/>
              <a:t>14</a:t>
            </a:fld>
            <a:endParaRPr lang="en-US"/>
          </a:p>
        </p:txBody>
      </p:sp>
      <p:pic>
        <p:nvPicPr>
          <p:cNvPr id="18" name="Picture 18">
            <a:extLst>
              <a:ext uri="{FF2B5EF4-FFF2-40B4-BE49-F238E27FC236}">
                <a16:creationId xmlns:a16="http://schemas.microsoft.com/office/drawing/2014/main" id="{9315DCB9-4ACB-0433-0834-449050F7EA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829" y="1088963"/>
            <a:ext cx="5936342" cy="2515027"/>
          </a:xfrm>
          <a:prstGeom prst="rect">
            <a:avLst/>
          </a:prstGeom>
        </p:spPr>
      </p:pic>
      <p:pic>
        <p:nvPicPr>
          <p:cNvPr id="19" name="Picture 19">
            <a:extLst>
              <a:ext uri="{FF2B5EF4-FFF2-40B4-BE49-F238E27FC236}">
                <a16:creationId xmlns:a16="http://schemas.microsoft.com/office/drawing/2014/main" id="{8741C107-E87F-0741-0197-FBC6B0467C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51639" y="1051557"/>
            <a:ext cx="5936342" cy="2541457"/>
          </a:xfrm>
          <a:prstGeom prst="rect">
            <a:avLst/>
          </a:prstGeom>
        </p:spPr>
      </p:pic>
      <p:pic>
        <p:nvPicPr>
          <p:cNvPr id="21" name="Picture 21">
            <a:extLst>
              <a:ext uri="{FF2B5EF4-FFF2-40B4-BE49-F238E27FC236}">
                <a16:creationId xmlns:a16="http://schemas.microsoft.com/office/drawing/2014/main" id="{52DC15BB-118D-FDC3-96FD-7837F3B5C2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33145" y="3249572"/>
            <a:ext cx="5936342" cy="2717427"/>
          </a:xfrm>
          <a:prstGeom prst="rect">
            <a:avLst/>
          </a:prstGeom>
        </p:spPr>
      </p:pic>
      <p:sp>
        <p:nvSpPr>
          <p:cNvPr id="2" name="TextBox 1">
            <a:extLst>
              <a:ext uri="{FF2B5EF4-FFF2-40B4-BE49-F238E27FC236}">
                <a16:creationId xmlns:a16="http://schemas.microsoft.com/office/drawing/2014/main" id="{93835007-261F-C2BA-A6E8-2DBEF995D0AE}"/>
              </a:ext>
            </a:extLst>
          </p:cNvPr>
          <p:cNvSpPr txBox="1"/>
          <p:nvPr/>
        </p:nvSpPr>
        <p:spPr>
          <a:xfrm>
            <a:off x="2200940" y="1110228"/>
            <a:ext cx="372139" cy="369332"/>
          </a:xfrm>
          <a:prstGeom prst="rect">
            <a:avLst/>
          </a:prstGeom>
          <a:noFill/>
          <a:ln>
            <a:solidFill>
              <a:srgbClr val="FF0000"/>
            </a:solidFill>
          </a:ln>
        </p:spPr>
        <p:txBody>
          <a:bodyPr wrap="square" rtlCol="0">
            <a:spAutoFit/>
          </a:bodyPr>
          <a:lstStyle/>
          <a:p>
            <a:r>
              <a:rPr lang="en-US">
                <a:solidFill>
                  <a:srgbClr val="FF0000"/>
                </a:solidFill>
              </a:rPr>
              <a:t>1</a:t>
            </a:r>
          </a:p>
        </p:txBody>
      </p:sp>
      <p:sp>
        <p:nvSpPr>
          <p:cNvPr id="7" name="TextBox 6">
            <a:extLst>
              <a:ext uri="{FF2B5EF4-FFF2-40B4-BE49-F238E27FC236}">
                <a16:creationId xmlns:a16="http://schemas.microsoft.com/office/drawing/2014/main" id="{FD6B4033-6BD2-3CB9-0FB2-6AEF903E7C61}"/>
              </a:ext>
            </a:extLst>
          </p:cNvPr>
          <p:cNvSpPr txBox="1"/>
          <p:nvPr/>
        </p:nvSpPr>
        <p:spPr>
          <a:xfrm>
            <a:off x="8256182" y="1051557"/>
            <a:ext cx="345558" cy="369332"/>
          </a:xfrm>
          <a:prstGeom prst="rect">
            <a:avLst/>
          </a:prstGeom>
          <a:noFill/>
          <a:ln>
            <a:solidFill>
              <a:srgbClr val="FF0000"/>
            </a:solidFill>
          </a:ln>
        </p:spPr>
        <p:txBody>
          <a:bodyPr wrap="square" rtlCol="0">
            <a:spAutoFit/>
          </a:bodyPr>
          <a:lstStyle/>
          <a:p>
            <a:r>
              <a:rPr lang="en-US">
                <a:solidFill>
                  <a:srgbClr val="FF0000"/>
                </a:solidFill>
              </a:rPr>
              <a:t>2</a:t>
            </a:r>
          </a:p>
        </p:txBody>
      </p:sp>
      <p:sp>
        <p:nvSpPr>
          <p:cNvPr id="8" name="TextBox 7">
            <a:extLst>
              <a:ext uri="{FF2B5EF4-FFF2-40B4-BE49-F238E27FC236}">
                <a16:creationId xmlns:a16="http://schemas.microsoft.com/office/drawing/2014/main" id="{3D39625B-79B2-F7B7-607B-853ADF23ABC8}"/>
              </a:ext>
            </a:extLst>
          </p:cNvPr>
          <p:cNvSpPr txBox="1"/>
          <p:nvPr/>
        </p:nvSpPr>
        <p:spPr>
          <a:xfrm>
            <a:off x="5103628" y="3249572"/>
            <a:ext cx="388088" cy="369332"/>
          </a:xfrm>
          <a:prstGeom prst="rect">
            <a:avLst/>
          </a:prstGeom>
          <a:noFill/>
          <a:ln>
            <a:solidFill>
              <a:srgbClr val="FF0000"/>
            </a:solidFill>
          </a:ln>
        </p:spPr>
        <p:txBody>
          <a:bodyPr wrap="square" rtlCol="0">
            <a:spAutoFit/>
          </a:bodyPr>
          <a:lstStyle/>
          <a:p>
            <a:r>
              <a:rPr lang="en-US">
                <a:solidFill>
                  <a:srgbClr val="FF0000"/>
                </a:solidFill>
              </a:rPr>
              <a:t>3</a:t>
            </a:r>
          </a:p>
        </p:txBody>
      </p:sp>
    </p:spTree>
    <p:extLst>
      <p:ext uri="{BB962C8B-B14F-4D97-AF65-F5344CB8AC3E}">
        <p14:creationId xmlns:p14="http://schemas.microsoft.com/office/powerpoint/2010/main" val="395093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a:t>District Performance on Tests Report</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fld id="{58AE716E-68DD-2249-A7FA-8AEF0B14DF81}" type="slidenum">
              <a:rPr lang="en-US" smtClean="0"/>
              <a:pPr/>
              <a:t>15</a:t>
            </a:fld>
            <a:endParaRPr lang="en-US"/>
          </a:p>
        </p:txBody>
      </p:sp>
      <p:pic>
        <p:nvPicPr>
          <p:cNvPr id="9" name="Picture 9">
            <a:extLst>
              <a:ext uri="{FF2B5EF4-FFF2-40B4-BE49-F238E27FC236}">
                <a16:creationId xmlns:a16="http://schemas.microsoft.com/office/drawing/2014/main" id="{1E7DDF9D-D9AC-9586-1043-BB2D2D38A0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2596" y="1202653"/>
            <a:ext cx="10532422" cy="4328903"/>
          </a:xfrm>
          <a:prstGeom prst="rect">
            <a:avLst/>
          </a:prstGeom>
        </p:spPr>
      </p:pic>
      <p:sp>
        <p:nvSpPr>
          <p:cNvPr id="2" name="Arrow: Right 1">
            <a:extLst>
              <a:ext uri="{FF2B5EF4-FFF2-40B4-BE49-F238E27FC236}">
                <a16:creationId xmlns:a16="http://schemas.microsoft.com/office/drawing/2014/main" id="{DF9BB7B6-4FC5-2E65-62B8-33C524B540A7}"/>
              </a:ext>
            </a:extLst>
          </p:cNvPr>
          <p:cNvSpPr/>
          <p:nvPr/>
        </p:nvSpPr>
        <p:spPr>
          <a:xfrm>
            <a:off x="7051774" y="2944368"/>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99200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21E42-A4C1-4B01-A50E-369C844D6C62}"/>
              </a:ext>
            </a:extLst>
          </p:cNvPr>
          <p:cNvSpPr>
            <a:spLocks noGrp="1"/>
          </p:cNvSpPr>
          <p:nvPr>
            <p:ph type="title"/>
          </p:nvPr>
        </p:nvSpPr>
        <p:spPr/>
        <p:txBody>
          <a:bodyPr/>
          <a:lstStyle/>
          <a:p>
            <a:r>
              <a:rPr lang="en-US"/>
              <a:t>School Performance on Test Report—Roster Tab</a:t>
            </a:r>
          </a:p>
        </p:txBody>
      </p:sp>
      <p:sp>
        <p:nvSpPr>
          <p:cNvPr id="3" name="Slide Number Placeholder 2">
            <a:extLst>
              <a:ext uri="{FF2B5EF4-FFF2-40B4-BE49-F238E27FC236}">
                <a16:creationId xmlns:a16="http://schemas.microsoft.com/office/drawing/2014/main" id="{FCBDE2AA-CEC8-45DD-B03F-9D50898BC83F}"/>
              </a:ext>
            </a:extLst>
          </p:cNvPr>
          <p:cNvSpPr>
            <a:spLocks noGrp="1"/>
          </p:cNvSpPr>
          <p:nvPr>
            <p:ph type="sldNum" sz="quarter" idx="17"/>
          </p:nvPr>
        </p:nvSpPr>
        <p:spPr/>
        <p:txBody>
          <a:bodyPr/>
          <a:lstStyle/>
          <a:p>
            <a:fld id="{58AE716E-68DD-2249-A7FA-8AEF0B14DF81}" type="slidenum">
              <a:rPr lang="en-US" smtClean="0"/>
              <a:pPr/>
              <a:t>16</a:t>
            </a:fld>
            <a:endParaRPr lang="en-US"/>
          </a:p>
        </p:txBody>
      </p:sp>
      <p:pic>
        <p:nvPicPr>
          <p:cNvPr id="2" name="Picture 7" descr="A screenshot of a computer&#10;&#10;Description automatically generated">
            <a:extLst>
              <a:ext uri="{FF2B5EF4-FFF2-40B4-BE49-F238E27FC236}">
                <a16:creationId xmlns:a16="http://schemas.microsoft.com/office/drawing/2014/main" id="{1A73D062-A5FC-3390-DB51-4413EC0CF187}"/>
              </a:ext>
            </a:extLst>
          </p:cNvPr>
          <p:cNvPicPr>
            <a:picLocks noChangeAspect="1"/>
          </p:cNvPicPr>
          <p:nvPr/>
        </p:nvPicPr>
        <p:blipFill>
          <a:blip r:embed="rId3"/>
          <a:srcRect/>
          <a:stretch/>
        </p:blipFill>
        <p:spPr>
          <a:xfrm>
            <a:off x="1661493" y="1013759"/>
            <a:ext cx="8846573" cy="4522398"/>
          </a:xfrm>
          <a:prstGeom prst="rect">
            <a:avLst/>
          </a:prstGeom>
        </p:spPr>
      </p:pic>
    </p:spTree>
    <p:extLst>
      <p:ext uri="{BB962C8B-B14F-4D97-AF65-F5344CB8AC3E}">
        <p14:creationId xmlns:p14="http://schemas.microsoft.com/office/powerpoint/2010/main" val="49637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School Performance on Test Report—Student Tab</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fld id="{58AE716E-68DD-2249-A7FA-8AEF0B14DF81}" type="slidenum">
              <a:rPr lang="en-US" smtClean="0"/>
              <a:pPr/>
              <a:t>17</a:t>
            </a:fld>
            <a:endParaRPr lang="en-US"/>
          </a:p>
        </p:txBody>
      </p:sp>
      <p:pic>
        <p:nvPicPr>
          <p:cNvPr id="2" name="Picture 12" descr="Table&#10;&#10;Description automatically generated">
            <a:extLst>
              <a:ext uri="{FF2B5EF4-FFF2-40B4-BE49-F238E27FC236}">
                <a16:creationId xmlns:a16="http://schemas.microsoft.com/office/drawing/2014/main" id="{956D1E13-FF02-62A5-0E7E-558075BE5A2F}"/>
              </a:ext>
            </a:extLst>
          </p:cNvPr>
          <p:cNvPicPr>
            <a:picLocks noChangeAspect="1"/>
          </p:cNvPicPr>
          <p:nvPr/>
        </p:nvPicPr>
        <p:blipFill rotWithShape="1">
          <a:blip r:embed="rId3"/>
          <a:srcRect r="1123" b="-300"/>
          <a:stretch/>
        </p:blipFill>
        <p:spPr>
          <a:xfrm>
            <a:off x="84365" y="846364"/>
            <a:ext cx="11981100" cy="4564783"/>
          </a:xfrm>
          <a:prstGeom prst="rect">
            <a:avLst/>
          </a:prstGeom>
        </p:spPr>
      </p:pic>
    </p:spTree>
    <p:extLst>
      <p:ext uri="{BB962C8B-B14F-4D97-AF65-F5344CB8AC3E}">
        <p14:creationId xmlns:p14="http://schemas.microsoft.com/office/powerpoint/2010/main" val="79756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Student Performance on Test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2" name="Picture 6" descr="Chart&#10;&#10;Description automatically generated">
            <a:extLst>
              <a:ext uri="{FF2B5EF4-FFF2-40B4-BE49-F238E27FC236}">
                <a16:creationId xmlns:a16="http://schemas.microsoft.com/office/drawing/2014/main" id="{A606640E-8C4F-253F-3F2C-5AD91D409FD5}"/>
              </a:ext>
            </a:extLst>
          </p:cNvPr>
          <p:cNvPicPr>
            <a:picLocks noChangeAspect="1"/>
          </p:cNvPicPr>
          <p:nvPr/>
        </p:nvPicPr>
        <p:blipFill>
          <a:blip r:embed="rId3"/>
          <a:stretch>
            <a:fillRect/>
          </a:stretch>
        </p:blipFill>
        <p:spPr>
          <a:xfrm>
            <a:off x="1210419" y="919187"/>
            <a:ext cx="10233803" cy="5515645"/>
          </a:xfrm>
          <a:prstGeom prst="rect">
            <a:avLst/>
          </a:prstGeom>
        </p:spPr>
      </p:pic>
    </p:spTree>
    <p:extLst>
      <p:ext uri="{BB962C8B-B14F-4D97-AF65-F5344CB8AC3E}">
        <p14:creationId xmlns:p14="http://schemas.microsoft.com/office/powerpoint/2010/main" val="22536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The My Students’ Performance on Test Report—by Roster</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18" name="Picture 34">
            <a:extLst>
              <a:ext uri="{FF2B5EF4-FFF2-40B4-BE49-F238E27FC236}">
                <a16:creationId xmlns:a16="http://schemas.microsoft.com/office/drawing/2014/main" id="{B2C98278-D10E-FB27-51D2-B6E93E6195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9088" y="870903"/>
            <a:ext cx="9750692" cy="5303099"/>
          </a:xfrm>
          <a:prstGeom prst="rect">
            <a:avLst/>
          </a:prstGeom>
        </p:spPr>
      </p:pic>
    </p:spTree>
    <p:extLst>
      <p:ext uri="{BB962C8B-B14F-4D97-AF65-F5344CB8AC3E}">
        <p14:creationId xmlns:p14="http://schemas.microsoft.com/office/powerpoint/2010/main" val="346688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515471" y="596747"/>
            <a:ext cx="9209200" cy="1040000"/>
          </a:xfrm>
          <a:prstGeom prst="rect">
            <a:avLst/>
          </a:prstGeom>
        </p:spPr>
        <p:txBody>
          <a:bodyPr spcFirstLastPara="1" wrap="square" lIns="91433" tIns="45700" rIns="91433" bIns="45700" anchor="ctr" anchorCtr="0">
            <a:normAutofit/>
          </a:bodyPr>
          <a:lstStyle/>
          <a:p>
            <a:r>
              <a:rPr lang="en"/>
              <a:t>Support Resources</a:t>
            </a:r>
            <a:endParaRPr/>
          </a:p>
        </p:txBody>
      </p:sp>
      <p:sp>
        <p:nvSpPr>
          <p:cNvPr id="124" name="Google Shape;124;p23"/>
          <p:cNvSpPr txBox="1">
            <a:spLocks noGrp="1"/>
          </p:cNvSpPr>
          <p:nvPr>
            <p:ph type="body" idx="1"/>
          </p:nvPr>
        </p:nvSpPr>
        <p:spPr>
          <a:xfrm>
            <a:off x="515471" y="1751029"/>
            <a:ext cx="9532400" cy="3987600"/>
          </a:xfrm>
          <a:prstGeom prst="rect">
            <a:avLst/>
          </a:prstGeom>
        </p:spPr>
        <p:txBody>
          <a:bodyPr spcFirstLastPara="1" wrap="square" lIns="91433" tIns="45700" rIns="91433" bIns="45700" anchor="t" anchorCtr="0">
            <a:normAutofit/>
          </a:bodyPr>
          <a:lstStyle/>
          <a:p>
            <a:pPr>
              <a:lnSpc>
                <a:spcPct val="150000"/>
              </a:lnSpc>
            </a:pPr>
            <a:r>
              <a:rPr lang="en-US" sz="2800" b="1"/>
              <a:t>ClearSight Portal</a:t>
            </a:r>
            <a:r>
              <a:rPr lang="en-US" sz="2800"/>
              <a:t> </a:t>
            </a:r>
          </a:p>
          <a:p>
            <a:pPr lvl="1">
              <a:lnSpc>
                <a:spcPct val="150000"/>
              </a:lnSpc>
              <a:spcBef>
                <a:spcPts val="0"/>
              </a:spcBef>
            </a:pPr>
            <a:r>
              <a:rPr lang="en-US" sz="2400"/>
              <a:t>Training slides</a:t>
            </a:r>
          </a:p>
          <a:p>
            <a:pPr lvl="1">
              <a:lnSpc>
                <a:spcPct val="150000"/>
              </a:lnSpc>
              <a:spcBef>
                <a:spcPts val="0"/>
              </a:spcBef>
            </a:pPr>
            <a:r>
              <a:rPr lang="en-US" sz="2400"/>
              <a:t>User manuals </a:t>
            </a:r>
          </a:p>
          <a:p>
            <a:pPr lvl="1">
              <a:lnSpc>
                <a:spcPct val="150000"/>
              </a:lnSpc>
              <a:spcBef>
                <a:spcPts val="0"/>
              </a:spcBef>
            </a:pPr>
            <a:r>
              <a:rPr lang="en-US" sz="2400"/>
              <a:t>Quick guides for common actions</a:t>
            </a:r>
          </a:p>
          <a:p>
            <a:pPr lvl="1">
              <a:lnSpc>
                <a:spcPct val="150000"/>
              </a:lnSpc>
              <a:spcBef>
                <a:spcPts val="0"/>
              </a:spcBef>
            </a:pPr>
            <a:r>
              <a:rPr lang="en-US" sz="2400"/>
              <a:t>and much more!</a:t>
            </a:r>
          </a:p>
          <a:p>
            <a:pPr>
              <a:lnSpc>
                <a:spcPct val="150000"/>
              </a:lnSpc>
              <a:spcBef>
                <a:spcPts val="0"/>
              </a:spcBef>
            </a:pPr>
            <a:r>
              <a:rPr lang="en-US" sz="2800" b="1"/>
              <a:t>ClearSight Help Desk</a:t>
            </a:r>
            <a:r>
              <a:rPr lang="en-US" sz="2800"/>
              <a:t> </a:t>
            </a:r>
            <a:r>
              <a:rPr lang="en-US" sz="2400"/>
              <a:t>(via “Contact Us” page)</a:t>
            </a:r>
          </a:p>
        </p:txBody>
      </p:sp>
    </p:spTree>
    <p:extLst>
      <p:ext uri="{BB962C8B-B14F-4D97-AF65-F5344CB8AC3E}">
        <p14:creationId xmlns:p14="http://schemas.microsoft.com/office/powerpoint/2010/main" val="7058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The My Students’ Performance on Test Report—Student Tab</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22" name="Picture 22">
            <a:extLst>
              <a:ext uri="{FF2B5EF4-FFF2-40B4-BE49-F238E27FC236}">
                <a16:creationId xmlns:a16="http://schemas.microsoft.com/office/drawing/2014/main" id="{FE88E753-895D-738E-2CCE-02A27E4213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7186" y="960742"/>
            <a:ext cx="10213521" cy="5290301"/>
          </a:xfrm>
          <a:prstGeom prst="rect">
            <a:avLst/>
          </a:prstGeom>
        </p:spPr>
      </p:pic>
    </p:spTree>
    <p:extLst>
      <p:ext uri="{BB962C8B-B14F-4D97-AF65-F5344CB8AC3E}">
        <p14:creationId xmlns:p14="http://schemas.microsoft.com/office/powerpoint/2010/main" val="83961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a:xfrm>
            <a:off x="188105" y="71765"/>
            <a:ext cx="11369529" cy="518012"/>
          </a:xfrm>
        </p:spPr>
        <p:txBody>
          <a:bodyPr/>
          <a:lstStyle/>
          <a:p>
            <a:r>
              <a:rPr lang="en-US"/>
              <a:t>Student Performance on Test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15" name="Picture 15">
            <a:extLst>
              <a:ext uri="{FF2B5EF4-FFF2-40B4-BE49-F238E27FC236}">
                <a16:creationId xmlns:a16="http://schemas.microsoft.com/office/drawing/2014/main" id="{CDAB102D-4EF6-646B-5EE0-A66FFB8310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7105" y="1182859"/>
            <a:ext cx="10363199" cy="4619871"/>
          </a:xfrm>
          <a:prstGeom prst="rect">
            <a:avLst/>
          </a:prstGeom>
        </p:spPr>
      </p:pic>
    </p:spTree>
    <p:extLst>
      <p:ext uri="{BB962C8B-B14F-4D97-AF65-F5344CB8AC3E}">
        <p14:creationId xmlns:p14="http://schemas.microsoft.com/office/powerpoint/2010/main" val="147840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Access the Student Portfolio Report</a:t>
            </a:r>
          </a:p>
        </p:txBody>
      </p:sp>
      <p:pic>
        <p:nvPicPr>
          <p:cNvPr id="19" name="Picture 18">
            <a:extLst>
              <a:ext uri="{FF2B5EF4-FFF2-40B4-BE49-F238E27FC236}">
                <a16:creationId xmlns:a16="http://schemas.microsoft.com/office/drawing/2014/main" id="{7798FF2C-9508-4BAC-ACFF-E8093855398F}"/>
              </a:ext>
            </a:extLst>
          </p:cNvPr>
          <p:cNvPicPr>
            <a:picLocks noChangeAspect="1"/>
          </p:cNvPicPr>
          <p:nvPr/>
        </p:nvPicPr>
        <p:blipFill>
          <a:blip r:embed="rId3"/>
          <a:stretch>
            <a:fillRect/>
          </a:stretch>
        </p:blipFill>
        <p:spPr>
          <a:xfrm>
            <a:off x="7981353" y="5726665"/>
            <a:ext cx="350981" cy="89612"/>
          </a:xfrm>
          <a:prstGeom prst="rect">
            <a:avLst/>
          </a:prstGeom>
        </p:spPr>
      </p:pic>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7" name="Picture 7">
            <a:extLst>
              <a:ext uri="{FF2B5EF4-FFF2-40B4-BE49-F238E27FC236}">
                <a16:creationId xmlns:a16="http://schemas.microsoft.com/office/drawing/2014/main" id="{A259F9A9-5386-A03F-C9F7-492C06D1FE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7757" y="857642"/>
            <a:ext cx="8086271" cy="3419142"/>
          </a:xfrm>
          <a:prstGeom prst="rect">
            <a:avLst/>
          </a:prstGeom>
        </p:spPr>
      </p:pic>
      <p:pic>
        <p:nvPicPr>
          <p:cNvPr id="8" name="Picture 8">
            <a:extLst>
              <a:ext uri="{FF2B5EF4-FFF2-40B4-BE49-F238E27FC236}">
                <a16:creationId xmlns:a16="http://schemas.microsoft.com/office/drawing/2014/main" id="{1F34667B-878C-FFA4-2D62-49B9E6076FF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34624" y="1906458"/>
            <a:ext cx="5622634" cy="4072996"/>
          </a:xfrm>
          <a:prstGeom prst="rect">
            <a:avLst/>
          </a:prstGeom>
        </p:spPr>
      </p:pic>
    </p:spTree>
    <p:extLst>
      <p:ext uri="{BB962C8B-B14F-4D97-AF65-F5344CB8AC3E}">
        <p14:creationId xmlns:p14="http://schemas.microsoft.com/office/powerpoint/2010/main" val="2816733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Ways to Use the Student Portfolio Report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2" name="Picture 3">
            <a:extLst>
              <a:ext uri="{FF2B5EF4-FFF2-40B4-BE49-F238E27FC236}">
                <a16:creationId xmlns:a16="http://schemas.microsoft.com/office/drawing/2014/main" id="{7352B494-E649-9112-737E-FAEB30A03B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9638" y="1260792"/>
            <a:ext cx="11621104" cy="4336415"/>
          </a:xfrm>
          <a:prstGeom prst="rect">
            <a:avLst/>
          </a:prstGeom>
        </p:spPr>
      </p:pic>
    </p:spTree>
    <p:extLst>
      <p:ext uri="{BB962C8B-B14F-4D97-AF65-F5344CB8AC3E}">
        <p14:creationId xmlns:p14="http://schemas.microsoft.com/office/powerpoint/2010/main" val="308879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a:xfrm>
            <a:off x="11442432" y="6444777"/>
            <a:ext cx="706657" cy="27882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58AE716E-68DD-2249-A7FA-8AEF0B14DF81}"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24</a:t>
            </a:fld>
            <a:endParaRPr kumimoji="0" lang="en-US" b="0" i="0" u="none" strike="noStrike" kern="1200" cap="none" spc="0" normalizeH="0" baseline="0" noProof="0">
              <a:ln>
                <a:noFill/>
              </a:ln>
              <a:effectLst/>
              <a:uLnTx/>
              <a:uFillTx/>
            </a:endParaRPr>
          </a:p>
        </p:txBody>
      </p:sp>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a:xfrm>
            <a:off x="426230" y="65597"/>
            <a:ext cx="11369529" cy="518012"/>
          </a:xfrm>
        </p:spPr>
        <p:txBody>
          <a:bodyPr anchor="b">
            <a:normAutofit/>
          </a:bodyPr>
          <a:lstStyle/>
          <a:p>
            <a:r>
              <a:rPr lang="en-US"/>
              <a:t>Download &amp; Print Features</a:t>
            </a:r>
          </a:p>
        </p:txBody>
      </p:sp>
      <p:grpSp>
        <p:nvGrpSpPr>
          <p:cNvPr id="9" name="Group 8" descr="Features &amp; Tools menu with arrow pointing to Download Student Results button.&#10;">
            <a:extLst>
              <a:ext uri="{FF2B5EF4-FFF2-40B4-BE49-F238E27FC236}">
                <a16:creationId xmlns:a16="http://schemas.microsoft.com/office/drawing/2014/main" id="{A2A68AFD-CC36-409F-8B00-3FBD98CE8F38}"/>
              </a:ext>
            </a:extLst>
          </p:cNvPr>
          <p:cNvGrpSpPr/>
          <p:nvPr/>
        </p:nvGrpSpPr>
        <p:grpSpPr>
          <a:xfrm>
            <a:off x="2454711" y="980023"/>
            <a:ext cx="7343540" cy="5009297"/>
            <a:chOff x="1853172" y="994007"/>
            <a:chExt cx="5480119" cy="4068697"/>
          </a:xfrm>
        </p:grpSpPr>
        <p:pic>
          <p:nvPicPr>
            <p:cNvPr id="6" name="Picture 5" descr="A screenshot of a cell phone&#10;&#10;Description automatically generated">
              <a:extLst>
                <a:ext uri="{FF2B5EF4-FFF2-40B4-BE49-F238E27FC236}">
                  <a16:creationId xmlns:a16="http://schemas.microsoft.com/office/drawing/2014/main" id="{3897CA52-AD2B-48FE-88AE-E6F866768B9A}"/>
                </a:ext>
              </a:extLst>
            </p:cNvPr>
            <p:cNvPicPr>
              <a:picLocks noChangeAspect="1"/>
            </p:cNvPicPr>
            <p:nvPr/>
          </p:nvPicPr>
          <p:blipFill>
            <a:blip r:embed="rId3">
              <a:extLst>
                <a:ext uri="{28A0092B-C50C-407E-A947-70E740481C1C}">
                  <a14:useLocalDpi xmlns:a14="http://schemas.microsoft.com/office/drawing/2010/main" val="0"/>
                </a:ext>
              </a:extLst>
            </a:blip>
            <a:srcRect t="4722" b="4722"/>
            <a:stretch/>
          </p:blipFill>
          <p:spPr>
            <a:xfrm>
              <a:off x="4351144" y="994007"/>
              <a:ext cx="2982147" cy="406869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Callout: Right Arrow 1">
              <a:extLst>
                <a:ext uri="{FF2B5EF4-FFF2-40B4-BE49-F238E27FC236}">
                  <a16:creationId xmlns:a16="http://schemas.microsoft.com/office/drawing/2014/main" id="{A3EDCB2F-F30E-4ACA-925B-4D6001B54E86}"/>
                </a:ext>
              </a:extLst>
            </p:cNvPr>
            <p:cNvSpPr/>
            <p:nvPr/>
          </p:nvSpPr>
          <p:spPr>
            <a:xfrm>
              <a:off x="1853172" y="2405634"/>
              <a:ext cx="2269267" cy="1122982"/>
            </a:xfrm>
            <a:prstGeom prst="rightArrowCallou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96696">
                <a:spcAft>
                  <a:spcPts val="600"/>
                </a:spcAft>
              </a:pPr>
              <a:r>
                <a:rPr lang="en-US" sz="1526" kern="1200">
                  <a:solidFill>
                    <a:schemeClr val="tx2"/>
                  </a:solidFill>
                  <a:latin typeface="+mn-lt"/>
                  <a:ea typeface="+mn-ea"/>
                  <a:cs typeface="+mn-cs"/>
                </a:rPr>
                <a:t>Two Types of Results</a:t>
              </a:r>
            </a:p>
            <a:p>
              <a:pPr marL="311468" indent="-311468" defTabSz="996696">
                <a:spcAft>
                  <a:spcPts val="600"/>
                </a:spcAft>
                <a:buFont typeface="Arial" panose="020B0604020202020204" pitchFamily="34" charset="0"/>
                <a:buChar char="•"/>
              </a:pPr>
              <a:r>
                <a:rPr lang="en-US" sz="1526" kern="1200">
                  <a:solidFill>
                    <a:schemeClr val="tx2"/>
                  </a:solidFill>
                  <a:latin typeface="+mn-lt"/>
                  <a:ea typeface="+mn-ea"/>
                  <a:cs typeface="+mn-cs"/>
                </a:rPr>
                <a:t>Individual Student Reports (ISRs)</a:t>
              </a:r>
            </a:p>
            <a:p>
              <a:pPr marL="311468" indent="-311468" defTabSz="996696">
                <a:spcAft>
                  <a:spcPts val="600"/>
                </a:spcAft>
                <a:buFont typeface="Arial" panose="020B0604020202020204" pitchFamily="34" charset="0"/>
                <a:buChar char="•"/>
              </a:pPr>
              <a:r>
                <a:rPr lang="en-US" sz="1526" kern="1200">
                  <a:solidFill>
                    <a:schemeClr val="tx2"/>
                  </a:solidFill>
                  <a:latin typeface="+mn-lt"/>
                  <a:ea typeface="+mn-ea"/>
                  <a:cs typeface="+mn-cs"/>
                </a:rPr>
                <a:t>The Student Data File</a:t>
              </a:r>
              <a:endParaRPr lang="en-US" sz="1400">
                <a:solidFill>
                  <a:schemeClr val="tx2"/>
                </a:solidFill>
              </a:endParaRPr>
            </a:p>
          </p:txBody>
        </p:sp>
      </p:grpSp>
    </p:spTree>
    <p:extLst>
      <p:ext uri="{BB962C8B-B14F-4D97-AF65-F5344CB8AC3E}">
        <p14:creationId xmlns:p14="http://schemas.microsoft.com/office/powerpoint/2010/main" val="16451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Print Anything You See on Your Screen</a:t>
            </a:r>
          </a:p>
        </p:txBody>
      </p:sp>
      <p:grpSp>
        <p:nvGrpSpPr>
          <p:cNvPr id="2" name="Group 1" descr="Print button.&#10;">
            <a:extLst>
              <a:ext uri="{FF2B5EF4-FFF2-40B4-BE49-F238E27FC236}">
                <a16:creationId xmlns:a16="http://schemas.microsoft.com/office/drawing/2014/main" id="{437F6D6C-8D8B-436E-BA29-1D11B494FD98}"/>
              </a:ext>
            </a:extLst>
          </p:cNvPr>
          <p:cNvGrpSpPr/>
          <p:nvPr/>
        </p:nvGrpSpPr>
        <p:grpSpPr>
          <a:xfrm>
            <a:off x="1229647" y="753926"/>
            <a:ext cx="3489289" cy="953886"/>
            <a:chOff x="1080560" y="894737"/>
            <a:chExt cx="3489289" cy="953886"/>
          </a:xfrm>
        </p:grpSpPr>
        <p:pic>
          <p:nvPicPr>
            <p:cNvPr id="4" name="Picture 3">
              <a:extLst>
                <a:ext uri="{FF2B5EF4-FFF2-40B4-BE49-F238E27FC236}">
                  <a16:creationId xmlns:a16="http://schemas.microsoft.com/office/drawing/2014/main" id="{AD01320A-3E62-4AD2-9C7F-C8C42F939F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0560" y="894737"/>
              <a:ext cx="3489289" cy="923925"/>
            </a:xfrm>
            <a:prstGeom prst="rect">
              <a:avLst/>
            </a:prstGeom>
            <a:ln w="12700">
              <a:solidFill>
                <a:schemeClr val="bg1">
                  <a:lumMod val="75000"/>
                </a:schemeClr>
              </a:solidFill>
            </a:ln>
          </p:spPr>
        </p:pic>
        <p:sp>
          <p:nvSpPr>
            <p:cNvPr id="6" name="Oval 5">
              <a:extLst>
                <a:ext uri="{FF2B5EF4-FFF2-40B4-BE49-F238E27FC236}">
                  <a16:creationId xmlns:a16="http://schemas.microsoft.com/office/drawing/2014/main" id="{4523068E-89CA-410D-B8E8-BE98467B853B}"/>
                </a:ext>
              </a:extLst>
            </p:cNvPr>
            <p:cNvSpPr/>
            <p:nvPr/>
          </p:nvSpPr>
          <p:spPr>
            <a:xfrm>
              <a:off x="2922104" y="1141790"/>
              <a:ext cx="1075310" cy="7068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11" name="Group 10" descr="Inbox button in the banner.&#10;">
            <a:extLst>
              <a:ext uri="{FF2B5EF4-FFF2-40B4-BE49-F238E27FC236}">
                <a16:creationId xmlns:a16="http://schemas.microsoft.com/office/drawing/2014/main" id="{7496809D-92E5-4E26-BF91-8B57D0B752EB}"/>
              </a:ext>
            </a:extLst>
          </p:cNvPr>
          <p:cNvGrpSpPr/>
          <p:nvPr/>
        </p:nvGrpSpPr>
        <p:grpSpPr>
          <a:xfrm>
            <a:off x="5139226" y="811021"/>
            <a:ext cx="6511995" cy="917181"/>
            <a:chOff x="5139226" y="898107"/>
            <a:chExt cx="6511995" cy="917181"/>
          </a:xfrm>
        </p:grpSpPr>
        <p:pic>
          <p:nvPicPr>
            <p:cNvPr id="7" name="Picture 6">
              <a:extLst>
                <a:ext uri="{FF2B5EF4-FFF2-40B4-BE49-F238E27FC236}">
                  <a16:creationId xmlns:a16="http://schemas.microsoft.com/office/drawing/2014/main" id="{6BAAD319-CCF8-4AC3-A93A-C9A631B5A5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39226" y="898107"/>
              <a:ext cx="6511995" cy="917181"/>
            </a:xfrm>
            <a:prstGeom prst="rect">
              <a:avLst/>
            </a:prstGeom>
            <a:ln w="12700">
              <a:solidFill>
                <a:schemeClr val="bg1">
                  <a:lumMod val="75000"/>
                </a:schemeClr>
              </a:solidFill>
            </a:ln>
          </p:spPr>
        </p:pic>
        <p:sp>
          <p:nvSpPr>
            <p:cNvPr id="8" name="Oval 7">
              <a:extLst>
                <a:ext uri="{FF2B5EF4-FFF2-40B4-BE49-F238E27FC236}">
                  <a16:creationId xmlns:a16="http://schemas.microsoft.com/office/drawing/2014/main" id="{C3B46EB7-FA63-4C1F-A0E0-3B9824F30396}"/>
                </a:ext>
              </a:extLst>
            </p:cNvPr>
            <p:cNvSpPr/>
            <p:nvPr/>
          </p:nvSpPr>
          <p:spPr>
            <a:xfrm>
              <a:off x="5317435" y="1006833"/>
              <a:ext cx="2604052" cy="592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10" name="Picture 9" descr="A screenshot of a computer&#10;&#10;Description automatically generated">
            <a:extLst>
              <a:ext uri="{FF2B5EF4-FFF2-40B4-BE49-F238E27FC236}">
                <a16:creationId xmlns:a16="http://schemas.microsoft.com/office/drawing/2014/main" id="{AA28536C-83D8-3AD4-56F4-3160B1C44E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647" y="1757478"/>
            <a:ext cx="10421574" cy="4380635"/>
          </a:xfrm>
          <a:prstGeom prst="rect">
            <a:avLst/>
          </a:prstGeom>
        </p:spPr>
      </p:pic>
    </p:spTree>
    <p:extLst>
      <p:ext uri="{BB962C8B-B14F-4D97-AF65-F5344CB8AC3E}">
        <p14:creationId xmlns:p14="http://schemas.microsoft.com/office/powerpoint/2010/main" val="2018820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3F8E76-DA73-4E29-8D9C-84029B017CCB}"/>
              </a:ext>
            </a:extLst>
          </p:cNvPr>
          <p:cNvSpPr>
            <a:spLocks noGrp="1"/>
          </p:cNvSpPr>
          <p:nvPr>
            <p:ph type="sldNum" sz="quarter" idx="17"/>
          </p:nvPr>
        </p:nvSpPr>
        <p:spPr/>
        <p:txBody>
          <a:bodyPr/>
          <a:lstStyle/>
          <a:p>
            <a:fld id="{58AE716E-68DD-2249-A7FA-8AEF0B14DF81}" type="slidenum">
              <a:rPr lang="en-US" smtClean="0"/>
              <a:pPr/>
              <a:t>26</a:t>
            </a:fld>
            <a:endParaRPr lang="en-US"/>
          </a:p>
        </p:txBody>
      </p:sp>
      <p:sp>
        <p:nvSpPr>
          <p:cNvPr id="5" name="Title 4">
            <a:extLst>
              <a:ext uri="{FF2B5EF4-FFF2-40B4-BE49-F238E27FC236}">
                <a16:creationId xmlns:a16="http://schemas.microsoft.com/office/drawing/2014/main" id="{81B5E106-B73B-4954-A3C6-8990306B3911}"/>
              </a:ext>
            </a:extLst>
          </p:cNvPr>
          <p:cNvSpPr>
            <a:spLocks noGrp="1"/>
          </p:cNvSpPr>
          <p:nvPr>
            <p:ph type="title"/>
          </p:nvPr>
        </p:nvSpPr>
        <p:spPr/>
        <p:txBody>
          <a:bodyPr/>
          <a:lstStyle/>
          <a:p>
            <a:r>
              <a:rPr lang="en-US"/>
              <a:t>Export Options</a:t>
            </a:r>
          </a:p>
        </p:txBody>
      </p:sp>
      <p:pic>
        <p:nvPicPr>
          <p:cNvPr id="2" name="Picture 3">
            <a:extLst>
              <a:ext uri="{FF2B5EF4-FFF2-40B4-BE49-F238E27FC236}">
                <a16:creationId xmlns:a16="http://schemas.microsoft.com/office/drawing/2014/main" id="{2BBA45C1-2BC2-804A-F623-4F99CC8C3B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220" y="989975"/>
            <a:ext cx="9606844" cy="2728120"/>
          </a:xfrm>
          <a:prstGeom prst="rect">
            <a:avLst/>
          </a:prstGeom>
        </p:spPr>
      </p:pic>
      <p:pic>
        <p:nvPicPr>
          <p:cNvPr id="4" name="Picture 6">
            <a:extLst>
              <a:ext uri="{FF2B5EF4-FFF2-40B4-BE49-F238E27FC236}">
                <a16:creationId xmlns:a16="http://schemas.microsoft.com/office/drawing/2014/main" id="{591004AD-A64D-5E86-9C1E-E1C1DF81935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93214" y="3182573"/>
            <a:ext cx="5651629" cy="3026227"/>
          </a:xfrm>
          <a:prstGeom prst="rect">
            <a:avLst/>
          </a:prstGeom>
        </p:spPr>
      </p:pic>
      <p:pic>
        <p:nvPicPr>
          <p:cNvPr id="10" name="Graphic 9" descr="Cursor with solid fill">
            <a:extLst>
              <a:ext uri="{FF2B5EF4-FFF2-40B4-BE49-F238E27FC236}">
                <a16:creationId xmlns:a16="http://schemas.microsoft.com/office/drawing/2014/main" id="{A23070D7-08F3-48CE-A7FC-E1C2EB79CF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80223" y="5422042"/>
            <a:ext cx="701615" cy="714397"/>
          </a:xfrm>
          <a:prstGeom prst="rect">
            <a:avLst/>
          </a:prstGeom>
        </p:spPr>
      </p:pic>
    </p:spTree>
    <p:extLst>
      <p:ext uri="{BB962C8B-B14F-4D97-AF65-F5344CB8AC3E}">
        <p14:creationId xmlns:p14="http://schemas.microsoft.com/office/powerpoint/2010/main" val="719873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D4A6-C2C1-4EE3-8880-874B0ECD2A26}"/>
              </a:ext>
            </a:extLst>
          </p:cNvPr>
          <p:cNvSpPr>
            <a:spLocks noGrp="1"/>
          </p:cNvSpPr>
          <p:nvPr>
            <p:ph type="title"/>
          </p:nvPr>
        </p:nvSpPr>
        <p:spPr/>
        <p:txBody>
          <a:bodyPr/>
          <a:lstStyle/>
          <a:p>
            <a:r>
              <a:rPr lang="en-US"/>
              <a:t>Build ISRs and Student Data Files/Test Reasons</a:t>
            </a:r>
          </a:p>
        </p:txBody>
      </p:sp>
      <p:grpSp>
        <p:nvGrpSpPr>
          <p:cNvPr id="7" name="Group 6" descr="Download Student Results button.&#10;">
            <a:extLst>
              <a:ext uri="{FF2B5EF4-FFF2-40B4-BE49-F238E27FC236}">
                <a16:creationId xmlns:a16="http://schemas.microsoft.com/office/drawing/2014/main" id="{2CBE1F65-B9FD-45D9-A8C0-93305838F20C}"/>
              </a:ext>
            </a:extLst>
          </p:cNvPr>
          <p:cNvGrpSpPr/>
          <p:nvPr/>
        </p:nvGrpSpPr>
        <p:grpSpPr>
          <a:xfrm>
            <a:off x="558011" y="835627"/>
            <a:ext cx="3489289" cy="923925"/>
            <a:chOff x="558011" y="835627"/>
            <a:chExt cx="3489289" cy="923925"/>
          </a:xfrm>
        </p:grpSpPr>
        <p:pic>
          <p:nvPicPr>
            <p:cNvPr id="20" name="Picture 19">
              <a:extLst>
                <a:ext uri="{FF2B5EF4-FFF2-40B4-BE49-F238E27FC236}">
                  <a16:creationId xmlns:a16="http://schemas.microsoft.com/office/drawing/2014/main" id="{61340F96-A924-44E6-99AC-C4DB0C8F3F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8011" y="835627"/>
              <a:ext cx="3489289" cy="923925"/>
            </a:xfrm>
            <a:prstGeom prst="rect">
              <a:avLst/>
            </a:prstGeom>
            <a:ln w="12700">
              <a:solidFill>
                <a:schemeClr val="bg1">
                  <a:lumMod val="75000"/>
                </a:schemeClr>
              </a:solidFill>
            </a:ln>
          </p:spPr>
        </p:pic>
        <p:sp>
          <p:nvSpPr>
            <p:cNvPr id="21" name="Oval 20">
              <a:extLst>
                <a:ext uri="{FF2B5EF4-FFF2-40B4-BE49-F238E27FC236}">
                  <a16:creationId xmlns:a16="http://schemas.microsoft.com/office/drawing/2014/main" id="{E9CBCA88-7A5C-48BD-BBA9-04895C59B337}"/>
                </a:ext>
              </a:extLst>
            </p:cNvPr>
            <p:cNvSpPr/>
            <p:nvPr/>
          </p:nvSpPr>
          <p:spPr>
            <a:xfrm>
              <a:off x="558011" y="1232452"/>
              <a:ext cx="1941189" cy="5270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1B1B880B-8C0E-4362-B400-92DB074D83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pic>
        <p:nvPicPr>
          <p:cNvPr id="10" name="Picture 21">
            <a:extLst>
              <a:ext uri="{FF2B5EF4-FFF2-40B4-BE49-F238E27FC236}">
                <a16:creationId xmlns:a16="http://schemas.microsoft.com/office/drawing/2014/main" id="{4C43EEA0-6010-D542-BD52-5D0C2E5B1C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02656" y="1759552"/>
            <a:ext cx="9622366" cy="3938579"/>
          </a:xfrm>
          <a:prstGeom prst="rect">
            <a:avLst/>
          </a:prstGeom>
        </p:spPr>
      </p:pic>
      <p:cxnSp>
        <p:nvCxnSpPr>
          <p:cNvPr id="5" name="Straight Arrow Connector 4">
            <a:extLst>
              <a:ext uri="{FF2B5EF4-FFF2-40B4-BE49-F238E27FC236}">
                <a16:creationId xmlns:a16="http://schemas.microsoft.com/office/drawing/2014/main" id="{5EF01997-1911-D959-E76D-5828D8D84DFA}"/>
              </a:ext>
            </a:extLst>
          </p:cNvPr>
          <p:cNvCxnSpPr>
            <a:cxnSpLocks/>
          </p:cNvCxnSpPr>
          <p:nvPr/>
        </p:nvCxnSpPr>
        <p:spPr>
          <a:xfrm>
            <a:off x="5267739" y="2812774"/>
            <a:ext cx="387626" cy="3578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599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553B5-400F-4E90-B9B9-04F3231F951C}"/>
              </a:ext>
            </a:extLst>
          </p:cNvPr>
          <p:cNvSpPr>
            <a:spLocks noGrp="1"/>
          </p:cNvSpPr>
          <p:nvPr>
            <p:ph type="title"/>
          </p:nvPr>
        </p:nvSpPr>
        <p:spPr/>
        <p:txBody>
          <a:bodyPr/>
          <a:lstStyle/>
          <a:p>
            <a:r>
              <a:rPr lang="en-US"/>
              <a:t>Select the Assessments</a:t>
            </a:r>
          </a:p>
        </p:txBody>
      </p:sp>
      <p:sp>
        <p:nvSpPr>
          <p:cNvPr id="6" name="Rectangle: Rounded Corners 5">
            <a:extLst>
              <a:ext uri="{FF2B5EF4-FFF2-40B4-BE49-F238E27FC236}">
                <a16:creationId xmlns:a16="http://schemas.microsoft.com/office/drawing/2014/main" id="{C9FC49F7-0A59-4DD7-8616-8919406CD704}"/>
              </a:ext>
            </a:extLst>
          </p:cNvPr>
          <p:cNvSpPr/>
          <p:nvPr/>
        </p:nvSpPr>
        <p:spPr>
          <a:xfrm>
            <a:off x="4250569" y="781210"/>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2. Select the Assessments</a:t>
            </a:r>
          </a:p>
        </p:txBody>
      </p:sp>
      <p:sp>
        <p:nvSpPr>
          <p:cNvPr id="3" name="Slide Number Placeholder 2">
            <a:extLst>
              <a:ext uri="{FF2B5EF4-FFF2-40B4-BE49-F238E27FC236}">
                <a16:creationId xmlns:a16="http://schemas.microsoft.com/office/drawing/2014/main" id="{35CB78F9-71DA-4ABC-8A2C-6BFA6DFEDD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pic>
        <p:nvPicPr>
          <p:cNvPr id="10" name="Picture 10">
            <a:extLst>
              <a:ext uri="{FF2B5EF4-FFF2-40B4-BE49-F238E27FC236}">
                <a16:creationId xmlns:a16="http://schemas.microsoft.com/office/drawing/2014/main" id="{7BD3584C-5B04-5624-A276-92EE588608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50295" y="1580813"/>
            <a:ext cx="9382778" cy="4142654"/>
          </a:xfrm>
          <a:prstGeom prst="rect">
            <a:avLst/>
          </a:prstGeom>
        </p:spPr>
      </p:pic>
    </p:spTree>
    <p:extLst>
      <p:ext uri="{BB962C8B-B14F-4D97-AF65-F5344CB8AC3E}">
        <p14:creationId xmlns:p14="http://schemas.microsoft.com/office/powerpoint/2010/main" val="1539541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8130-5493-4878-84B4-2EDB72F42670}"/>
              </a:ext>
            </a:extLst>
          </p:cNvPr>
          <p:cNvSpPr>
            <a:spLocks noGrp="1"/>
          </p:cNvSpPr>
          <p:nvPr>
            <p:ph type="title"/>
          </p:nvPr>
        </p:nvSpPr>
        <p:spPr/>
        <p:txBody>
          <a:bodyPr/>
          <a:lstStyle/>
          <a:p>
            <a:r>
              <a:rPr lang="en-US"/>
              <a:t>Select the Students</a:t>
            </a:r>
          </a:p>
        </p:txBody>
      </p:sp>
      <p:sp>
        <p:nvSpPr>
          <p:cNvPr id="6" name="Rectangle: Rounded Corners 5">
            <a:extLst>
              <a:ext uri="{FF2B5EF4-FFF2-40B4-BE49-F238E27FC236}">
                <a16:creationId xmlns:a16="http://schemas.microsoft.com/office/drawing/2014/main" id="{4ECF1222-2227-4EE8-82AA-9779D3C8E1F4}"/>
              </a:ext>
            </a:extLst>
          </p:cNvPr>
          <p:cNvSpPr/>
          <p:nvPr/>
        </p:nvSpPr>
        <p:spPr>
          <a:xfrm>
            <a:off x="4250569" y="770004"/>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3. Select the students.</a:t>
            </a:r>
          </a:p>
        </p:txBody>
      </p:sp>
      <p:sp>
        <p:nvSpPr>
          <p:cNvPr id="3" name="Slide Number Placeholder 2">
            <a:extLst>
              <a:ext uri="{FF2B5EF4-FFF2-40B4-BE49-F238E27FC236}">
                <a16:creationId xmlns:a16="http://schemas.microsoft.com/office/drawing/2014/main" id="{F90D958E-8C2E-4A96-AAEA-CB41C1D198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pic>
        <p:nvPicPr>
          <p:cNvPr id="5" name="Picture 7">
            <a:extLst>
              <a:ext uri="{FF2B5EF4-FFF2-40B4-BE49-F238E27FC236}">
                <a16:creationId xmlns:a16="http://schemas.microsoft.com/office/drawing/2014/main" id="{C866F214-B5BD-03D1-81BA-2CE60CCF4D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89798" y="1152099"/>
            <a:ext cx="5996529" cy="4966553"/>
          </a:xfrm>
          <a:prstGeom prst="rect">
            <a:avLst/>
          </a:prstGeom>
        </p:spPr>
      </p:pic>
    </p:spTree>
    <p:extLst>
      <p:ext uri="{BB962C8B-B14F-4D97-AF65-F5344CB8AC3E}">
        <p14:creationId xmlns:p14="http://schemas.microsoft.com/office/powerpoint/2010/main" val="25057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Reporting Topics</a:t>
            </a:r>
          </a:p>
        </p:txBody>
      </p:sp>
      <p:sp>
        <p:nvSpPr>
          <p:cNvPr id="4" name="Rectangle: Rounded Corners 3" descr="The Basics, listed.&#10;">
            <a:extLst>
              <a:ext uri="{FF2B5EF4-FFF2-40B4-BE49-F238E27FC236}">
                <a16:creationId xmlns:a16="http://schemas.microsoft.com/office/drawing/2014/main" id="{CA7D2046-7CD3-49A3-BCC3-528C9EDD3113}"/>
              </a:ext>
            </a:extLst>
          </p:cNvPr>
          <p:cNvSpPr/>
          <p:nvPr/>
        </p:nvSpPr>
        <p:spPr>
          <a:xfrm>
            <a:off x="1850065" y="776177"/>
            <a:ext cx="3455582" cy="392710"/>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2"/>
                </a:solidFill>
              </a:rPr>
              <a:t>The Basics</a:t>
            </a:r>
          </a:p>
        </p:txBody>
      </p:sp>
      <p:sp>
        <p:nvSpPr>
          <p:cNvPr id="2" name="Content Placeholder 1" descr="The Basics, listed.&#10;"/>
          <p:cNvSpPr>
            <a:spLocks noGrp="1"/>
          </p:cNvSpPr>
          <p:nvPr>
            <p:ph idx="1"/>
          </p:nvPr>
        </p:nvSpPr>
        <p:spPr>
          <a:xfrm>
            <a:off x="595137" y="1372782"/>
            <a:ext cx="5500863" cy="4503451"/>
          </a:xfrm>
          <a:ln w="12700">
            <a:solidFill>
              <a:schemeClr val="bg1">
                <a:lumMod val="75000"/>
              </a:schemeClr>
            </a:solidFill>
          </a:ln>
        </p:spPr>
        <p:txBody>
          <a:bodyPr>
            <a:normAutofit/>
          </a:bodyPr>
          <a:lstStyle/>
          <a:p>
            <a:pPr marL="803275" lvl="2" indent="-342900">
              <a:buFont typeface="Wingdings" panose="05000000000000000000" pitchFamily="2" charset="2"/>
              <a:buChar char="§"/>
              <a:defRPr/>
            </a:pPr>
            <a:r>
              <a:rPr lang="en-US" sz="1800"/>
              <a:t>Log in to Reporting &amp; Understand User Roles</a:t>
            </a:r>
          </a:p>
          <a:p>
            <a:pPr marL="803275" lvl="2" indent="-342900">
              <a:buFont typeface="Wingdings" panose="05000000000000000000" pitchFamily="2" charset="2"/>
              <a:buChar char="§"/>
              <a:defRPr/>
            </a:pPr>
            <a:r>
              <a:rPr lang="en-US" sz="1800"/>
              <a:t>Dashboard Generator Page &amp; the Dashboard</a:t>
            </a:r>
          </a:p>
          <a:p>
            <a:pPr marL="803275" lvl="2" indent="-342900">
              <a:buFont typeface="Wingdings" panose="05000000000000000000" pitchFamily="2" charset="2"/>
              <a:buChar char="§"/>
              <a:defRPr/>
            </a:pPr>
            <a:r>
              <a:rPr lang="en-US" sz="1800"/>
              <a:t>Performance on Tests Report</a:t>
            </a:r>
          </a:p>
          <a:p>
            <a:pPr marL="803275" lvl="2" indent="-342900">
              <a:buFont typeface="Wingdings" panose="05000000000000000000" pitchFamily="2" charset="2"/>
              <a:buChar char="§"/>
              <a:defRPr/>
            </a:pPr>
            <a:r>
              <a:rPr lang="en-US" sz="1800"/>
              <a:t>District, School, Teacher, and Student Reports</a:t>
            </a:r>
          </a:p>
          <a:p>
            <a:pPr marL="803275" lvl="2" indent="-342900">
              <a:buFont typeface="Wingdings" panose="05000000000000000000" pitchFamily="2" charset="2"/>
              <a:buChar char="§"/>
              <a:defRPr/>
            </a:pPr>
            <a:r>
              <a:rPr lang="en-US" sz="1800"/>
              <a:t>Print and Export Data</a:t>
            </a:r>
          </a:p>
          <a:p>
            <a:pPr marL="803275" lvl="2" indent="-342900">
              <a:buFont typeface="Wingdings" panose="05000000000000000000" pitchFamily="2" charset="2"/>
              <a:buChar char="§"/>
              <a:defRPr/>
            </a:pPr>
            <a:r>
              <a:rPr lang="en-US" sz="1800"/>
              <a:t>Generate Individual Student Reports (ISRs) &amp; Student Data Files</a:t>
            </a:r>
          </a:p>
          <a:p>
            <a:pPr marL="803275" lvl="2" indent="-342900">
              <a:buFont typeface="Wingdings" panose="05000000000000000000" pitchFamily="2" charset="2"/>
              <a:buChar char="§"/>
              <a:defRPr/>
            </a:pPr>
            <a:r>
              <a:rPr lang="en-US" sz="1800"/>
              <a:t>Use the Longitudinal Report and the Demographic Breakdown Report</a:t>
            </a:r>
          </a:p>
          <a:p>
            <a:pPr marL="460375" lvl="2" indent="0">
              <a:buNone/>
              <a:defRPr/>
            </a:pPr>
            <a:endParaRPr lang="en-US" sz="2000"/>
          </a:p>
          <a:p>
            <a:pPr marL="803275" lvl="2" indent="-342900">
              <a:buFont typeface="Wingdings" panose="05000000000000000000" pitchFamily="2" charset="2"/>
              <a:buChar char="§"/>
              <a:defRPr/>
            </a:pPr>
            <a:endParaRPr lang="en-US" sz="2000">
              <a:cs typeface="Franklin Gothic Book" pitchFamily="34" charset="0"/>
            </a:endParaRPr>
          </a:p>
          <a:p>
            <a:pPr marL="803275" lvl="2" indent="-342900">
              <a:buFont typeface="Wingdings" panose="05000000000000000000" pitchFamily="2" charset="2"/>
              <a:buChar char="§"/>
              <a:defRPr/>
            </a:pPr>
            <a:endParaRPr lang="en-US" sz="2000">
              <a:cs typeface="Franklin Gothic Book" pitchFamily="34" charset="0"/>
            </a:endParaRPr>
          </a:p>
        </p:txBody>
      </p:sp>
      <p:sp>
        <p:nvSpPr>
          <p:cNvPr id="7" name="Rectangle: Rounded Corners 6">
            <a:extLst>
              <a:ext uri="{FF2B5EF4-FFF2-40B4-BE49-F238E27FC236}">
                <a16:creationId xmlns:a16="http://schemas.microsoft.com/office/drawing/2014/main" id="{928B4A07-EA3E-4A05-85A4-A2BFC52261D0}"/>
              </a:ext>
            </a:extLst>
          </p:cNvPr>
          <p:cNvSpPr/>
          <p:nvPr/>
        </p:nvSpPr>
        <p:spPr>
          <a:xfrm>
            <a:off x="7317537" y="776177"/>
            <a:ext cx="3455582" cy="392710"/>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a:solidFill>
                  <a:schemeClr val="tx2"/>
                </a:solidFill>
              </a:rPr>
              <a:t>More Advanced</a:t>
            </a:r>
          </a:p>
        </p:txBody>
      </p:sp>
      <p:sp>
        <p:nvSpPr>
          <p:cNvPr id="6" name="Content Placeholder 1">
            <a:extLst>
              <a:ext uri="{FF2B5EF4-FFF2-40B4-BE49-F238E27FC236}">
                <a16:creationId xmlns:a16="http://schemas.microsoft.com/office/drawing/2014/main" id="{3197D4ED-EA81-4DCC-B133-D23D1D003186}"/>
              </a:ext>
            </a:extLst>
          </p:cNvPr>
          <p:cNvSpPr txBox="1">
            <a:spLocks/>
          </p:cNvSpPr>
          <p:nvPr/>
        </p:nvSpPr>
        <p:spPr bwMode="gray">
          <a:xfrm>
            <a:off x="6294897" y="1361455"/>
            <a:ext cx="5500863" cy="4508900"/>
          </a:xfrm>
          <a:prstGeom prst="rect">
            <a:avLst/>
          </a:prstGeom>
          <a:ln w="12700">
            <a:solidFill>
              <a:schemeClr val="bg1">
                <a:lumMod val="75000"/>
              </a:schemeClr>
            </a:solidFill>
          </a:ln>
        </p:spPr>
        <p:txBody>
          <a:bodyPr vert="horz" lIns="0" tIns="0" rIns="0" bIns="0" rtlCol="0" anchor="t">
            <a:norm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803275" lvl="2" indent="-342900">
              <a:buFont typeface="Wingdings" panose="05000000000000000000" pitchFamily="2" charset="2"/>
              <a:buChar char="§"/>
              <a:defRPr/>
            </a:pPr>
            <a:r>
              <a:rPr lang="en-US" sz="1800"/>
              <a:t>Tests with Reporting Categories</a:t>
            </a:r>
          </a:p>
          <a:p>
            <a:pPr marL="803275" lvl="2" indent="-342900">
              <a:buFont typeface="Wingdings" panose="05000000000000000000" pitchFamily="2" charset="2"/>
              <a:buChar char="§"/>
              <a:defRPr/>
            </a:pPr>
            <a:r>
              <a:rPr lang="en-US" sz="1800"/>
              <a:t>View and Interpret Writing Dimension Measures</a:t>
            </a:r>
          </a:p>
          <a:p>
            <a:pPr marL="803275" lvl="2" indent="-342900">
              <a:buFont typeface="Wingdings" panose="05000000000000000000" pitchFamily="2" charset="2"/>
              <a:buChar char="§"/>
              <a:defRPr/>
            </a:pPr>
            <a:r>
              <a:rPr lang="en-US" sz="1800">
                <a:solidFill>
                  <a:schemeClr val="tx1">
                    <a:lumMod val="50000"/>
                  </a:schemeClr>
                </a:solidFill>
              </a:rPr>
              <a:t>Work with Interim Reports—Their Items, Rubrics, and Scoring Essentials</a:t>
            </a:r>
          </a:p>
          <a:p>
            <a:pPr marL="803275" lvl="2" indent="-342900">
              <a:buFont typeface="Wingdings" panose="05000000000000000000" pitchFamily="2" charset="2"/>
              <a:buChar char="§"/>
              <a:defRPr/>
            </a:pPr>
            <a:r>
              <a:rPr lang="en-US" sz="1800">
                <a:solidFill>
                  <a:schemeClr val="tx1">
                    <a:lumMod val="50000"/>
                  </a:schemeClr>
                </a:solidFill>
              </a:rPr>
              <a:t>Change Reporting Time Period</a:t>
            </a:r>
          </a:p>
          <a:p>
            <a:pPr marL="803275" lvl="2" indent="-342900">
              <a:buFont typeface="Wingdings" panose="05000000000000000000" pitchFamily="2" charset="2"/>
              <a:buChar char="§"/>
              <a:defRPr/>
            </a:pPr>
            <a:r>
              <a:rPr lang="en-US" sz="1800">
                <a:solidFill>
                  <a:schemeClr val="tx1">
                    <a:lumMod val="50000"/>
                  </a:schemeClr>
                </a:solidFill>
              </a:rPr>
              <a:t>Manage Test Reasons</a:t>
            </a:r>
          </a:p>
          <a:p>
            <a:pPr marL="803275" lvl="2" indent="-342900">
              <a:buFont typeface="Wingdings" panose="05000000000000000000" pitchFamily="2" charset="2"/>
              <a:buChar char="§"/>
              <a:defRPr/>
            </a:pPr>
            <a:r>
              <a:rPr lang="en-US" sz="1800">
                <a:solidFill>
                  <a:schemeClr val="tx1">
                    <a:lumMod val="50000"/>
                  </a:schemeClr>
                </a:solidFill>
              </a:rPr>
              <a:t>Create a Roster</a:t>
            </a:r>
          </a:p>
          <a:p>
            <a:pPr marL="460375" lvl="2" indent="0">
              <a:buNone/>
              <a:defRPr/>
            </a:pPr>
            <a:endParaRPr lang="en-US" sz="2000"/>
          </a:p>
          <a:p>
            <a:pPr marL="460375" lvl="2" indent="0">
              <a:buFont typeface="Calibri" panose="020F0502020204030204" pitchFamily="34" charset="0"/>
              <a:buNone/>
              <a:defRPr/>
            </a:pPr>
            <a:endParaRPr lang="en-US" sz="2000"/>
          </a:p>
          <a:p>
            <a:pPr marL="803275" lvl="2" indent="-342900">
              <a:buFont typeface="Wingdings" panose="05000000000000000000" pitchFamily="2" charset="2"/>
              <a:buChar char="§"/>
              <a:defRPr/>
            </a:pPr>
            <a:endParaRPr lang="en-US" sz="2000"/>
          </a:p>
          <a:p>
            <a:pPr marL="803275" lvl="2" indent="-342900">
              <a:buFont typeface="Wingdings" panose="05000000000000000000" pitchFamily="2" charset="2"/>
              <a:buChar char="§"/>
              <a:defRPr/>
            </a:pPr>
            <a:endParaRPr lang="en-US" sz="2000"/>
          </a:p>
        </p:txBody>
      </p:sp>
      <p:sp>
        <p:nvSpPr>
          <p:cNvPr id="5" name="Slide Number Placeholder 4">
            <a:extLst>
              <a:ext uri="{FF2B5EF4-FFF2-40B4-BE49-F238E27FC236}">
                <a16:creationId xmlns:a16="http://schemas.microsoft.com/office/drawing/2014/main" id="{08881592-E21D-469C-9204-4F082FD833B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006232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5B1A-9647-401A-B844-9C1380A6974F}"/>
              </a:ext>
            </a:extLst>
          </p:cNvPr>
          <p:cNvSpPr>
            <a:spLocks noGrp="1"/>
          </p:cNvSpPr>
          <p:nvPr>
            <p:ph type="title"/>
          </p:nvPr>
        </p:nvSpPr>
        <p:spPr/>
        <p:txBody>
          <a:bodyPr/>
          <a:lstStyle/>
          <a:p>
            <a:r>
              <a:rPr lang="en-US"/>
              <a:t>Optional Date Range</a:t>
            </a:r>
          </a:p>
        </p:txBody>
      </p:sp>
      <p:sp>
        <p:nvSpPr>
          <p:cNvPr id="8" name="Rectangle: Rounded Corners 7">
            <a:extLst>
              <a:ext uri="{FF2B5EF4-FFF2-40B4-BE49-F238E27FC236}">
                <a16:creationId xmlns:a16="http://schemas.microsoft.com/office/drawing/2014/main" id="{BB5CE76A-FED4-410A-B365-304DAF4B04C1}"/>
              </a:ext>
            </a:extLst>
          </p:cNvPr>
          <p:cNvSpPr/>
          <p:nvPr/>
        </p:nvSpPr>
        <p:spPr>
          <a:xfrm>
            <a:off x="4091819" y="771657"/>
            <a:ext cx="3690861"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4. Set Date Range</a:t>
            </a:r>
          </a:p>
        </p:txBody>
      </p:sp>
      <p:sp>
        <p:nvSpPr>
          <p:cNvPr id="4" name="Slide Number Placeholder 3">
            <a:extLst>
              <a:ext uri="{FF2B5EF4-FFF2-40B4-BE49-F238E27FC236}">
                <a16:creationId xmlns:a16="http://schemas.microsoft.com/office/drawing/2014/main" id="{733E175F-824A-4AC8-9EF2-285775C55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7" name="Picture 10">
            <a:extLst>
              <a:ext uri="{FF2B5EF4-FFF2-40B4-BE49-F238E27FC236}">
                <a16:creationId xmlns:a16="http://schemas.microsoft.com/office/drawing/2014/main" id="{99AAB0E2-C004-1F26-1678-A124A9179E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70755" y="1570442"/>
            <a:ext cx="8850489" cy="3887501"/>
          </a:xfrm>
          <a:prstGeom prst="rect">
            <a:avLst/>
          </a:prstGeom>
        </p:spPr>
      </p:pic>
    </p:spTree>
    <p:extLst>
      <p:ext uri="{BB962C8B-B14F-4D97-AF65-F5344CB8AC3E}">
        <p14:creationId xmlns:p14="http://schemas.microsoft.com/office/powerpoint/2010/main" val="9533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AF23-6F5A-45C7-A150-3FB12C80FB37}"/>
              </a:ext>
            </a:extLst>
          </p:cNvPr>
          <p:cNvSpPr>
            <a:spLocks noGrp="1"/>
          </p:cNvSpPr>
          <p:nvPr>
            <p:ph type="title"/>
          </p:nvPr>
        </p:nvSpPr>
        <p:spPr/>
        <p:txBody>
          <a:bodyPr/>
          <a:lstStyle/>
          <a:p>
            <a:r>
              <a:rPr lang="en-US"/>
              <a:t>ISR from the Student Portfolio Report</a:t>
            </a:r>
          </a:p>
        </p:txBody>
      </p:sp>
      <p:grpSp>
        <p:nvGrpSpPr>
          <p:cNvPr id="8" name="Group 7" descr="Download Student Results button.&#10;">
            <a:extLst>
              <a:ext uri="{FF2B5EF4-FFF2-40B4-BE49-F238E27FC236}">
                <a16:creationId xmlns:a16="http://schemas.microsoft.com/office/drawing/2014/main" id="{61759F9C-DEF4-4E7A-836A-A64520105082}"/>
              </a:ext>
            </a:extLst>
          </p:cNvPr>
          <p:cNvGrpSpPr/>
          <p:nvPr/>
        </p:nvGrpSpPr>
        <p:grpSpPr>
          <a:xfrm>
            <a:off x="558011" y="927219"/>
            <a:ext cx="3489289" cy="923925"/>
            <a:chOff x="558011" y="927219"/>
            <a:chExt cx="3489289" cy="923925"/>
          </a:xfrm>
        </p:grpSpPr>
        <p:pic>
          <p:nvPicPr>
            <p:cNvPr id="4" name="Picture 3">
              <a:extLst>
                <a:ext uri="{FF2B5EF4-FFF2-40B4-BE49-F238E27FC236}">
                  <a16:creationId xmlns:a16="http://schemas.microsoft.com/office/drawing/2014/main" id="{2CA53406-C60A-480A-B30F-03185999D5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8011" y="927219"/>
              <a:ext cx="3489289" cy="923925"/>
            </a:xfrm>
            <a:prstGeom prst="rect">
              <a:avLst/>
            </a:prstGeom>
            <a:ln w="12700">
              <a:solidFill>
                <a:schemeClr val="bg1">
                  <a:lumMod val="75000"/>
                </a:schemeClr>
              </a:solidFill>
            </a:ln>
          </p:spPr>
        </p:pic>
        <p:sp>
          <p:nvSpPr>
            <p:cNvPr id="5" name="Oval 4">
              <a:extLst>
                <a:ext uri="{FF2B5EF4-FFF2-40B4-BE49-F238E27FC236}">
                  <a16:creationId xmlns:a16="http://schemas.microsoft.com/office/drawing/2014/main" id="{FAA0EA4C-D05E-4F85-82F5-5E844C2B48B8}"/>
                </a:ext>
              </a:extLst>
            </p:cNvPr>
            <p:cNvSpPr/>
            <p:nvPr/>
          </p:nvSpPr>
          <p:spPr>
            <a:xfrm>
              <a:off x="558011" y="1252330"/>
              <a:ext cx="1804503" cy="5988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F2E0B61F-C457-4DF8-9158-DE5A448650C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pic>
        <p:nvPicPr>
          <p:cNvPr id="10" name="Picture 10">
            <a:extLst>
              <a:ext uri="{FF2B5EF4-FFF2-40B4-BE49-F238E27FC236}">
                <a16:creationId xmlns:a16="http://schemas.microsoft.com/office/drawing/2014/main" id="{4EEC7D53-8E74-91AC-B0C8-810813BE77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17456" y="1851144"/>
            <a:ext cx="9516533" cy="4079637"/>
          </a:xfrm>
          <a:prstGeom prst="rect">
            <a:avLst/>
          </a:prstGeom>
        </p:spPr>
      </p:pic>
    </p:spTree>
    <p:extLst>
      <p:ext uri="{BB962C8B-B14F-4D97-AF65-F5344CB8AC3E}">
        <p14:creationId xmlns:p14="http://schemas.microsoft.com/office/powerpoint/2010/main" val="3202270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29D7-768E-435A-9B7E-979FA06F62B2}"/>
              </a:ext>
            </a:extLst>
          </p:cNvPr>
          <p:cNvSpPr>
            <a:spLocks noGrp="1"/>
          </p:cNvSpPr>
          <p:nvPr>
            <p:ph type="title"/>
          </p:nvPr>
        </p:nvSpPr>
        <p:spPr/>
        <p:txBody>
          <a:bodyPr/>
          <a:lstStyle/>
          <a:p>
            <a:r>
              <a:rPr lang="en-US"/>
              <a:t>Secure Inbox</a:t>
            </a:r>
          </a:p>
        </p:txBody>
      </p:sp>
      <p:pic>
        <p:nvPicPr>
          <p:cNvPr id="5" name="Picture 4">
            <a:extLst>
              <a:ext uri="{FF2B5EF4-FFF2-40B4-BE49-F238E27FC236}">
                <a16:creationId xmlns:a16="http://schemas.microsoft.com/office/drawing/2014/main" id="{3E7CA77E-56E9-44C3-AEA7-F7E58C2546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2484" y="1068958"/>
            <a:ext cx="10379947" cy="389066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9CB22C33-FFDA-4F65-A704-E70F19F9A8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29745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a:t>Sample Simple and Detailed Individual Student Reports</a:t>
            </a:r>
          </a:p>
        </p:txBody>
      </p:sp>
      <p:grpSp>
        <p:nvGrpSpPr>
          <p:cNvPr id="5" name="Group 4" descr="Sample ISR showing a barrel chart and score comparisons table.&#10;">
            <a:extLst>
              <a:ext uri="{FF2B5EF4-FFF2-40B4-BE49-F238E27FC236}">
                <a16:creationId xmlns:a16="http://schemas.microsoft.com/office/drawing/2014/main" id="{87CAB4D4-D1CE-4F2F-9E51-F635350E97B0}"/>
              </a:ext>
            </a:extLst>
          </p:cNvPr>
          <p:cNvGrpSpPr/>
          <p:nvPr/>
        </p:nvGrpSpPr>
        <p:grpSpPr>
          <a:xfrm>
            <a:off x="426231" y="1229954"/>
            <a:ext cx="5346327" cy="4373007"/>
            <a:chOff x="426231" y="1229954"/>
            <a:chExt cx="5346327" cy="4373007"/>
          </a:xfrm>
        </p:grpSpPr>
        <p:sp>
          <p:nvSpPr>
            <p:cNvPr id="16" name="Rectangle: Rounded Corners 15">
              <a:extLst>
                <a:ext uri="{FF2B5EF4-FFF2-40B4-BE49-F238E27FC236}">
                  <a16:creationId xmlns:a16="http://schemas.microsoft.com/office/drawing/2014/main" id="{D3B52BA6-4068-4DE7-94B7-7D5D435FC71E}"/>
                </a:ext>
              </a:extLst>
            </p:cNvPr>
            <p:cNvSpPr/>
            <p:nvPr/>
          </p:nvSpPr>
          <p:spPr>
            <a:xfrm>
              <a:off x="426231" y="1229954"/>
              <a:ext cx="1975196"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Simple ISR</a:t>
              </a:r>
            </a:p>
          </p:txBody>
        </p:sp>
        <p:pic>
          <p:nvPicPr>
            <p:cNvPr id="6" name="Picture 5">
              <a:extLst>
                <a:ext uri="{FF2B5EF4-FFF2-40B4-BE49-F238E27FC236}">
                  <a16:creationId xmlns:a16="http://schemas.microsoft.com/office/drawing/2014/main" id="{EE24B12F-C97A-418E-BA08-B8FE462680B9}"/>
                </a:ext>
              </a:extLst>
            </p:cNvPr>
            <p:cNvPicPr>
              <a:picLocks noChangeAspect="1"/>
            </p:cNvPicPr>
            <p:nvPr/>
          </p:nvPicPr>
          <p:blipFill>
            <a:blip r:embed="rId3"/>
            <a:stretch>
              <a:fillRect/>
            </a:stretch>
          </p:blipFill>
          <p:spPr>
            <a:xfrm>
              <a:off x="426231" y="1878968"/>
              <a:ext cx="5346327" cy="37239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grpSp>
        <p:nvGrpSpPr>
          <p:cNvPr id="7" name="Group 6" descr="Sample ISR showing a longitudinal report.">
            <a:extLst>
              <a:ext uri="{FF2B5EF4-FFF2-40B4-BE49-F238E27FC236}">
                <a16:creationId xmlns:a16="http://schemas.microsoft.com/office/drawing/2014/main" id="{C5C7C418-9C94-4EE3-896C-094610355A85}"/>
              </a:ext>
            </a:extLst>
          </p:cNvPr>
          <p:cNvGrpSpPr/>
          <p:nvPr/>
        </p:nvGrpSpPr>
        <p:grpSpPr>
          <a:xfrm>
            <a:off x="6096000" y="1124820"/>
            <a:ext cx="5624900" cy="4869961"/>
            <a:chOff x="6096000" y="1124820"/>
            <a:chExt cx="5624900" cy="4869961"/>
          </a:xfrm>
        </p:grpSpPr>
        <p:sp>
          <p:nvSpPr>
            <p:cNvPr id="18" name="Rectangle: Rounded Corners 17">
              <a:extLst>
                <a:ext uri="{FF2B5EF4-FFF2-40B4-BE49-F238E27FC236}">
                  <a16:creationId xmlns:a16="http://schemas.microsoft.com/office/drawing/2014/main" id="{09720012-0300-4672-903D-DC02C9D36473}"/>
                </a:ext>
              </a:extLst>
            </p:cNvPr>
            <p:cNvSpPr/>
            <p:nvPr/>
          </p:nvSpPr>
          <p:spPr>
            <a:xfrm>
              <a:off x="6096000" y="1124820"/>
              <a:ext cx="1975196"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Detailed ISR</a:t>
              </a:r>
            </a:p>
          </p:txBody>
        </p:sp>
        <p:pic>
          <p:nvPicPr>
            <p:cNvPr id="10" name="Picture 9">
              <a:extLst>
                <a:ext uri="{FF2B5EF4-FFF2-40B4-BE49-F238E27FC236}">
                  <a16:creationId xmlns:a16="http://schemas.microsoft.com/office/drawing/2014/main" id="{BE6BB6BB-6E1B-4055-92DF-A926554F1E3B}"/>
                </a:ext>
              </a:extLst>
            </p:cNvPr>
            <p:cNvPicPr>
              <a:picLocks noChangeAspect="1"/>
            </p:cNvPicPr>
            <p:nvPr/>
          </p:nvPicPr>
          <p:blipFill>
            <a:blip r:embed="rId4"/>
            <a:stretch>
              <a:fillRect/>
            </a:stretch>
          </p:blipFill>
          <p:spPr>
            <a:xfrm>
              <a:off x="6096000" y="1694624"/>
              <a:ext cx="5624900" cy="430015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544176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4AE3-BEBE-4343-9850-DD3C5AC6EA39}"/>
              </a:ext>
            </a:extLst>
          </p:cNvPr>
          <p:cNvSpPr>
            <a:spLocks noGrp="1"/>
          </p:cNvSpPr>
          <p:nvPr>
            <p:ph type="title"/>
          </p:nvPr>
        </p:nvSpPr>
        <p:spPr/>
        <p:txBody>
          <a:bodyPr/>
          <a:lstStyle/>
          <a:p>
            <a:r>
              <a:rPr lang="en-US"/>
              <a:t>Sample Detailed Individual Student Report</a:t>
            </a:r>
          </a:p>
        </p:txBody>
      </p:sp>
      <p:sp>
        <p:nvSpPr>
          <p:cNvPr id="16" name="Rectangle: Rounded Corners 15">
            <a:extLst>
              <a:ext uri="{FF2B5EF4-FFF2-40B4-BE49-F238E27FC236}">
                <a16:creationId xmlns:a16="http://schemas.microsoft.com/office/drawing/2014/main" id="{D3B52BA6-4068-4DE7-94B7-7D5D435FC71E}"/>
              </a:ext>
            </a:extLst>
          </p:cNvPr>
          <p:cNvSpPr/>
          <p:nvPr/>
        </p:nvSpPr>
        <p:spPr>
          <a:xfrm>
            <a:off x="5108402" y="836943"/>
            <a:ext cx="1975196" cy="315073"/>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Detailed ISR</a:t>
            </a:r>
          </a:p>
        </p:txBody>
      </p:sp>
      <p:sp>
        <p:nvSpPr>
          <p:cNvPr id="3" name="Slide Number Placeholder 2">
            <a:extLst>
              <a:ext uri="{FF2B5EF4-FFF2-40B4-BE49-F238E27FC236}">
                <a16:creationId xmlns:a16="http://schemas.microsoft.com/office/drawing/2014/main" id="{61E9060B-C8B6-4E2A-896A-D0D53E6991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pic>
        <p:nvPicPr>
          <p:cNvPr id="8" name="Picture 7">
            <a:extLst>
              <a:ext uri="{FF2B5EF4-FFF2-40B4-BE49-F238E27FC236}">
                <a16:creationId xmlns:a16="http://schemas.microsoft.com/office/drawing/2014/main" id="{698B4F03-655C-4A72-853B-111CDD3B302A}"/>
              </a:ext>
            </a:extLst>
          </p:cNvPr>
          <p:cNvPicPr>
            <a:picLocks noChangeAspect="1"/>
          </p:cNvPicPr>
          <p:nvPr/>
        </p:nvPicPr>
        <p:blipFill>
          <a:blip r:embed="rId3"/>
          <a:stretch>
            <a:fillRect/>
          </a:stretch>
        </p:blipFill>
        <p:spPr>
          <a:xfrm>
            <a:off x="1730655" y="1287943"/>
            <a:ext cx="9118578" cy="4831617"/>
          </a:xfrm>
          <a:prstGeom prst="rect">
            <a:avLst/>
          </a:prstGeom>
        </p:spPr>
      </p:pic>
    </p:spTree>
    <p:extLst>
      <p:ext uri="{BB962C8B-B14F-4D97-AF65-F5344CB8AC3E}">
        <p14:creationId xmlns:p14="http://schemas.microsoft.com/office/powerpoint/2010/main" val="2851979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1912-9335-4BB5-BBF2-F2899CB8D07C}"/>
              </a:ext>
            </a:extLst>
          </p:cNvPr>
          <p:cNvSpPr>
            <a:spLocks noGrp="1"/>
          </p:cNvSpPr>
          <p:nvPr>
            <p:ph type="title"/>
          </p:nvPr>
        </p:nvSpPr>
        <p:spPr/>
        <p:txBody>
          <a:bodyPr/>
          <a:lstStyle/>
          <a:p>
            <a:r>
              <a:rPr lang="en-US"/>
              <a:t>Generate a Student Data File</a:t>
            </a:r>
          </a:p>
        </p:txBody>
      </p:sp>
      <p:grpSp>
        <p:nvGrpSpPr>
          <p:cNvPr id="8" name="Group 7" descr="Student Data File template with focus on Student Data file button and Output options.">
            <a:extLst>
              <a:ext uri="{FF2B5EF4-FFF2-40B4-BE49-F238E27FC236}">
                <a16:creationId xmlns:a16="http://schemas.microsoft.com/office/drawing/2014/main" id="{C70C9B29-A9E8-4E67-8012-0183F53010BB}"/>
              </a:ext>
            </a:extLst>
          </p:cNvPr>
          <p:cNvGrpSpPr/>
          <p:nvPr/>
        </p:nvGrpSpPr>
        <p:grpSpPr>
          <a:xfrm>
            <a:off x="202337" y="1482758"/>
            <a:ext cx="9112484" cy="4803661"/>
            <a:chOff x="202337" y="1482758"/>
            <a:chExt cx="9112484" cy="4803661"/>
          </a:xfrm>
        </p:grpSpPr>
        <p:grpSp>
          <p:nvGrpSpPr>
            <p:cNvPr id="3" name="Group 2">
              <a:extLst>
                <a:ext uri="{FF2B5EF4-FFF2-40B4-BE49-F238E27FC236}">
                  <a16:creationId xmlns:a16="http://schemas.microsoft.com/office/drawing/2014/main" id="{66EEBA31-4194-41EE-9A01-66097244A82B}"/>
                </a:ext>
              </a:extLst>
            </p:cNvPr>
            <p:cNvGrpSpPr/>
            <p:nvPr/>
          </p:nvGrpSpPr>
          <p:grpSpPr>
            <a:xfrm>
              <a:off x="202337" y="1482758"/>
              <a:ext cx="9112484" cy="4371390"/>
              <a:chOff x="202337" y="1482758"/>
              <a:chExt cx="9112484" cy="4371390"/>
            </a:xfrm>
          </p:grpSpPr>
          <p:pic>
            <p:nvPicPr>
              <p:cNvPr id="10" name="Picture 9">
                <a:extLst>
                  <a:ext uri="{FF2B5EF4-FFF2-40B4-BE49-F238E27FC236}">
                    <a16:creationId xmlns:a16="http://schemas.microsoft.com/office/drawing/2014/main" id="{BB77DFB9-76D5-49C5-8408-45F983D2FF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114" y="1482758"/>
                <a:ext cx="9101707" cy="437139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id="{E92A70F6-C7BC-4291-AA5B-DF7126BC5A37}"/>
                  </a:ext>
                </a:extLst>
              </p:cNvPr>
              <p:cNvSpPr/>
              <p:nvPr/>
            </p:nvSpPr>
            <p:spPr>
              <a:xfrm rot="16200000">
                <a:off x="688518" y="3232933"/>
                <a:ext cx="639854" cy="146180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Franklin Gothic Book" panose="020B0503020102020204"/>
                  <a:ea typeface="+mn-ea"/>
                  <a:cs typeface="+mn-cs"/>
                </a:endParaRPr>
              </a:p>
            </p:txBody>
          </p:sp>
          <p:sp>
            <p:nvSpPr>
              <p:cNvPr id="11" name="Oval 10">
                <a:extLst>
                  <a:ext uri="{FF2B5EF4-FFF2-40B4-BE49-F238E27FC236}">
                    <a16:creationId xmlns:a16="http://schemas.microsoft.com/office/drawing/2014/main" id="{D814920C-C488-4596-9D74-8E0D7E4DA52B}"/>
                  </a:ext>
                </a:extLst>
              </p:cNvPr>
              <p:cNvSpPr/>
              <p:nvPr/>
            </p:nvSpPr>
            <p:spPr>
              <a:xfrm rot="16200000">
                <a:off x="1341689" y="878291"/>
                <a:ext cx="639852" cy="2918555"/>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Franklin Gothic Book" panose="020B0503020102020204"/>
                  <a:ea typeface="+mn-ea"/>
                  <a:cs typeface="+mn-cs"/>
                </a:endParaRPr>
              </a:p>
            </p:txBody>
          </p:sp>
        </p:grpSp>
        <p:pic>
          <p:nvPicPr>
            <p:cNvPr id="13" name="Graphic 12" descr="Cursor with solid fill">
              <a:extLst>
                <a:ext uri="{FF2B5EF4-FFF2-40B4-BE49-F238E27FC236}">
                  <a16:creationId xmlns:a16="http://schemas.microsoft.com/office/drawing/2014/main" id="{B9E1AE7D-583A-4D67-8754-9BBE506DF6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8095" y="5572022"/>
              <a:ext cx="701615" cy="714397"/>
            </a:xfrm>
            <a:prstGeom prst="rect">
              <a:avLst/>
            </a:prstGeom>
          </p:spPr>
        </p:pic>
      </p:grpSp>
      <p:grpSp>
        <p:nvGrpSpPr>
          <p:cNvPr id="6" name="Group 5" descr="An Excel doc showing a sample of a Student Data file.&#10;">
            <a:extLst>
              <a:ext uri="{FF2B5EF4-FFF2-40B4-BE49-F238E27FC236}">
                <a16:creationId xmlns:a16="http://schemas.microsoft.com/office/drawing/2014/main" id="{039C11F7-42F3-4B6F-9396-CC67F44EAD26}"/>
              </a:ext>
            </a:extLst>
          </p:cNvPr>
          <p:cNvGrpSpPr/>
          <p:nvPr/>
        </p:nvGrpSpPr>
        <p:grpSpPr>
          <a:xfrm>
            <a:off x="2459742" y="2936101"/>
            <a:ext cx="9101707" cy="2126222"/>
            <a:chOff x="2387394" y="2831485"/>
            <a:chExt cx="9519144" cy="2126222"/>
          </a:xfrm>
        </p:grpSpPr>
        <p:sp>
          <p:nvSpPr>
            <p:cNvPr id="7" name="Rectangle: Rounded Corners 6">
              <a:extLst>
                <a:ext uri="{FF2B5EF4-FFF2-40B4-BE49-F238E27FC236}">
                  <a16:creationId xmlns:a16="http://schemas.microsoft.com/office/drawing/2014/main" id="{0F4C6B61-81DA-4AAD-8347-6EB5221AC0B7}"/>
                </a:ext>
              </a:extLst>
            </p:cNvPr>
            <p:cNvSpPr/>
            <p:nvPr/>
          </p:nvSpPr>
          <p:spPr>
            <a:xfrm>
              <a:off x="9476175" y="2831485"/>
              <a:ext cx="2339928" cy="949796"/>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Student Data 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Excel Worksheet</a:t>
              </a:r>
            </a:p>
          </p:txBody>
        </p:sp>
        <p:pic>
          <p:nvPicPr>
            <p:cNvPr id="5" name="Picture 4">
              <a:extLst>
                <a:ext uri="{FF2B5EF4-FFF2-40B4-BE49-F238E27FC236}">
                  <a16:creationId xmlns:a16="http://schemas.microsoft.com/office/drawing/2014/main" id="{DBDB81B2-95E1-4220-A9E7-1190B296962D}"/>
                </a:ext>
              </a:extLst>
            </p:cNvPr>
            <p:cNvPicPr>
              <a:picLocks noChangeAspect="1"/>
            </p:cNvPicPr>
            <p:nvPr/>
          </p:nvPicPr>
          <p:blipFill>
            <a:blip r:embed="rId6"/>
            <a:stretch>
              <a:fillRect/>
            </a:stretch>
          </p:blipFill>
          <p:spPr>
            <a:xfrm>
              <a:off x="2387394" y="3873970"/>
              <a:ext cx="9519144" cy="1083737"/>
            </a:xfrm>
            <a:prstGeom prst="rect">
              <a:avLst/>
            </a:prstGeom>
          </p:spPr>
        </p:pic>
      </p:grpSp>
      <p:sp>
        <p:nvSpPr>
          <p:cNvPr id="4" name="Slide Number Placeholder 3">
            <a:extLst>
              <a:ext uri="{FF2B5EF4-FFF2-40B4-BE49-F238E27FC236}">
                <a16:creationId xmlns:a16="http://schemas.microsoft.com/office/drawing/2014/main" id="{957DB5AE-4BC5-4F50-A485-2D80683B70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405756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4E7F-98D3-4DB9-9557-F162484EDE36}"/>
              </a:ext>
            </a:extLst>
          </p:cNvPr>
          <p:cNvSpPr>
            <a:spLocks noGrp="1"/>
          </p:cNvSpPr>
          <p:nvPr>
            <p:ph type="title"/>
          </p:nvPr>
        </p:nvSpPr>
        <p:spPr/>
        <p:txBody>
          <a:bodyPr/>
          <a:lstStyle/>
          <a:p>
            <a:r>
              <a:rPr lang="en-US"/>
              <a:t>Generating ISRs and Student Data Files</a:t>
            </a:r>
          </a:p>
        </p:txBody>
      </p:sp>
      <p:grpSp>
        <p:nvGrpSpPr>
          <p:cNvPr id="3" name="Group 2" descr="Options for generating ISRs in bulk.&#10;">
            <a:extLst>
              <a:ext uri="{FF2B5EF4-FFF2-40B4-BE49-F238E27FC236}">
                <a16:creationId xmlns:a16="http://schemas.microsoft.com/office/drawing/2014/main" id="{6248A6F9-3249-4F6A-ADE0-71E2FA5F283D}"/>
              </a:ext>
            </a:extLst>
          </p:cNvPr>
          <p:cNvGrpSpPr/>
          <p:nvPr/>
        </p:nvGrpSpPr>
        <p:grpSpPr>
          <a:xfrm>
            <a:off x="687879" y="1007918"/>
            <a:ext cx="5246452" cy="3970177"/>
            <a:chOff x="687879" y="1007918"/>
            <a:chExt cx="5246452" cy="3970177"/>
          </a:xfrm>
        </p:grpSpPr>
        <p:sp>
          <p:nvSpPr>
            <p:cNvPr id="5" name="Rectangle: Rounded Corners 4">
              <a:extLst>
                <a:ext uri="{FF2B5EF4-FFF2-40B4-BE49-F238E27FC236}">
                  <a16:creationId xmlns:a16="http://schemas.microsoft.com/office/drawing/2014/main" id="{9285B9E2-F59C-40B7-AB56-2BAB3480E0D2}"/>
                </a:ext>
              </a:extLst>
            </p:cNvPr>
            <p:cNvSpPr/>
            <p:nvPr/>
          </p:nvSpPr>
          <p:spPr>
            <a:xfrm>
              <a:off x="687879" y="1653039"/>
              <a:ext cx="5246452" cy="3325056"/>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Franklin Gothic Book" panose="020B0503020102020204"/>
                  <a:ea typeface="+mn-ea"/>
                  <a:cs typeface="+mn-cs"/>
                </a:rPr>
                <a:t>A single subject;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Franklin Gothic Book" panose="020B0503020102020204"/>
                  <a:ea typeface="+mn-ea"/>
                  <a:cs typeface="+mn-cs"/>
                </a:rPr>
                <a:t>Up to 3 schools for district-level users</a:t>
              </a:r>
            </a:p>
          </p:txBody>
        </p:sp>
        <p:sp>
          <p:nvSpPr>
            <p:cNvPr id="7" name="Rectangle: Rounded Corners 6">
              <a:extLst>
                <a:ext uri="{FF2B5EF4-FFF2-40B4-BE49-F238E27FC236}">
                  <a16:creationId xmlns:a16="http://schemas.microsoft.com/office/drawing/2014/main" id="{1C82C401-CC23-4C5B-9ECD-4705126540DD}"/>
                </a:ext>
              </a:extLst>
            </p:cNvPr>
            <p:cNvSpPr/>
            <p:nvPr/>
          </p:nvSpPr>
          <p:spPr>
            <a:xfrm>
              <a:off x="1662545" y="1007918"/>
              <a:ext cx="3366655" cy="518012"/>
            </a:xfrm>
            <a:prstGeom prst="round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Franklin Gothic Book" panose="020B0503020102020204"/>
                  <a:ea typeface="+mn-ea"/>
                  <a:cs typeface="+mn-cs"/>
                </a:rPr>
                <a:t>ISRs</a:t>
              </a:r>
            </a:p>
          </p:txBody>
        </p:sp>
      </p:grpSp>
      <p:grpSp>
        <p:nvGrpSpPr>
          <p:cNvPr id="9" name="Group 8" descr="The options for generating large volume Student Data Files.">
            <a:extLst>
              <a:ext uri="{FF2B5EF4-FFF2-40B4-BE49-F238E27FC236}">
                <a16:creationId xmlns:a16="http://schemas.microsoft.com/office/drawing/2014/main" id="{3CAF2166-8ACC-4B1A-8724-00F4C6740540}"/>
              </a:ext>
            </a:extLst>
          </p:cNvPr>
          <p:cNvGrpSpPr/>
          <p:nvPr/>
        </p:nvGrpSpPr>
        <p:grpSpPr>
          <a:xfrm>
            <a:off x="6549308" y="1007918"/>
            <a:ext cx="5246452" cy="3970177"/>
            <a:chOff x="6549308" y="1007918"/>
            <a:chExt cx="5246452" cy="3970177"/>
          </a:xfrm>
        </p:grpSpPr>
        <p:sp>
          <p:nvSpPr>
            <p:cNvPr id="6" name="Rectangle: Rounded Corners 5" descr="Options for generating Student Data files in large volume.&#10;">
              <a:extLst>
                <a:ext uri="{FF2B5EF4-FFF2-40B4-BE49-F238E27FC236}">
                  <a16:creationId xmlns:a16="http://schemas.microsoft.com/office/drawing/2014/main" id="{854224B7-DD9A-4B6E-863B-6682981732A4}"/>
                </a:ext>
              </a:extLst>
            </p:cNvPr>
            <p:cNvSpPr/>
            <p:nvPr/>
          </p:nvSpPr>
          <p:spPr>
            <a:xfrm>
              <a:off x="6549308" y="1653039"/>
              <a:ext cx="5246452" cy="3325056"/>
            </a:xfrm>
            <a:prstGeom prst="roundRect">
              <a:avLst/>
            </a:prstGeom>
            <a:solidFill>
              <a:schemeClr val="bg1">
                <a:lumMod val="95000"/>
              </a:schemeClr>
            </a:solidFill>
            <a:ln>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Franklin Gothic Book" panose="020B0503020102020204"/>
                  <a:ea typeface="+mn-ea"/>
                  <a:cs typeface="+mn-cs"/>
                </a:rPr>
                <a:t>One test reason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Franklin Gothic Book" panose="020B0503020102020204"/>
                  <a:ea typeface="+mn-ea"/>
                  <a:cs typeface="+mn-cs"/>
                </a:rPr>
                <a:t>Multiple subjects; multiple grades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Franklin Gothic Book" panose="020B0503020102020204"/>
                  <a:ea typeface="+mn-ea"/>
                  <a:cs typeface="+mn-cs"/>
                </a:rPr>
                <a:t>Multiple schools in a district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Franklin Gothic Book" panose="020B0503020102020204"/>
                  <a:ea typeface="+mn-ea"/>
                  <a:cs typeface="+mn-cs"/>
                </a:rPr>
                <a:t>Data file for each test or combined data file</a:t>
              </a:r>
            </a:p>
          </p:txBody>
        </p:sp>
        <p:sp>
          <p:nvSpPr>
            <p:cNvPr id="8" name="Rectangle: Rounded Corners 7">
              <a:extLst>
                <a:ext uri="{FF2B5EF4-FFF2-40B4-BE49-F238E27FC236}">
                  <a16:creationId xmlns:a16="http://schemas.microsoft.com/office/drawing/2014/main" id="{11F32E43-95BB-431E-A871-09848BFC90F2}"/>
                </a:ext>
              </a:extLst>
            </p:cNvPr>
            <p:cNvSpPr/>
            <p:nvPr/>
          </p:nvSpPr>
          <p:spPr>
            <a:xfrm>
              <a:off x="7322127" y="1007918"/>
              <a:ext cx="3650673" cy="518012"/>
            </a:xfrm>
            <a:prstGeom prst="round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Franklin Gothic Book" panose="020B0503020102020204"/>
                  <a:ea typeface="+mn-ea"/>
                  <a:cs typeface="+mn-cs"/>
                </a:rPr>
                <a:t>Student Data Files</a:t>
              </a:r>
            </a:p>
          </p:txBody>
        </p:sp>
      </p:grpSp>
      <p:sp>
        <p:nvSpPr>
          <p:cNvPr id="4" name="Slide Number Placeholder 3">
            <a:extLst>
              <a:ext uri="{FF2B5EF4-FFF2-40B4-BE49-F238E27FC236}">
                <a16:creationId xmlns:a16="http://schemas.microsoft.com/office/drawing/2014/main" id="{607497D5-7EA4-411E-AF68-3E15A392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C4A0-1AC0-4777-A562-BD2764B61ED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947078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Longitudinal Report</a:t>
            </a:r>
          </a:p>
        </p:txBody>
      </p:sp>
      <p:grpSp>
        <p:nvGrpSpPr>
          <p:cNvPr id="18" name="Group 17" descr="A sample Longitudinal Report with Progressions that include Fall and Spring administrations of the Grades 3-6 ELA tests.&#10;">
            <a:extLst>
              <a:ext uri="{FF2B5EF4-FFF2-40B4-BE49-F238E27FC236}">
                <a16:creationId xmlns:a16="http://schemas.microsoft.com/office/drawing/2014/main" id="{F08A336F-0E83-46B1-9F5E-6770B1BE6AD5}"/>
              </a:ext>
            </a:extLst>
          </p:cNvPr>
          <p:cNvGrpSpPr/>
          <p:nvPr/>
        </p:nvGrpSpPr>
        <p:grpSpPr>
          <a:xfrm>
            <a:off x="5190395" y="950537"/>
            <a:ext cx="6605364" cy="4089499"/>
            <a:chOff x="5190395" y="950537"/>
            <a:chExt cx="6605364" cy="4089499"/>
          </a:xfrm>
        </p:grpSpPr>
        <p:pic>
          <p:nvPicPr>
            <p:cNvPr id="10" name="Picture 9" descr="Teacher view: Longitudinal Report window: detailed report options page with the Progression drop-down list, the Generate Report button, and a table showing tests, test reasons, and students">
              <a:extLst>
                <a:ext uri="{FF2B5EF4-FFF2-40B4-BE49-F238E27FC236}">
                  <a16:creationId xmlns:a16="http://schemas.microsoft.com/office/drawing/2014/main" id="{B7ACB6B2-E772-4865-816E-90631ACFF0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6450" y="1000332"/>
              <a:ext cx="5999309" cy="4039704"/>
            </a:xfrm>
            <a:prstGeom prst="rect">
              <a:avLst/>
            </a:prstGeom>
            <a:noFill/>
            <a:ln w="9525">
              <a:solidFill>
                <a:schemeClr val="bg1">
                  <a:lumMod val="65000"/>
                  <a:lumOff val="0"/>
                </a:schemeClr>
              </a:solidFill>
              <a:round/>
              <a:headEnd/>
              <a:tailEnd/>
            </a:ln>
          </p:spPr>
        </p:pic>
        <p:sp>
          <p:nvSpPr>
            <p:cNvPr id="13" name="Arrow: Right 12">
              <a:extLst>
                <a:ext uri="{FF2B5EF4-FFF2-40B4-BE49-F238E27FC236}">
                  <a16:creationId xmlns:a16="http://schemas.microsoft.com/office/drawing/2014/main" id="{ACE4A447-FB7F-4F02-B5C6-931C21933DFA}"/>
                </a:ext>
              </a:extLst>
            </p:cNvPr>
            <p:cNvSpPr/>
            <p:nvPr/>
          </p:nvSpPr>
          <p:spPr>
            <a:xfrm>
              <a:off x="5190395" y="950537"/>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Graphic 15" descr="Cursor with solid fill">
              <a:extLst>
                <a:ext uri="{FF2B5EF4-FFF2-40B4-BE49-F238E27FC236}">
                  <a16:creationId xmlns:a16="http://schemas.microsoft.com/office/drawing/2014/main" id="{0E72FED6-72C5-4135-8535-A22F87BB1C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54064" y="1409633"/>
              <a:ext cx="492138" cy="501104"/>
            </a:xfrm>
            <a:prstGeom prst="rect">
              <a:avLst/>
            </a:prstGeom>
          </p:spPr>
        </p:pic>
      </p:grpSp>
      <p:sp>
        <p:nvSpPr>
          <p:cNvPr id="11" name="Rectangle: Rounded Corners 10" descr="Only students highlighted in yellow on the report will appear on the Longitudinal Report.&#10;">
            <a:extLst>
              <a:ext uri="{FF2B5EF4-FFF2-40B4-BE49-F238E27FC236}">
                <a16:creationId xmlns:a16="http://schemas.microsoft.com/office/drawing/2014/main" id="{1B42657D-AE83-4862-9F66-A6BC5E40FF12}"/>
              </a:ext>
            </a:extLst>
          </p:cNvPr>
          <p:cNvSpPr/>
          <p:nvPr/>
        </p:nvSpPr>
        <p:spPr>
          <a:xfrm>
            <a:off x="6225749" y="5171481"/>
            <a:ext cx="5140712" cy="549709"/>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a:solidFill>
                  <a:schemeClr val="tx1">
                    <a:lumMod val="50000"/>
                  </a:schemeClr>
                </a:solidFill>
              </a:rPr>
              <a:t>Only students highlighted in yellow will appear on the Longitudinal Report.</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17" name="Picture 16" descr="A close-up of a logo&#10;&#10;Description automatically generated">
            <a:extLst>
              <a:ext uri="{FF2B5EF4-FFF2-40B4-BE49-F238E27FC236}">
                <a16:creationId xmlns:a16="http://schemas.microsoft.com/office/drawing/2014/main" id="{210B4B45-EC96-3005-95C8-A1CEA08247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805" y="2550260"/>
            <a:ext cx="3695890" cy="939848"/>
          </a:xfrm>
          <a:prstGeom prst="rect">
            <a:avLst/>
          </a:prstGeom>
        </p:spPr>
      </p:pic>
    </p:spTree>
    <p:extLst>
      <p:ext uri="{BB962C8B-B14F-4D97-AF65-F5344CB8AC3E}">
        <p14:creationId xmlns:p14="http://schemas.microsoft.com/office/powerpoint/2010/main" val="1151917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normAutofit/>
          </a:bodyPr>
          <a:lstStyle/>
          <a:p>
            <a:r>
              <a:rPr lang="en-US" sz="2400"/>
              <a:t>Longitudinal Report for Multiple Students, Multiple Test Types, &amp; Reporting Categories</a:t>
            </a:r>
          </a:p>
        </p:txBody>
      </p:sp>
      <p:pic>
        <p:nvPicPr>
          <p:cNvPr id="12" name="Picture 11" descr="Longitudinal Report with Progressions and Reporting Categories, showing a summative test and an interim test.&#10;">
            <a:extLst>
              <a:ext uri="{FF2B5EF4-FFF2-40B4-BE49-F238E27FC236}">
                <a16:creationId xmlns:a16="http://schemas.microsoft.com/office/drawing/2014/main" id="{13573617-4EFE-4FEC-8928-4E64446D5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560" y="734908"/>
            <a:ext cx="7760881" cy="5492972"/>
          </a:xfrm>
          <a:prstGeom prst="rect">
            <a:avLst/>
          </a:prstGeom>
        </p:spPr>
      </p:pic>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690133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 Longitudinal Report for an individual student showing two opportunities on the Grade 3 Mathematics test.&#10;">
            <a:extLst>
              <a:ext uri="{FF2B5EF4-FFF2-40B4-BE49-F238E27FC236}">
                <a16:creationId xmlns:a16="http://schemas.microsoft.com/office/drawing/2014/main" id="{9A58BE10-D32F-48AE-9E43-A9F1D2EF8373}"/>
              </a:ext>
            </a:extLst>
          </p:cNvPr>
          <p:cNvSpPr>
            <a:spLocks noGrp="1"/>
          </p:cNvSpPr>
          <p:nvPr>
            <p:ph type="title" idx="4294967295"/>
          </p:nvPr>
        </p:nvSpPr>
        <p:spPr>
          <a:xfrm>
            <a:off x="230549" y="69630"/>
            <a:ext cx="11016200" cy="518012"/>
          </a:xfrm>
        </p:spPr>
        <p:txBody>
          <a:bodyPr/>
          <a:lstStyle/>
          <a:p>
            <a:r>
              <a:rPr lang="en-US"/>
              <a:t>The Longitudinal Report—Scores Over Time - Interim</a:t>
            </a:r>
          </a:p>
        </p:txBody>
      </p:sp>
      <p:sp>
        <p:nvSpPr>
          <p:cNvPr id="2" name="Slide Number Placeholder 1">
            <a:extLst>
              <a:ext uri="{FF2B5EF4-FFF2-40B4-BE49-F238E27FC236}">
                <a16:creationId xmlns:a16="http://schemas.microsoft.com/office/drawing/2014/main" id="{A36BE98D-828F-4B3B-A3E4-16E7186EB862}"/>
              </a:ext>
            </a:extLst>
          </p:cNvPr>
          <p:cNvSpPr>
            <a:spLocks noGrp="1"/>
          </p:cNvSpPr>
          <p:nvPr>
            <p:ph type="sldNum" sz="quarter" idx="12"/>
          </p:nvPr>
        </p:nvSpPr>
        <p:spPr/>
        <p:txBody>
          <a:bodyPr/>
          <a:lstStyle/>
          <a:p>
            <a:fld id="{B70F7035-E4E1-4BB6-A0A9-EB548548B6A5}" type="slidenum">
              <a:rPr lang="en-US" smtClean="0"/>
              <a:t>39</a:t>
            </a:fld>
            <a:endParaRPr lang="en-US"/>
          </a:p>
        </p:txBody>
      </p:sp>
      <p:pic>
        <p:nvPicPr>
          <p:cNvPr id="5" name="Picture 5">
            <a:extLst>
              <a:ext uri="{FF2B5EF4-FFF2-40B4-BE49-F238E27FC236}">
                <a16:creationId xmlns:a16="http://schemas.microsoft.com/office/drawing/2014/main" id="{9755F369-5496-9AE0-819D-48D6E0F16C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9045" y="970046"/>
            <a:ext cx="10519532" cy="4860398"/>
          </a:xfrm>
          <a:prstGeom prst="rect">
            <a:avLst/>
          </a:prstGeom>
        </p:spPr>
      </p:pic>
    </p:spTree>
    <p:extLst>
      <p:ext uri="{BB962C8B-B14F-4D97-AF65-F5344CB8AC3E}">
        <p14:creationId xmlns:p14="http://schemas.microsoft.com/office/powerpoint/2010/main" val="358952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1E339-9567-4AAB-A3DD-695CB61E3FBC}"/>
              </a:ext>
            </a:extLst>
          </p:cNvPr>
          <p:cNvSpPr>
            <a:spLocks noGrp="1"/>
          </p:cNvSpPr>
          <p:nvPr>
            <p:ph type="title"/>
          </p:nvPr>
        </p:nvSpPr>
        <p:spPr/>
        <p:txBody>
          <a:bodyPr/>
          <a:lstStyle/>
          <a:p>
            <a:r>
              <a:rPr lang="en-US"/>
              <a:t>Log In to Reporting</a:t>
            </a:r>
          </a:p>
        </p:txBody>
      </p:sp>
      <p:grpSp>
        <p:nvGrpSpPr>
          <p:cNvPr id="18" name="Group 17" descr="Select Role Page&#10;">
            <a:extLst>
              <a:ext uri="{FF2B5EF4-FFF2-40B4-BE49-F238E27FC236}">
                <a16:creationId xmlns:a16="http://schemas.microsoft.com/office/drawing/2014/main" id="{BB3FB2A7-FE50-4654-8029-D995804D3449}"/>
              </a:ext>
            </a:extLst>
          </p:cNvPr>
          <p:cNvGrpSpPr/>
          <p:nvPr/>
        </p:nvGrpSpPr>
        <p:grpSpPr>
          <a:xfrm>
            <a:off x="3752762" y="4259495"/>
            <a:ext cx="4667685" cy="1867505"/>
            <a:chOff x="3498859" y="4293361"/>
            <a:chExt cx="4667685" cy="1867505"/>
          </a:xfrm>
        </p:grpSpPr>
        <p:pic>
          <p:nvPicPr>
            <p:cNvPr id="7" name="Picture 6">
              <a:extLst>
                <a:ext uri="{FF2B5EF4-FFF2-40B4-BE49-F238E27FC236}">
                  <a16:creationId xmlns:a16="http://schemas.microsoft.com/office/drawing/2014/main" id="{E6C3F0C7-D609-464F-8B4B-80F6F5E75376}"/>
                </a:ext>
              </a:extLst>
            </p:cNvPr>
            <p:cNvPicPr>
              <a:picLocks noChangeAspect="1"/>
            </p:cNvPicPr>
            <p:nvPr/>
          </p:nvPicPr>
          <p:blipFill>
            <a:blip r:embed="rId3"/>
            <a:stretch>
              <a:fillRect/>
            </a:stretch>
          </p:blipFill>
          <p:spPr>
            <a:xfrm>
              <a:off x="3498859" y="4293361"/>
              <a:ext cx="4667685" cy="180607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Graphic 8" descr="Cursor with solid fill">
              <a:extLst>
                <a:ext uri="{FF2B5EF4-FFF2-40B4-BE49-F238E27FC236}">
                  <a16:creationId xmlns:a16="http://schemas.microsoft.com/office/drawing/2014/main" id="{E4EA9B6F-F74C-408D-8503-77FAADF02F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2701" y="5653057"/>
              <a:ext cx="507809" cy="507809"/>
            </a:xfrm>
            <a:prstGeom prst="rect">
              <a:avLst/>
            </a:prstGeom>
          </p:spPr>
        </p:pic>
      </p:grpSp>
      <p:grpSp>
        <p:nvGrpSpPr>
          <p:cNvPr id="2" name="Group 1" descr="Log in Page&#10;&#10;">
            <a:extLst>
              <a:ext uri="{FF2B5EF4-FFF2-40B4-BE49-F238E27FC236}">
                <a16:creationId xmlns:a16="http://schemas.microsoft.com/office/drawing/2014/main" id="{88323944-1F0E-4B22-A055-981D299D73F1}"/>
              </a:ext>
            </a:extLst>
          </p:cNvPr>
          <p:cNvGrpSpPr/>
          <p:nvPr/>
        </p:nvGrpSpPr>
        <p:grpSpPr>
          <a:xfrm>
            <a:off x="8626489" y="1536911"/>
            <a:ext cx="2815943" cy="3071880"/>
            <a:chOff x="7796791" y="1054132"/>
            <a:chExt cx="2815943" cy="3071880"/>
          </a:xfrm>
        </p:grpSpPr>
        <p:pic>
          <p:nvPicPr>
            <p:cNvPr id="16" name="Picture 15" descr="Graphical user interface, application&#10;&#10;Description automatically generated">
              <a:extLst>
                <a:ext uri="{FF2B5EF4-FFF2-40B4-BE49-F238E27FC236}">
                  <a16:creationId xmlns:a16="http://schemas.microsoft.com/office/drawing/2014/main" id="{A65E242C-E244-4F71-8E62-FAB94DE5DD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6791" y="1054132"/>
              <a:ext cx="2665308" cy="307188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9" name="Graphic 18" descr="Cursor with solid fill">
              <a:extLst>
                <a:ext uri="{FF2B5EF4-FFF2-40B4-BE49-F238E27FC236}">
                  <a16:creationId xmlns:a16="http://schemas.microsoft.com/office/drawing/2014/main" id="{D8D8D25E-88DB-4599-8948-E5B1AB6CC0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04925" y="2590072"/>
              <a:ext cx="507809" cy="507809"/>
            </a:xfrm>
            <a:prstGeom prst="rect">
              <a:avLst/>
            </a:prstGeom>
          </p:spPr>
        </p:pic>
      </p:grpSp>
      <p:sp>
        <p:nvSpPr>
          <p:cNvPr id="3" name="Slide Number Placeholder 2">
            <a:extLst>
              <a:ext uri="{FF2B5EF4-FFF2-40B4-BE49-F238E27FC236}">
                <a16:creationId xmlns:a16="http://schemas.microsoft.com/office/drawing/2014/main" id="{16B21FF0-463D-4A9E-A10E-D1C576A18550}"/>
              </a:ext>
            </a:extLst>
          </p:cNvPr>
          <p:cNvSpPr>
            <a:spLocks noGrp="1"/>
          </p:cNvSpPr>
          <p:nvPr>
            <p:ph type="sldNum" sz="quarter" idx="17"/>
          </p:nvPr>
        </p:nvSpPr>
        <p:spPr/>
        <p:txBody>
          <a:bodyPr/>
          <a:lstStyle/>
          <a:p>
            <a:fld id="{58AE716E-68DD-2249-A7FA-8AEF0B14DF81}" type="slidenum">
              <a:rPr lang="en-US" smtClean="0"/>
              <a:pPr/>
              <a:t>4</a:t>
            </a:fld>
            <a:endParaRPr lang="en-US"/>
          </a:p>
        </p:txBody>
      </p:sp>
      <p:pic>
        <p:nvPicPr>
          <p:cNvPr id="8" name="Picture 7">
            <a:extLst>
              <a:ext uri="{FF2B5EF4-FFF2-40B4-BE49-F238E27FC236}">
                <a16:creationId xmlns:a16="http://schemas.microsoft.com/office/drawing/2014/main" id="{6A6E5105-B2D3-4B36-9A42-B7ABDD28DC67}"/>
              </a:ext>
            </a:extLst>
          </p:cNvPr>
          <p:cNvPicPr>
            <a:picLocks noChangeAspect="1"/>
          </p:cNvPicPr>
          <p:nvPr/>
        </p:nvPicPr>
        <p:blipFill>
          <a:blip r:embed="rId7"/>
          <a:stretch>
            <a:fillRect/>
          </a:stretch>
        </p:blipFill>
        <p:spPr>
          <a:xfrm>
            <a:off x="4663783" y="1355902"/>
            <a:ext cx="2845644" cy="2016009"/>
          </a:xfrm>
          <a:prstGeom prst="rect">
            <a:avLst/>
          </a:prstGeom>
        </p:spPr>
      </p:pic>
      <p:pic>
        <p:nvPicPr>
          <p:cNvPr id="6" name="Picture 5">
            <a:extLst>
              <a:ext uri="{FF2B5EF4-FFF2-40B4-BE49-F238E27FC236}">
                <a16:creationId xmlns:a16="http://schemas.microsoft.com/office/drawing/2014/main" id="{5DA176D1-76BC-D688-901B-A3532137D0F9}"/>
              </a:ext>
            </a:extLst>
          </p:cNvPr>
          <p:cNvPicPr>
            <a:picLocks noChangeAspect="1"/>
          </p:cNvPicPr>
          <p:nvPr/>
        </p:nvPicPr>
        <p:blipFill>
          <a:blip r:embed="rId8"/>
          <a:stretch>
            <a:fillRect/>
          </a:stretch>
        </p:blipFill>
        <p:spPr>
          <a:xfrm>
            <a:off x="122908" y="2850043"/>
            <a:ext cx="4113758" cy="664149"/>
          </a:xfrm>
          <a:prstGeom prst="rect">
            <a:avLst/>
          </a:prstGeom>
        </p:spPr>
      </p:pic>
      <p:sp>
        <p:nvSpPr>
          <p:cNvPr id="10" name="Arrow: Right 9">
            <a:extLst>
              <a:ext uri="{FF2B5EF4-FFF2-40B4-BE49-F238E27FC236}">
                <a16:creationId xmlns:a16="http://schemas.microsoft.com/office/drawing/2014/main" id="{1DE05D62-3D0A-089A-502A-A1E4BF9BAE6F}"/>
              </a:ext>
            </a:extLst>
          </p:cNvPr>
          <p:cNvSpPr/>
          <p:nvPr/>
        </p:nvSpPr>
        <p:spPr>
          <a:xfrm>
            <a:off x="3906007" y="2348089"/>
            <a:ext cx="654755" cy="406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1" name="Arrow: Right 10">
            <a:extLst>
              <a:ext uri="{FF2B5EF4-FFF2-40B4-BE49-F238E27FC236}">
                <a16:creationId xmlns:a16="http://schemas.microsoft.com/office/drawing/2014/main" id="{EC6B1A52-8353-3566-F10D-F38DCDFC241B}"/>
              </a:ext>
            </a:extLst>
          </p:cNvPr>
          <p:cNvSpPr/>
          <p:nvPr/>
        </p:nvSpPr>
        <p:spPr>
          <a:xfrm>
            <a:off x="7711815" y="2488799"/>
            <a:ext cx="654755" cy="406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Arrow: Right 11">
            <a:extLst>
              <a:ext uri="{FF2B5EF4-FFF2-40B4-BE49-F238E27FC236}">
                <a16:creationId xmlns:a16="http://schemas.microsoft.com/office/drawing/2014/main" id="{7FDDC190-6796-2549-FCDC-7BEB2ABDF4F3}"/>
              </a:ext>
            </a:extLst>
          </p:cNvPr>
          <p:cNvSpPr/>
          <p:nvPr/>
        </p:nvSpPr>
        <p:spPr>
          <a:xfrm rot="9232828">
            <a:off x="8626489" y="4959331"/>
            <a:ext cx="654755" cy="406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518034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 Longitudinal Report for an individual student showing two opportunities on the Grade 3 Mathematics test.&#10;">
            <a:extLst>
              <a:ext uri="{FF2B5EF4-FFF2-40B4-BE49-F238E27FC236}">
                <a16:creationId xmlns:a16="http://schemas.microsoft.com/office/drawing/2014/main" id="{9A58BE10-D32F-48AE-9E43-A9F1D2EF8373}"/>
              </a:ext>
            </a:extLst>
          </p:cNvPr>
          <p:cNvSpPr>
            <a:spLocks noGrp="1"/>
          </p:cNvSpPr>
          <p:nvPr>
            <p:ph type="title" idx="4294967295"/>
          </p:nvPr>
        </p:nvSpPr>
        <p:spPr>
          <a:xfrm>
            <a:off x="230549" y="69630"/>
            <a:ext cx="11016200" cy="518012"/>
          </a:xfrm>
        </p:spPr>
        <p:txBody>
          <a:bodyPr/>
          <a:lstStyle/>
          <a:p>
            <a:r>
              <a:rPr lang="en-US"/>
              <a:t>The Longitudinal Report—Scores Over Time - Formative</a:t>
            </a:r>
          </a:p>
        </p:txBody>
      </p:sp>
      <p:sp>
        <p:nvSpPr>
          <p:cNvPr id="2" name="Slide Number Placeholder 1">
            <a:extLst>
              <a:ext uri="{FF2B5EF4-FFF2-40B4-BE49-F238E27FC236}">
                <a16:creationId xmlns:a16="http://schemas.microsoft.com/office/drawing/2014/main" id="{A36BE98D-828F-4B3B-A3E4-16E7186EB862}"/>
              </a:ext>
            </a:extLst>
          </p:cNvPr>
          <p:cNvSpPr>
            <a:spLocks noGrp="1"/>
          </p:cNvSpPr>
          <p:nvPr>
            <p:ph type="sldNum" sz="quarter" idx="12"/>
          </p:nvPr>
        </p:nvSpPr>
        <p:spPr/>
        <p:txBody>
          <a:bodyPr/>
          <a:lstStyle/>
          <a:p>
            <a:fld id="{B70F7035-E4E1-4BB6-A0A9-EB548548B6A5}" type="slidenum">
              <a:rPr lang="en-US" smtClean="0"/>
              <a:t>40</a:t>
            </a:fld>
            <a:endParaRPr lang="en-US"/>
          </a:p>
        </p:txBody>
      </p:sp>
      <p:pic>
        <p:nvPicPr>
          <p:cNvPr id="4" name="Picture 5">
            <a:extLst>
              <a:ext uri="{FF2B5EF4-FFF2-40B4-BE49-F238E27FC236}">
                <a16:creationId xmlns:a16="http://schemas.microsoft.com/office/drawing/2014/main" id="{16A3EA61-3DBC-4E79-A05B-17133E2B4ACD}"/>
              </a:ext>
            </a:extLst>
          </p:cNvPr>
          <p:cNvPicPr>
            <a:picLocks noChangeAspect="1"/>
          </p:cNvPicPr>
          <p:nvPr/>
        </p:nvPicPr>
        <p:blipFill>
          <a:blip r:embed="rId3"/>
          <a:stretch>
            <a:fillRect/>
          </a:stretch>
        </p:blipFill>
        <p:spPr>
          <a:xfrm>
            <a:off x="2156178" y="942033"/>
            <a:ext cx="7443347" cy="4973934"/>
          </a:xfrm>
          <a:prstGeom prst="rect">
            <a:avLst/>
          </a:prstGeom>
        </p:spPr>
      </p:pic>
    </p:spTree>
    <p:extLst>
      <p:ext uri="{BB962C8B-B14F-4D97-AF65-F5344CB8AC3E}">
        <p14:creationId xmlns:p14="http://schemas.microsoft.com/office/powerpoint/2010/main" val="1419577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214A55-D9AB-478D-B064-F6C7E352C659}"/>
              </a:ext>
            </a:extLst>
          </p:cNvPr>
          <p:cNvSpPr>
            <a:spLocks noGrp="1"/>
          </p:cNvSpPr>
          <p:nvPr>
            <p:ph type="title" idx="4294967295"/>
          </p:nvPr>
        </p:nvSpPr>
        <p:spPr>
          <a:xfrm>
            <a:off x="384204" y="9813"/>
            <a:ext cx="11016200" cy="518012"/>
          </a:xfrm>
        </p:spPr>
        <p:txBody>
          <a:bodyPr/>
          <a:lstStyle/>
          <a:p>
            <a:r>
              <a:rPr lang="en-US"/>
              <a:t>The Longitudinal Report—Performance Over Time</a:t>
            </a:r>
          </a:p>
        </p:txBody>
      </p:sp>
      <p:pic>
        <p:nvPicPr>
          <p:cNvPr id="5" name="Picture 4">
            <a:extLst>
              <a:ext uri="{FF2B5EF4-FFF2-40B4-BE49-F238E27FC236}">
                <a16:creationId xmlns:a16="http://schemas.microsoft.com/office/drawing/2014/main" id="{56B85018-D434-4518-A490-9F71EFA7B105}"/>
              </a:ext>
            </a:extLst>
          </p:cNvPr>
          <p:cNvPicPr>
            <a:picLocks noChangeAspect="1"/>
          </p:cNvPicPr>
          <p:nvPr/>
        </p:nvPicPr>
        <p:blipFill>
          <a:blip r:embed="rId3">
            <a:extLst>
              <a:ext uri="{28A0092B-C50C-407E-A947-70E740481C1C}">
                <a14:useLocalDpi xmlns:a14="http://schemas.microsoft.com/office/drawing/2010/main" val="0"/>
              </a:ext>
            </a:extLst>
          </a:blip>
          <a:srcRect t="22835" b="22835"/>
          <a:stretch/>
        </p:blipFill>
        <p:spPr>
          <a:xfrm>
            <a:off x="271347" y="882535"/>
            <a:ext cx="8349902" cy="2578840"/>
          </a:xfrm>
          <a:prstGeom prst="rect">
            <a:avLst/>
          </a:prstGeom>
        </p:spPr>
      </p:pic>
      <p:pic>
        <p:nvPicPr>
          <p:cNvPr id="6" name="Picture 5">
            <a:extLst>
              <a:ext uri="{FF2B5EF4-FFF2-40B4-BE49-F238E27FC236}">
                <a16:creationId xmlns:a16="http://schemas.microsoft.com/office/drawing/2014/main" id="{61F3FEDC-E6FB-4CC2-B1CD-DA0B28C91C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17123" y="882534"/>
            <a:ext cx="3008609" cy="2578839"/>
          </a:xfrm>
          <a:prstGeom prst="rect">
            <a:avLst/>
          </a:prstGeom>
        </p:spPr>
      </p:pic>
      <p:cxnSp>
        <p:nvCxnSpPr>
          <p:cNvPr id="4" name="Straight Connector 3">
            <a:extLst>
              <a:ext uri="{FF2B5EF4-FFF2-40B4-BE49-F238E27FC236}">
                <a16:creationId xmlns:a16="http://schemas.microsoft.com/office/drawing/2014/main" id="{BE4C0D00-2AC6-42E2-B6E6-FEE027F287BB}"/>
              </a:ext>
              <a:ext uri="{C183D7F6-B498-43B3-948B-1728B52AA6E4}">
                <adec:decorative xmlns:adec="http://schemas.microsoft.com/office/drawing/2017/decorative" val="1"/>
              </a:ext>
            </a:extLst>
          </p:cNvPr>
          <p:cNvCxnSpPr>
            <a:cxnSpLocks/>
          </p:cNvCxnSpPr>
          <p:nvPr/>
        </p:nvCxnSpPr>
        <p:spPr>
          <a:xfrm>
            <a:off x="384776" y="4005729"/>
            <a:ext cx="0" cy="2133600"/>
          </a:xfrm>
          <a:prstGeom prst="line">
            <a:avLst/>
          </a:prstGeom>
          <a:ln w="1905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079DA8-59A8-4B3A-9275-D8216211BAA1}"/>
              </a:ext>
              <a:ext uri="{C183D7F6-B498-43B3-948B-1728B52AA6E4}">
                <adec:decorative xmlns:adec="http://schemas.microsoft.com/office/drawing/2017/decorative" val="1"/>
              </a:ext>
            </a:extLst>
          </p:cNvPr>
          <p:cNvCxnSpPr>
            <a:cxnSpLocks/>
          </p:cNvCxnSpPr>
          <p:nvPr/>
        </p:nvCxnSpPr>
        <p:spPr>
          <a:xfrm>
            <a:off x="9046922" y="3994578"/>
            <a:ext cx="0" cy="2133600"/>
          </a:xfrm>
          <a:prstGeom prst="line">
            <a:avLst/>
          </a:prstGeom>
          <a:ln w="1905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E0E5E6-B876-4DE3-9C77-0AD03D9D855F}"/>
              </a:ext>
              <a:ext uri="{C183D7F6-B498-43B3-948B-1728B52AA6E4}">
                <adec:decorative xmlns:adec="http://schemas.microsoft.com/office/drawing/2017/decorative" val="1"/>
              </a:ext>
            </a:extLst>
          </p:cNvPr>
          <p:cNvCxnSpPr>
            <a:cxnSpLocks/>
          </p:cNvCxnSpPr>
          <p:nvPr/>
        </p:nvCxnSpPr>
        <p:spPr>
          <a:xfrm flipV="1">
            <a:off x="403929" y="6131741"/>
            <a:ext cx="8644773" cy="8363"/>
          </a:xfrm>
          <a:prstGeom prst="line">
            <a:avLst/>
          </a:prstGeom>
          <a:ln w="19050">
            <a:solidFill>
              <a:srgbClr val="A9A9A9"/>
            </a:solidFill>
          </a:ln>
        </p:spPr>
        <p:style>
          <a:lnRef idx="1">
            <a:schemeClr val="accent1"/>
          </a:lnRef>
          <a:fillRef idx="0">
            <a:schemeClr val="accent1"/>
          </a:fillRef>
          <a:effectRef idx="0">
            <a:schemeClr val="accent1"/>
          </a:effectRef>
          <a:fontRef idx="minor">
            <a:schemeClr val="tx1"/>
          </a:fontRef>
        </p:style>
      </p:cxnSp>
      <p:sp>
        <p:nvSpPr>
          <p:cNvPr id="23" name="Arrow: Right 22">
            <a:extLst>
              <a:ext uri="{FF2B5EF4-FFF2-40B4-BE49-F238E27FC236}">
                <a16:creationId xmlns:a16="http://schemas.microsoft.com/office/drawing/2014/main" id="{B774F97E-D82C-4C87-9B6A-125BC1C69E2F}"/>
              </a:ext>
              <a:ext uri="{C183D7F6-B498-43B3-948B-1728B52AA6E4}">
                <adec:decorative xmlns:adec="http://schemas.microsoft.com/office/drawing/2017/decorative" val="1"/>
              </a:ext>
            </a:extLst>
          </p:cNvPr>
          <p:cNvSpPr/>
          <p:nvPr/>
        </p:nvSpPr>
        <p:spPr>
          <a:xfrm rot="5400000">
            <a:off x="8619027" y="643993"/>
            <a:ext cx="606056" cy="37372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20" name="Picture 19">
            <a:extLst>
              <a:ext uri="{FF2B5EF4-FFF2-40B4-BE49-F238E27FC236}">
                <a16:creationId xmlns:a16="http://schemas.microsoft.com/office/drawing/2014/main" id="{32B41C8D-57EC-45B3-A5A4-90E1B9FC4FE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556" y="1157620"/>
            <a:ext cx="2577352" cy="1545052"/>
          </a:xfrm>
          <a:prstGeom prst="rect">
            <a:avLst/>
          </a:prstGeom>
        </p:spPr>
      </p:pic>
      <p:sp>
        <p:nvSpPr>
          <p:cNvPr id="25" name="Rectangle: Rounded Corners 24">
            <a:extLst>
              <a:ext uri="{FF2B5EF4-FFF2-40B4-BE49-F238E27FC236}">
                <a16:creationId xmlns:a16="http://schemas.microsoft.com/office/drawing/2014/main" id="{D8F17A36-D905-4263-AC3D-351B50EC8219}"/>
              </a:ext>
              <a:ext uri="{C183D7F6-B498-43B3-948B-1728B52AA6E4}">
                <adec:decorative xmlns:adec="http://schemas.microsoft.com/office/drawing/2017/decorative" val="1"/>
              </a:ext>
            </a:extLst>
          </p:cNvPr>
          <p:cNvSpPr/>
          <p:nvPr/>
        </p:nvSpPr>
        <p:spPr>
          <a:xfrm>
            <a:off x="9766998" y="918828"/>
            <a:ext cx="2153655" cy="5140149"/>
          </a:xfrm>
          <a:prstGeom prst="roundRect">
            <a:avLst/>
          </a:prstGeom>
          <a:solidFill>
            <a:schemeClr val="bg1">
              <a:lumMod val="95000"/>
            </a:schemeClr>
          </a:solidFill>
          <a:ln w="28575">
            <a:solidFill>
              <a:srgbClr val="35A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lumMod val="50000"/>
                  </a:schemeClr>
                </a:solidFill>
              </a:rPr>
              <a:t>School Year</a:t>
            </a:r>
            <a:r>
              <a:rPr lang="en-US" sz="1600">
                <a:solidFill>
                  <a:schemeClr val="tx1">
                    <a:lumMod val="50000"/>
                  </a:schemeClr>
                </a:solidFill>
              </a:rPr>
              <a:t>: By default, data are shown for all years. Selecting a date, such as “2022,” will filter the results for the 2022—2023 school year results.</a:t>
            </a:r>
          </a:p>
          <a:p>
            <a:r>
              <a:rPr lang="en-US" sz="1600" b="1">
                <a:solidFill>
                  <a:schemeClr val="tx1">
                    <a:lumMod val="50000"/>
                  </a:schemeClr>
                </a:solidFill>
              </a:rPr>
              <a:t>Test Reason</a:t>
            </a:r>
            <a:r>
              <a:rPr lang="en-US" sz="1600">
                <a:solidFill>
                  <a:schemeClr val="tx1">
                    <a:lumMod val="50000"/>
                  </a:schemeClr>
                </a:solidFill>
              </a:rPr>
              <a:t>: Most helpful for numerous interim and benchmark tests that can be screened by category, omitting those you do not need to see..</a:t>
            </a:r>
          </a:p>
          <a:p>
            <a:r>
              <a:rPr lang="en-US" sz="1600" b="1">
                <a:solidFill>
                  <a:schemeClr val="tx1">
                    <a:lumMod val="50000"/>
                  </a:schemeClr>
                </a:solidFill>
              </a:rPr>
              <a:t>Test Label</a:t>
            </a:r>
            <a:r>
              <a:rPr lang="en-US" sz="1600">
                <a:solidFill>
                  <a:schemeClr val="tx1">
                    <a:lumMod val="50000"/>
                  </a:schemeClr>
                </a:solidFill>
              </a:rPr>
              <a:t>: Deselect the names of the tests you don’t need to see.</a:t>
            </a:r>
          </a:p>
        </p:txBody>
      </p:sp>
      <p:sp>
        <p:nvSpPr>
          <p:cNvPr id="2" name="Slide Number Placeholder 1">
            <a:extLst>
              <a:ext uri="{FF2B5EF4-FFF2-40B4-BE49-F238E27FC236}">
                <a16:creationId xmlns:a16="http://schemas.microsoft.com/office/drawing/2014/main" id="{2412F72F-A039-465E-B589-E81C492A7BB6}"/>
              </a:ext>
            </a:extLst>
          </p:cNvPr>
          <p:cNvSpPr>
            <a:spLocks noGrp="1"/>
          </p:cNvSpPr>
          <p:nvPr>
            <p:ph type="sldNum" sz="quarter" idx="12"/>
          </p:nvPr>
        </p:nvSpPr>
        <p:spPr/>
        <p:txBody>
          <a:bodyPr/>
          <a:lstStyle/>
          <a:p>
            <a:fld id="{B70F7035-E4E1-4BB6-A0A9-EB548548B6A5}" type="slidenum">
              <a:rPr lang="en-US" smtClean="0"/>
              <a:t>41</a:t>
            </a:fld>
            <a:endParaRPr lang="en-US"/>
          </a:p>
        </p:txBody>
      </p:sp>
      <p:pic>
        <p:nvPicPr>
          <p:cNvPr id="10" name="Picture 9">
            <a:extLst>
              <a:ext uri="{FF2B5EF4-FFF2-40B4-BE49-F238E27FC236}">
                <a16:creationId xmlns:a16="http://schemas.microsoft.com/office/drawing/2014/main" id="{F22923E0-4574-9CE0-FC3A-53FCB29F297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6255" y="4142572"/>
            <a:ext cx="8411511" cy="1634459"/>
          </a:xfrm>
          <a:prstGeom prst="rect">
            <a:avLst/>
          </a:prstGeom>
        </p:spPr>
      </p:pic>
    </p:spTree>
    <p:extLst>
      <p:ext uri="{BB962C8B-B14F-4D97-AF65-F5344CB8AC3E}">
        <p14:creationId xmlns:p14="http://schemas.microsoft.com/office/powerpoint/2010/main" val="389816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9B6DA11-F2A8-40DA-8072-58D754AE1386}"/>
              </a:ext>
            </a:extLst>
          </p:cNvPr>
          <p:cNvSpPr>
            <a:spLocks noGrp="1"/>
          </p:cNvSpPr>
          <p:nvPr>
            <p:ph type="title"/>
          </p:nvPr>
        </p:nvSpPr>
        <p:spPr>
          <a:xfrm>
            <a:off x="306030" y="116114"/>
            <a:ext cx="10515600" cy="426771"/>
          </a:xfrm>
        </p:spPr>
        <p:txBody>
          <a:bodyPr>
            <a:normAutofit fontScale="90000"/>
          </a:bodyPr>
          <a:lstStyle/>
          <a:p>
            <a:r>
              <a:rPr lang="en-US"/>
              <a:t>Longitudinal</a:t>
            </a:r>
            <a:r>
              <a:rPr lang="en-US" baseline="0"/>
              <a:t> Reports—Ways to Customize</a:t>
            </a:r>
            <a:endParaRPr lang="en-US"/>
          </a:p>
        </p:txBody>
      </p:sp>
      <p:grpSp>
        <p:nvGrpSpPr>
          <p:cNvPr id="10" name="Group 9">
            <a:extLst>
              <a:ext uri="{FF2B5EF4-FFF2-40B4-BE49-F238E27FC236}">
                <a16:creationId xmlns:a16="http://schemas.microsoft.com/office/drawing/2014/main" id="{66A248A5-5FB4-4098-A7B2-8750C0897FF2}"/>
              </a:ext>
              <a:ext uri="{C183D7F6-B498-43B3-948B-1728B52AA6E4}">
                <adec:decorative xmlns:adec="http://schemas.microsoft.com/office/drawing/2017/decorative" val="1"/>
              </a:ext>
            </a:extLst>
          </p:cNvPr>
          <p:cNvGrpSpPr/>
          <p:nvPr/>
        </p:nvGrpSpPr>
        <p:grpSpPr>
          <a:xfrm>
            <a:off x="651855" y="1190518"/>
            <a:ext cx="10943068" cy="895281"/>
            <a:chOff x="850901" y="1396233"/>
            <a:chExt cx="10544180" cy="628123"/>
          </a:xfrm>
          <a:solidFill>
            <a:schemeClr val="tx1">
              <a:lumMod val="20000"/>
              <a:lumOff val="80000"/>
            </a:schemeClr>
          </a:solidFill>
        </p:grpSpPr>
        <p:sp>
          <p:nvSpPr>
            <p:cNvPr id="9" name="TextBox 8">
              <a:extLst>
                <a:ext uri="{FF2B5EF4-FFF2-40B4-BE49-F238E27FC236}">
                  <a16:creationId xmlns:a16="http://schemas.microsoft.com/office/drawing/2014/main" id="{550EAF9C-A6A7-4758-A257-669384CF8D80}"/>
                </a:ext>
              </a:extLst>
            </p:cNvPr>
            <p:cNvSpPr txBox="1"/>
            <p:nvPr/>
          </p:nvSpPr>
          <p:spPr>
            <a:xfrm>
              <a:off x="850901" y="1417489"/>
              <a:ext cx="10544180" cy="550631"/>
            </a:xfrm>
            <a:prstGeom prst="rect">
              <a:avLst/>
            </a:prstGeom>
            <a:solidFill>
              <a:schemeClr val="bg1">
                <a:lumMod val="95000"/>
              </a:schemeClr>
            </a:solidFill>
            <a:ln w="28575">
              <a:solidFill>
                <a:srgbClr val="2C9ED9"/>
              </a:solidFill>
            </a:ln>
          </p:spPr>
          <p:txBody>
            <a:bodyPr wrap="square" rtlCol="0" anchor="ctr">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Results from current and previous school years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Filter options: school year, test reason, test label</a:t>
              </a:r>
            </a:p>
          </p:txBody>
        </p:sp>
        <p:pic>
          <p:nvPicPr>
            <p:cNvPr id="14" name="Picture 13">
              <a:extLst>
                <a:ext uri="{FF2B5EF4-FFF2-40B4-BE49-F238E27FC236}">
                  <a16:creationId xmlns:a16="http://schemas.microsoft.com/office/drawing/2014/main" id="{88C531AA-0651-4B42-9FEC-1307E39C465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31227" y="1396233"/>
              <a:ext cx="837498" cy="628123"/>
            </a:xfrm>
            <a:prstGeom prst="rect">
              <a:avLst/>
            </a:prstGeom>
            <a:grpFill/>
          </p:spPr>
        </p:pic>
      </p:grpSp>
      <p:sp>
        <p:nvSpPr>
          <p:cNvPr id="3" name="Text Placeholder 2">
            <a:extLst>
              <a:ext uri="{FF2B5EF4-FFF2-40B4-BE49-F238E27FC236}">
                <a16:creationId xmlns:a16="http://schemas.microsoft.com/office/drawing/2014/main" id="{051A3CE5-B4AD-4B95-9724-467D7B4F2C06}"/>
              </a:ext>
            </a:extLst>
          </p:cNvPr>
          <p:cNvSpPr>
            <a:spLocks noGrp="1"/>
          </p:cNvSpPr>
          <p:nvPr>
            <p:ph type="body" idx="1"/>
          </p:nvPr>
        </p:nvSpPr>
        <p:spPr>
          <a:xfrm>
            <a:off x="651855" y="2449622"/>
            <a:ext cx="5344528" cy="844568"/>
          </a:xfrm>
          <a:noFill/>
          <a:ln w="28575">
            <a:solidFill>
              <a:srgbClr val="2C9ED9"/>
            </a:solidFill>
          </a:ln>
        </p:spPr>
        <p:txBody>
          <a:bodyPr anchor="ctr">
            <a:normAutofit/>
          </a:bodyPr>
          <a:lstStyle/>
          <a:p>
            <a:pPr algn="ctr">
              <a:spcBef>
                <a:spcPts val="0"/>
              </a:spcBef>
            </a:pPr>
            <a:r>
              <a:rPr lang="en-US" b="0">
                <a:solidFill>
                  <a:schemeClr val="accent1">
                    <a:lumMod val="50000"/>
                  </a:schemeClr>
                </a:solidFill>
              </a:rPr>
              <a:t>          </a:t>
            </a:r>
            <a:r>
              <a:rPr lang="en-US" sz="3200" b="0">
                <a:solidFill>
                  <a:schemeClr val="tx1">
                    <a:lumMod val="50000"/>
                  </a:schemeClr>
                </a:solidFill>
              </a:rPr>
              <a:t>INDIVIDUAL REPORTS</a:t>
            </a:r>
            <a:r>
              <a:rPr lang="en-US"/>
              <a:t>	</a:t>
            </a:r>
          </a:p>
        </p:txBody>
      </p:sp>
      <p:sp>
        <p:nvSpPr>
          <p:cNvPr id="4" name="Content Placeholder 3">
            <a:extLst>
              <a:ext uri="{FF2B5EF4-FFF2-40B4-BE49-F238E27FC236}">
                <a16:creationId xmlns:a16="http://schemas.microsoft.com/office/drawing/2014/main" id="{FFE94E0E-0B0B-428C-BAD7-FA70AEBFFBF0}"/>
              </a:ext>
            </a:extLst>
          </p:cNvPr>
          <p:cNvSpPr>
            <a:spLocks noGrp="1"/>
          </p:cNvSpPr>
          <p:nvPr>
            <p:ph sz="half" idx="2"/>
          </p:nvPr>
        </p:nvSpPr>
        <p:spPr>
          <a:xfrm>
            <a:off x="651855" y="3563811"/>
            <a:ext cx="5344529" cy="2265733"/>
          </a:xfrm>
          <a:solidFill>
            <a:schemeClr val="bg1">
              <a:lumMod val="95000"/>
            </a:schemeClr>
          </a:solidFill>
          <a:ln w="28575">
            <a:solidFill>
              <a:srgbClr val="2C9ED9"/>
            </a:solidFill>
          </a:ln>
        </p:spPr>
        <p:txBody>
          <a:bodyPr lIns="91440" rIns="0" anchor="ctr">
            <a:normAutofit/>
          </a:bodyPr>
          <a:lstStyle/>
          <a:p>
            <a:pPr>
              <a:buFont typeface="Arial" panose="020B0604020202020204" pitchFamily="34" charset="0"/>
              <a:buChar char="•"/>
            </a:pPr>
            <a:r>
              <a:rPr lang="en-US" sz="2000">
                <a:solidFill>
                  <a:schemeClr val="tx1">
                    <a:lumMod val="50000"/>
                  </a:schemeClr>
                </a:solidFill>
              </a:rPr>
              <a:t>Multiple instances of the same test (interims and benchmarks)</a:t>
            </a:r>
          </a:p>
          <a:p>
            <a:pPr>
              <a:buFont typeface="Arial" panose="020B0604020202020204" pitchFamily="34" charset="0"/>
              <a:buChar char="•"/>
            </a:pPr>
            <a:r>
              <a:rPr lang="en-US" sz="2000">
                <a:solidFill>
                  <a:schemeClr val="tx1">
                    <a:lumMod val="50000"/>
                  </a:schemeClr>
                </a:solidFill>
              </a:rPr>
              <a:t>Related tests (typically related by standard and determined by school/district administration)</a:t>
            </a:r>
          </a:p>
        </p:txBody>
      </p:sp>
      <p:sp>
        <p:nvSpPr>
          <p:cNvPr id="5" name="Text Placeholder 4">
            <a:extLst>
              <a:ext uri="{FF2B5EF4-FFF2-40B4-BE49-F238E27FC236}">
                <a16:creationId xmlns:a16="http://schemas.microsoft.com/office/drawing/2014/main" id="{7103FE07-A814-4E00-957D-5EA7C315CC4B}"/>
              </a:ext>
            </a:extLst>
          </p:cNvPr>
          <p:cNvSpPr>
            <a:spLocks noGrp="1"/>
          </p:cNvSpPr>
          <p:nvPr>
            <p:ph type="body" sz="quarter" idx="3"/>
          </p:nvPr>
        </p:nvSpPr>
        <p:spPr>
          <a:xfrm>
            <a:off x="6251174" y="2495501"/>
            <a:ext cx="5344527" cy="844568"/>
          </a:xfrm>
          <a:noFill/>
          <a:ln w="28575">
            <a:solidFill>
              <a:srgbClr val="2C9ED9"/>
            </a:solidFill>
          </a:ln>
        </p:spPr>
        <p:txBody>
          <a:bodyPr anchor="ctr">
            <a:normAutofit/>
          </a:bodyPr>
          <a:lstStyle/>
          <a:p>
            <a:pPr algn="ctr">
              <a:lnSpc>
                <a:spcPct val="100000"/>
              </a:lnSpc>
              <a:spcBef>
                <a:spcPts val="0"/>
              </a:spcBef>
            </a:pPr>
            <a:r>
              <a:rPr lang="en-US" sz="3200" b="0">
                <a:solidFill>
                  <a:schemeClr val="tx1">
                    <a:lumMod val="50000"/>
                  </a:schemeClr>
                </a:solidFill>
              </a:rPr>
              <a:t>GROUP REPORTS</a:t>
            </a:r>
          </a:p>
        </p:txBody>
      </p:sp>
      <p:sp>
        <p:nvSpPr>
          <p:cNvPr id="6" name="Content Placeholder 5">
            <a:extLst>
              <a:ext uri="{FF2B5EF4-FFF2-40B4-BE49-F238E27FC236}">
                <a16:creationId xmlns:a16="http://schemas.microsoft.com/office/drawing/2014/main" id="{0A844CA5-E5DE-4ECA-9846-84C094195A71}"/>
              </a:ext>
            </a:extLst>
          </p:cNvPr>
          <p:cNvSpPr>
            <a:spLocks noGrp="1"/>
          </p:cNvSpPr>
          <p:nvPr>
            <p:ph sz="quarter" idx="4"/>
          </p:nvPr>
        </p:nvSpPr>
        <p:spPr>
          <a:xfrm>
            <a:off x="6251174" y="3563812"/>
            <a:ext cx="5344528" cy="1957302"/>
          </a:xfrm>
          <a:solidFill>
            <a:schemeClr val="bg1">
              <a:lumMod val="95000"/>
            </a:schemeClr>
          </a:solidFill>
          <a:ln w="28575">
            <a:solidFill>
              <a:srgbClr val="2C9ED9"/>
            </a:solidFill>
          </a:ln>
        </p:spPr>
        <p:txBody>
          <a:bodyPr lIns="91440" anchor="ctr" anchorCtr="0">
            <a:normAutofit/>
          </a:bodyPr>
          <a:lstStyle/>
          <a:p>
            <a:r>
              <a:rPr lang="en-US" sz="2000">
                <a:solidFill>
                  <a:schemeClr val="tx1">
                    <a:lumMod val="50000"/>
                  </a:schemeClr>
                </a:solidFill>
              </a:rPr>
              <a:t>Students who completed the same test multiple times (interims and benchmarks)</a:t>
            </a:r>
          </a:p>
          <a:p>
            <a:r>
              <a:rPr lang="en-US" sz="2000">
                <a:solidFill>
                  <a:schemeClr val="tx1">
                    <a:lumMod val="50000"/>
                  </a:schemeClr>
                </a:solidFill>
              </a:rPr>
              <a:t>Students who completed related tests</a:t>
            </a:r>
          </a:p>
        </p:txBody>
      </p:sp>
      <p:sp>
        <p:nvSpPr>
          <p:cNvPr id="7" name="Rectangle: Rounded Corners 6">
            <a:extLst>
              <a:ext uri="{FF2B5EF4-FFF2-40B4-BE49-F238E27FC236}">
                <a16:creationId xmlns:a16="http://schemas.microsoft.com/office/drawing/2014/main" id="{9FB5EDEC-C105-46FE-83CC-03FE13A71360}"/>
              </a:ext>
              <a:ext uri="{C183D7F6-B498-43B3-948B-1728B52AA6E4}">
                <adec:decorative xmlns:adec="http://schemas.microsoft.com/office/drawing/2017/decorative" val="1"/>
              </a:ext>
            </a:extLst>
          </p:cNvPr>
          <p:cNvSpPr/>
          <p:nvPr/>
        </p:nvSpPr>
        <p:spPr>
          <a:xfrm>
            <a:off x="906646" y="2581732"/>
            <a:ext cx="651922" cy="537961"/>
          </a:xfrm>
          <a:prstGeom prst="roundRect">
            <a:avLst>
              <a:gd name="adj" fmla="val 16670"/>
            </a:avLst>
          </a:prstGeom>
          <a: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4000" r="-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7">
            <a:extLst>
              <a:ext uri="{FF2B5EF4-FFF2-40B4-BE49-F238E27FC236}">
                <a16:creationId xmlns:a16="http://schemas.microsoft.com/office/drawing/2014/main" id="{C962F9FA-68CC-48F8-BC86-88CFC5801DE9}"/>
              </a:ext>
              <a:ext uri="{C183D7F6-B498-43B3-948B-1728B52AA6E4}">
                <adec:decorative xmlns:adec="http://schemas.microsoft.com/office/drawing/2017/decorative" val="1"/>
              </a:ext>
            </a:extLst>
          </p:cNvPr>
          <p:cNvSpPr/>
          <p:nvPr/>
        </p:nvSpPr>
        <p:spPr>
          <a:xfrm>
            <a:off x="6579549" y="2648804"/>
            <a:ext cx="706194" cy="537961"/>
          </a:xfrm>
          <a:prstGeom prst="roundRect">
            <a:avLst>
              <a:gd name="adj" fmla="val 16670"/>
            </a:avLst>
          </a:prstGeom>
          <a: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Slide Number Placeholder 1">
            <a:extLst>
              <a:ext uri="{FF2B5EF4-FFF2-40B4-BE49-F238E27FC236}">
                <a16:creationId xmlns:a16="http://schemas.microsoft.com/office/drawing/2014/main" id="{45CC7F57-5B0B-442F-9331-3F5ED54F2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808584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5F9097-D723-4448-8E63-73D977B3AE94}"/>
              </a:ext>
            </a:extLst>
          </p:cNvPr>
          <p:cNvSpPr>
            <a:spLocks noGrp="1"/>
          </p:cNvSpPr>
          <p:nvPr>
            <p:ph type="title" idx="4294967295"/>
          </p:nvPr>
        </p:nvSpPr>
        <p:spPr>
          <a:xfrm>
            <a:off x="251625" y="41585"/>
            <a:ext cx="11016200" cy="518012"/>
          </a:xfrm>
        </p:spPr>
        <p:txBody>
          <a:bodyPr/>
          <a:lstStyle/>
          <a:p>
            <a:r>
              <a:rPr lang="en-US"/>
              <a:t>How to Build a Demographic Breakdown Report</a:t>
            </a:r>
          </a:p>
        </p:txBody>
      </p:sp>
      <p:grpSp>
        <p:nvGrpSpPr>
          <p:cNvPr id="8" name="Group 7">
            <a:extLst>
              <a:ext uri="{FF2B5EF4-FFF2-40B4-BE49-F238E27FC236}">
                <a16:creationId xmlns:a16="http://schemas.microsoft.com/office/drawing/2014/main" id="{BD7AAD83-60EC-4656-BA9F-E410478925DD}"/>
              </a:ext>
            </a:extLst>
          </p:cNvPr>
          <p:cNvGrpSpPr/>
          <p:nvPr/>
        </p:nvGrpSpPr>
        <p:grpSpPr>
          <a:xfrm>
            <a:off x="614218" y="1101912"/>
            <a:ext cx="10963564" cy="4654175"/>
            <a:chOff x="832196" y="857744"/>
            <a:chExt cx="10963564" cy="4654175"/>
          </a:xfrm>
        </p:grpSpPr>
        <p:pic>
          <p:nvPicPr>
            <p:cNvPr id="4" name="Picture 3">
              <a:extLst>
                <a:ext uri="{FF2B5EF4-FFF2-40B4-BE49-F238E27FC236}">
                  <a16:creationId xmlns:a16="http://schemas.microsoft.com/office/drawing/2014/main" id="{41368F73-3D6D-45AE-B610-BF254BEBF7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2196" y="1480526"/>
              <a:ext cx="10963564" cy="40313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FD32EFB1-DAEA-4297-97E2-0B0B68F46CDE}"/>
                </a:ext>
              </a:extLst>
            </p:cNvPr>
            <p:cNvSpPr/>
            <p:nvPr/>
          </p:nvSpPr>
          <p:spPr>
            <a:xfrm>
              <a:off x="9245600" y="1163781"/>
              <a:ext cx="2336800" cy="278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pic>
          <p:nvPicPr>
            <p:cNvPr id="9" name="Picture 8" descr="Text&#10;&#10;Description automatically generated">
              <a:extLst>
                <a:ext uri="{FF2B5EF4-FFF2-40B4-BE49-F238E27FC236}">
                  <a16:creationId xmlns:a16="http://schemas.microsoft.com/office/drawing/2014/main" id="{5DCE5A12-5094-4B3B-8AF0-8D1390907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3846" y="1130104"/>
              <a:ext cx="1398554" cy="312497"/>
            </a:xfrm>
            <a:prstGeom prst="rect">
              <a:avLst/>
            </a:prstGeom>
          </p:spPr>
        </p:pic>
        <p:pic>
          <p:nvPicPr>
            <p:cNvPr id="12" name="Picture 11">
              <a:extLst>
                <a:ext uri="{FF2B5EF4-FFF2-40B4-BE49-F238E27FC236}">
                  <a16:creationId xmlns:a16="http://schemas.microsoft.com/office/drawing/2014/main" id="{0029F8FF-BDD3-48F0-B678-0C0EBC31A94E}"/>
                </a:ext>
              </a:extLst>
            </p:cNvPr>
            <p:cNvPicPr>
              <a:picLocks noChangeAspect="1"/>
            </p:cNvPicPr>
            <p:nvPr/>
          </p:nvPicPr>
          <p:blipFill>
            <a:blip r:embed="rId5"/>
            <a:stretch>
              <a:fillRect/>
            </a:stretch>
          </p:blipFill>
          <p:spPr>
            <a:xfrm>
              <a:off x="9642836" y="1431883"/>
              <a:ext cx="1799596" cy="596981"/>
            </a:xfrm>
            <a:prstGeom prst="rect">
              <a:avLst/>
            </a:prstGeom>
            <a:ln w="12700">
              <a:solidFill>
                <a:schemeClr val="bg1">
                  <a:lumMod val="75000"/>
                </a:schemeClr>
              </a:solidFill>
            </a:ln>
          </p:spPr>
        </p:pic>
        <p:sp>
          <p:nvSpPr>
            <p:cNvPr id="13" name="Oval 12">
              <a:extLst>
                <a:ext uri="{FF2B5EF4-FFF2-40B4-BE49-F238E27FC236}">
                  <a16:creationId xmlns:a16="http://schemas.microsoft.com/office/drawing/2014/main" id="{23751C31-E15E-4799-B371-A7557CF3CC17}"/>
                </a:ext>
              </a:extLst>
            </p:cNvPr>
            <p:cNvSpPr/>
            <p:nvPr/>
          </p:nvSpPr>
          <p:spPr>
            <a:xfrm>
              <a:off x="9502868" y="1514407"/>
              <a:ext cx="950626" cy="2788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pic>
          <p:nvPicPr>
            <p:cNvPr id="5" name="Picture 4">
              <a:extLst>
                <a:ext uri="{FF2B5EF4-FFF2-40B4-BE49-F238E27FC236}">
                  <a16:creationId xmlns:a16="http://schemas.microsoft.com/office/drawing/2014/main" id="{00542B87-8824-4FD4-A0DC-71736FC920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197" y="857744"/>
              <a:ext cx="1601365" cy="193937"/>
            </a:xfrm>
            <a:prstGeom prst="rect">
              <a:avLst/>
            </a:prstGeom>
          </p:spPr>
        </p:pic>
      </p:grpSp>
      <p:pic>
        <p:nvPicPr>
          <p:cNvPr id="16" name="Picture 15">
            <a:extLst>
              <a:ext uri="{FF2B5EF4-FFF2-40B4-BE49-F238E27FC236}">
                <a16:creationId xmlns:a16="http://schemas.microsoft.com/office/drawing/2014/main" id="{B8F347C0-6188-419D-87C7-66E5FC4F2630}"/>
              </a:ext>
            </a:extLst>
          </p:cNvPr>
          <p:cNvPicPr>
            <a:picLocks noChangeAspect="1"/>
          </p:cNvPicPr>
          <p:nvPr/>
        </p:nvPicPr>
        <p:blipFill>
          <a:blip r:embed="rId7"/>
          <a:stretch>
            <a:fillRect/>
          </a:stretch>
        </p:blipFill>
        <p:spPr>
          <a:xfrm>
            <a:off x="1144951" y="1803952"/>
            <a:ext cx="7882671" cy="410129"/>
          </a:xfrm>
          <a:prstGeom prst="rect">
            <a:avLst/>
          </a:prstGeom>
        </p:spPr>
      </p:pic>
      <p:sp>
        <p:nvSpPr>
          <p:cNvPr id="2" name="Slide Number Placeholder 1">
            <a:extLst>
              <a:ext uri="{FF2B5EF4-FFF2-40B4-BE49-F238E27FC236}">
                <a16:creationId xmlns:a16="http://schemas.microsoft.com/office/drawing/2014/main" id="{773C24DF-1E40-48F0-92EF-CCE18578BB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6" name="Picture 13">
            <a:extLst>
              <a:ext uri="{FF2B5EF4-FFF2-40B4-BE49-F238E27FC236}">
                <a16:creationId xmlns:a16="http://schemas.microsoft.com/office/drawing/2014/main" id="{A8D16261-8535-6A2E-007A-D6E1DBD3862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717890" y="1911673"/>
            <a:ext cx="4250453" cy="3658486"/>
          </a:xfrm>
          <a:prstGeom prst="rect">
            <a:avLst/>
          </a:prstGeom>
        </p:spPr>
      </p:pic>
    </p:spTree>
    <p:extLst>
      <p:ext uri="{BB962C8B-B14F-4D97-AF65-F5344CB8AC3E}">
        <p14:creationId xmlns:p14="http://schemas.microsoft.com/office/powerpoint/2010/main" val="1413195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10269B-3304-4381-BAD8-E7267BB51B84}"/>
              </a:ext>
            </a:extLst>
          </p:cNvPr>
          <p:cNvSpPr>
            <a:spLocks noGrp="1"/>
          </p:cNvSpPr>
          <p:nvPr>
            <p:ph type="title" idx="4294967295"/>
          </p:nvPr>
        </p:nvSpPr>
        <p:spPr>
          <a:xfrm>
            <a:off x="324631" y="501443"/>
            <a:ext cx="11016200" cy="518012"/>
          </a:xfrm>
        </p:spPr>
        <p:txBody>
          <a:bodyPr>
            <a:normAutofit fontScale="90000"/>
          </a:bodyPr>
          <a:lstStyle/>
          <a:p>
            <a:pPr rtl="0" eaLnBrk="1" fontAlgn="auto" latinLnBrk="0" hangingPunct="1"/>
            <a:r>
              <a:rPr lang="en-US" sz="4000" b="0" i="0" kern="1200" spc="0" baseline="0">
                <a:ln>
                  <a:noFill/>
                </a:ln>
                <a:solidFill>
                  <a:srgbClr val="FFFFFF"/>
                </a:solidFill>
                <a:effectLst/>
                <a:latin typeface="+mn-lt"/>
                <a:ea typeface="+mn-ea"/>
                <a:cs typeface="+mn-cs"/>
              </a:rPr>
              <a:t>Demographic Breakdown Report</a:t>
            </a:r>
            <a:endParaRPr lang="en-US" sz="4000">
              <a:effectLst/>
              <a:latin typeface="+mn-lt"/>
            </a:endParaRPr>
          </a:p>
          <a:p>
            <a:endParaRPr lang="en-US"/>
          </a:p>
        </p:txBody>
      </p:sp>
      <p:grpSp>
        <p:nvGrpSpPr>
          <p:cNvPr id="10" name="Group 9" descr="A sample Breakdown report.">
            <a:extLst>
              <a:ext uri="{FF2B5EF4-FFF2-40B4-BE49-F238E27FC236}">
                <a16:creationId xmlns:a16="http://schemas.microsoft.com/office/drawing/2014/main" id="{C97BA4C0-C201-3DC6-166B-166989B602B8}"/>
              </a:ext>
            </a:extLst>
          </p:cNvPr>
          <p:cNvGrpSpPr/>
          <p:nvPr/>
        </p:nvGrpSpPr>
        <p:grpSpPr>
          <a:xfrm>
            <a:off x="1954175" y="908199"/>
            <a:ext cx="8114616" cy="5118528"/>
            <a:chOff x="2436370" y="1209537"/>
            <a:chExt cx="7071312" cy="4438926"/>
          </a:xfrm>
        </p:grpSpPr>
        <p:pic>
          <p:nvPicPr>
            <p:cNvPr id="4" name="Picture 3">
              <a:extLst>
                <a:ext uri="{FF2B5EF4-FFF2-40B4-BE49-F238E27FC236}">
                  <a16:creationId xmlns:a16="http://schemas.microsoft.com/office/drawing/2014/main" id="{0F3DB720-DA0A-1E76-C2E1-27E79305A0EB}"/>
                </a:ext>
              </a:extLst>
            </p:cNvPr>
            <p:cNvPicPr>
              <a:picLocks noChangeAspect="1"/>
            </p:cNvPicPr>
            <p:nvPr/>
          </p:nvPicPr>
          <p:blipFill>
            <a:blip r:embed="rId4"/>
            <a:stretch>
              <a:fillRect/>
            </a:stretch>
          </p:blipFill>
          <p:spPr>
            <a:xfrm>
              <a:off x="2436370" y="1209537"/>
              <a:ext cx="7071312" cy="443892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Flowchart: Connector 5">
              <a:extLst>
                <a:ext uri="{FF2B5EF4-FFF2-40B4-BE49-F238E27FC236}">
                  <a16:creationId xmlns:a16="http://schemas.microsoft.com/office/drawing/2014/main" id="{7AF16518-29B0-78D6-74F1-97EBD012FAC3}"/>
                </a:ext>
              </a:extLst>
            </p:cNvPr>
            <p:cNvSpPr/>
            <p:nvPr/>
          </p:nvSpPr>
          <p:spPr>
            <a:xfrm>
              <a:off x="3023755" y="4260273"/>
              <a:ext cx="332509" cy="290945"/>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grpSp>
      <p:sp>
        <p:nvSpPr>
          <p:cNvPr id="2" name="Slide Number Placeholder 1">
            <a:extLst>
              <a:ext uri="{FF2B5EF4-FFF2-40B4-BE49-F238E27FC236}">
                <a16:creationId xmlns:a16="http://schemas.microsoft.com/office/drawing/2014/main" id="{79C77DE5-1D8D-409B-9D87-487ADCB96E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218524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9A33DF9-D6B4-4270-9C7E-49A33DBB966F}"/>
              </a:ext>
            </a:extLst>
          </p:cNvPr>
          <p:cNvSpPr>
            <a:spLocks noGrp="1"/>
          </p:cNvSpPr>
          <p:nvPr>
            <p:ph type="title" idx="4294967295"/>
          </p:nvPr>
        </p:nvSpPr>
        <p:spPr>
          <a:xfrm>
            <a:off x="211873" y="94589"/>
            <a:ext cx="11016200" cy="518012"/>
          </a:xfrm>
        </p:spPr>
        <p:txBody>
          <a:bodyPr/>
          <a:lstStyle/>
          <a:p>
            <a:r>
              <a:rPr lang="en-US"/>
              <a:t>View Details Window/Breakdown Report</a:t>
            </a:r>
          </a:p>
        </p:txBody>
      </p:sp>
      <p:sp>
        <p:nvSpPr>
          <p:cNvPr id="2" name="Slide Number Placeholder 1">
            <a:extLst>
              <a:ext uri="{FF2B5EF4-FFF2-40B4-BE49-F238E27FC236}">
                <a16:creationId xmlns:a16="http://schemas.microsoft.com/office/drawing/2014/main" id="{DBA5070F-A223-40B1-B9A9-0820619A11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5" name="Picture 13">
            <a:extLst>
              <a:ext uri="{FF2B5EF4-FFF2-40B4-BE49-F238E27FC236}">
                <a16:creationId xmlns:a16="http://schemas.microsoft.com/office/drawing/2014/main" id="{B93D8E81-A59F-89EB-D5FF-1193D69AB5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71" y="1207396"/>
            <a:ext cx="11549742" cy="4715349"/>
          </a:xfrm>
          <a:prstGeom prst="rect">
            <a:avLst/>
          </a:prstGeom>
        </p:spPr>
      </p:pic>
      <p:pic>
        <p:nvPicPr>
          <p:cNvPr id="4" name="Picture 3" descr="A screenshot of a application&#10;&#10;Description automatically generated">
            <a:extLst>
              <a:ext uri="{FF2B5EF4-FFF2-40B4-BE49-F238E27FC236}">
                <a16:creationId xmlns:a16="http://schemas.microsoft.com/office/drawing/2014/main" id="{AB13334D-4972-61D8-401D-0BA39E5D8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0840" y="2532185"/>
            <a:ext cx="2665731" cy="2884211"/>
          </a:xfrm>
          <a:prstGeom prst="rect">
            <a:avLst/>
          </a:prstGeom>
        </p:spPr>
      </p:pic>
    </p:spTree>
    <p:extLst>
      <p:ext uri="{BB962C8B-B14F-4D97-AF65-F5344CB8AC3E}">
        <p14:creationId xmlns:p14="http://schemas.microsoft.com/office/powerpoint/2010/main" val="2385403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814" y="311097"/>
            <a:ext cx="9326880" cy="586726"/>
          </a:xfrm>
        </p:spPr>
        <p:txBody>
          <a:bodyPr>
            <a:normAutofit/>
          </a:bodyPr>
          <a:lstStyle/>
          <a:p>
            <a:r>
              <a:rPr lang="en-US" sz="3600"/>
              <a:t>Use More Advanced Features</a:t>
            </a:r>
          </a:p>
        </p:txBody>
      </p:sp>
      <p:sp>
        <p:nvSpPr>
          <p:cNvPr id="3" name="Content Placeholder 1">
            <a:extLst>
              <a:ext uri="{FF2B5EF4-FFF2-40B4-BE49-F238E27FC236}">
                <a16:creationId xmlns:a16="http://schemas.microsoft.com/office/drawing/2014/main" id="{D71A7854-0D58-4F19-B9EE-9306C516BB7A}"/>
              </a:ext>
            </a:extLst>
          </p:cNvPr>
          <p:cNvSpPr txBox="1">
            <a:spLocks/>
          </p:cNvSpPr>
          <p:nvPr/>
        </p:nvSpPr>
        <p:spPr bwMode="gray">
          <a:xfrm>
            <a:off x="2466475" y="1066266"/>
            <a:ext cx="7488454" cy="4508900"/>
          </a:xfrm>
          <a:prstGeom prst="rect">
            <a:avLst/>
          </a:prstGeom>
          <a:ln w="12700">
            <a:solidFill>
              <a:schemeClr val="bg1">
                <a:lumMod val="75000"/>
              </a:schemeClr>
            </a:solid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803275" lvl="2" indent="-342900">
              <a:buClr>
                <a:schemeClr val="bg1"/>
              </a:buClr>
              <a:buFont typeface="Wingdings" panose="05000000000000000000" pitchFamily="2" charset="2"/>
              <a:buChar char="q"/>
              <a:defRPr/>
            </a:pPr>
            <a:r>
              <a:rPr lang="en-US" sz="2100" b="1">
                <a:solidFill>
                  <a:schemeClr val="bg1"/>
                </a:solidFill>
              </a:rPr>
              <a:t>Tests with Reporting Categories</a:t>
            </a:r>
          </a:p>
          <a:p>
            <a:pPr marL="803275" lvl="2" indent="-342900">
              <a:buClr>
                <a:schemeClr val="bg1"/>
              </a:buClr>
              <a:buFont typeface="Wingdings" panose="05000000000000000000" pitchFamily="2" charset="2"/>
              <a:buChar char="q"/>
              <a:defRPr/>
            </a:pPr>
            <a:r>
              <a:rPr lang="en-US" sz="2100" b="1">
                <a:solidFill>
                  <a:schemeClr val="bg1"/>
                </a:solidFill>
              </a:rPr>
              <a:t>View and Interpret Writing Dimension Measures</a:t>
            </a:r>
          </a:p>
          <a:p>
            <a:pPr marL="803275" lvl="2" indent="-342900">
              <a:buClr>
                <a:schemeClr val="bg1"/>
              </a:buClr>
              <a:buFont typeface="Wingdings" panose="05000000000000000000" pitchFamily="2" charset="2"/>
              <a:buChar char="q"/>
              <a:defRPr/>
            </a:pPr>
            <a:r>
              <a:rPr lang="en-US" sz="2100" b="1">
                <a:solidFill>
                  <a:schemeClr val="bg1"/>
                </a:solidFill>
                <a:cs typeface="Franklin Gothic Book" pitchFamily="34" charset="0"/>
              </a:rPr>
              <a:t>Work with Interim Reports—Their Items, Rubrics, and Scoring Essentials</a:t>
            </a:r>
          </a:p>
          <a:p>
            <a:pPr marL="803275" lvl="2" indent="-342900">
              <a:buClr>
                <a:schemeClr val="bg1"/>
              </a:buClr>
              <a:buFont typeface="Wingdings" panose="05000000000000000000" pitchFamily="2" charset="2"/>
              <a:buChar char="q"/>
              <a:defRPr/>
            </a:pPr>
            <a:r>
              <a:rPr lang="en-US" sz="2100" b="1">
                <a:solidFill>
                  <a:schemeClr val="bg1"/>
                </a:solidFill>
              </a:rPr>
              <a:t>Change Reporting Time Period</a:t>
            </a:r>
          </a:p>
          <a:p>
            <a:pPr marL="803275" lvl="2" indent="-342900">
              <a:buClr>
                <a:schemeClr val="bg1"/>
              </a:buClr>
              <a:buFont typeface="Wingdings" panose="05000000000000000000" pitchFamily="2" charset="2"/>
              <a:buChar char="q"/>
              <a:defRPr/>
            </a:pPr>
            <a:r>
              <a:rPr lang="en-US" sz="2100" b="1">
                <a:solidFill>
                  <a:schemeClr val="bg1"/>
                </a:solidFill>
              </a:rPr>
              <a:t>Manage Test Reasons</a:t>
            </a:r>
          </a:p>
          <a:p>
            <a:pPr marL="803275" lvl="2" indent="-342900">
              <a:buClr>
                <a:schemeClr val="bg1"/>
              </a:buClr>
              <a:buFont typeface="Wingdings" panose="05000000000000000000" pitchFamily="2" charset="2"/>
              <a:buChar char="q"/>
              <a:defRPr/>
            </a:pPr>
            <a:r>
              <a:rPr lang="en-US" sz="2100" b="1">
                <a:solidFill>
                  <a:schemeClr val="bg1"/>
                </a:solidFill>
                <a:cs typeface="Franklin Gothic Book" pitchFamily="34" charset="0"/>
              </a:rPr>
              <a:t>Create a Roster</a:t>
            </a:r>
          </a:p>
          <a:p>
            <a:pPr marL="460375" lvl="2" indent="0">
              <a:buNone/>
              <a:defRPr/>
            </a:pPr>
            <a:endParaRPr lang="en-US" sz="2000"/>
          </a:p>
          <a:p>
            <a:pPr marL="460375" lvl="2" indent="0">
              <a:buFont typeface="Calibri" panose="020F0502020204030204" pitchFamily="34" charset="0"/>
              <a:buNone/>
              <a:defRPr/>
            </a:pPr>
            <a:endParaRPr lang="en-US" sz="2000"/>
          </a:p>
          <a:p>
            <a:pPr marL="803275" lvl="2" indent="-342900">
              <a:buFont typeface="Wingdings" panose="05000000000000000000" pitchFamily="2" charset="2"/>
              <a:buChar char="§"/>
              <a:defRPr/>
            </a:pPr>
            <a:endParaRPr lang="en-US" sz="2000"/>
          </a:p>
          <a:p>
            <a:pPr marL="803275" lvl="2" indent="-342900">
              <a:buFont typeface="Wingdings" panose="05000000000000000000" pitchFamily="2" charset="2"/>
              <a:buChar char="§"/>
              <a:defRPr/>
            </a:pPr>
            <a:endParaRPr lang="en-US" sz="2000"/>
          </a:p>
        </p:txBody>
      </p:sp>
    </p:spTree>
    <p:extLst>
      <p:ext uri="{BB962C8B-B14F-4D97-AF65-F5344CB8AC3E}">
        <p14:creationId xmlns:p14="http://schemas.microsoft.com/office/powerpoint/2010/main" val="1142886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Tests with Reporting Categories</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4" name="Picture 6">
            <a:extLst>
              <a:ext uri="{FF2B5EF4-FFF2-40B4-BE49-F238E27FC236}">
                <a16:creationId xmlns:a16="http://schemas.microsoft.com/office/drawing/2014/main" id="{4D53D466-6DCF-3546-5B8E-8967F5288E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5013" y="1165584"/>
            <a:ext cx="9601973" cy="4526833"/>
          </a:xfrm>
          <a:prstGeom prst="rect">
            <a:avLst/>
          </a:prstGeom>
        </p:spPr>
      </p:pic>
    </p:spTree>
    <p:extLst>
      <p:ext uri="{BB962C8B-B14F-4D97-AF65-F5344CB8AC3E}">
        <p14:creationId xmlns:p14="http://schemas.microsoft.com/office/powerpoint/2010/main" val="3536585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9C9BFF-0C26-43CD-BBF6-59F756F4895E}"/>
              </a:ext>
            </a:extLst>
          </p:cNvPr>
          <p:cNvSpPr>
            <a:spLocks noGrp="1"/>
          </p:cNvSpPr>
          <p:nvPr>
            <p:ph type="title" idx="4294967295"/>
          </p:nvPr>
        </p:nvSpPr>
        <p:spPr>
          <a:xfrm>
            <a:off x="177996" y="10528"/>
            <a:ext cx="11016200" cy="518012"/>
          </a:xfrm>
        </p:spPr>
        <p:txBody>
          <a:bodyPr>
            <a:noAutofit/>
          </a:bodyPr>
          <a:lstStyle/>
          <a:p>
            <a:r>
              <a:rPr lang="en-US" sz="3600">
                <a:latin typeface="+mn-lt"/>
              </a:rPr>
              <a:t>Writing Dimensions</a:t>
            </a:r>
          </a:p>
        </p:txBody>
      </p:sp>
      <p:grpSp>
        <p:nvGrpSpPr>
          <p:cNvPr id="18" name="Group 17" descr="Grade 4 ELA test with Writing Dimensions section open showing essay scores for rosters of students in a school.">
            <a:extLst>
              <a:ext uri="{FF2B5EF4-FFF2-40B4-BE49-F238E27FC236}">
                <a16:creationId xmlns:a16="http://schemas.microsoft.com/office/drawing/2014/main" id="{00C88959-5738-41C7-A8F0-F1C32832189B}"/>
              </a:ext>
            </a:extLst>
          </p:cNvPr>
          <p:cNvGrpSpPr/>
          <p:nvPr/>
        </p:nvGrpSpPr>
        <p:grpSpPr>
          <a:xfrm>
            <a:off x="3492053" y="2178763"/>
            <a:ext cx="7120147" cy="3891691"/>
            <a:chOff x="3492053" y="2178763"/>
            <a:chExt cx="7120147" cy="3891691"/>
          </a:xfrm>
        </p:grpSpPr>
        <p:sp>
          <p:nvSpPr>
            <p:cNvPr id="8" name="Oval 7">
              <a:extLst>
                <a:ext uri="{FF2B5EF4-FFF2-40B4-BE49-F238E27FC236}">
                  <a16:creationId xmlns:a16="http://schemas.microsoft.com/office/drawing/2014/main" id="{80691681-1362-412A-A066-5A6B3DF6C191}"/>
                </a:ext>
              </a:extLst>
            </p:cNvPr>
            <p:cNvSpPr/>
            <p:nvPr/>
          </p:nvSpPr>
          <p:spPr>
            <a:xfrm>
              <a:off x="3492053" y="2178763"/>
              <a:ext cx="272065" cy="125023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7" name="Rectangle 16">
              <a:extLst>
                <a:ext uri="{FF2B5EF4-FFF2-40B4-BE49-F238E27FC236}">
                  <a16:creationId xmlns:a16="http://schemas.microsoft.com/office/drawing/2014/main" id="{949FB17D-8A20-429D-BF16-C5ED535A501B}"/>
                </a:ext>
              </a:extLst>
            </p:cNvPr>
            <p:cNvSpPr/>
            <p:nvPr/>
          </p:nvSpPr>
          <p:spPr>
            <a:xfrm>
              <a:off x="7784123" y="5955323"/>
              <a:ext cx="2828077" cy="115131"/>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nvGrpSpPr>
          <p:cNvPr id="24" name="Group 23" descr="Image showing a writing dimensions category of a report.">
            <a:extLst>
              <a:ext uri="{FF2B5EF4-FFF2-40B4-BE49-F238E27FC236}">
                <a16:creationId xmlns:a16="http://schemas.microsoft.com/office/drawing/2014/main" id="{7F6F1045-D78A-D574-FDD9-426BEF77942E}"/>
              </a:ext>
            </a:extLst>
          </p:cNvPr>
          <p:cNvGrpSpPr/>
          <p:nvPr/>
        </p:nvGrpSpPr>
        <p:grpSpPr>
          <a:xfrm>
            <a:off x="447360" y="1065515"/>
            <a:ext cx="11297279" cy="4726970"/>
            <a:chOff x="447360" y="1065515"/>
            <a:chExt cx="11297279" cy="4726970"/>
          </a:xfrm>
          <a:effectLst>
            <a:outerShdw blurRad="50800" dist="38100" dir="2700000" algn="tl" rotWithShape="0">
              <a:prstClr val="black">
                <a:alpha val="40000"/>
              </a:prstClr>
            </a:outerShdw>
          </a:effectLst>
        </p:grpSpPr>
        <p:pic>
          <p:nvPicPr>
            <p:cNvPr id="19" name="Picture 18">
              <a:extLst>
                <a:ext uri="{FF2B5EF4-FFF2-40B4-BE49-F238E27FC236}">
                  <a16:creationId xmlns:a16="http://schemas.microsoft.com/office/drawing/2014/main" id="{7C4981A7-0AC5-6EAA-7BB1-C5F67D74A08E}"/>
                </a:ext>
              </a:extLst>
            </p:cNvPr>
            <p:cNvPicPr>
              <a:picLocks noChangeAspect="1"/>
            </p:cNvPicPr>
            <p:nvPr/>
          </p:nvPicPr>
          <p:blipFill>
            <a:blip r:embed="rId4"/>
            <a:stretch>
              <a:fillRect/>
            </a:stretch>
          </p:blipFill>
          <p:spPr>
            <a:xfrm>
              <a:off x="447360" y="1065515"/>
              <a:ext cx="11297279" cy="4726970"/>
            </a:xfrm>
            <a:prstGeom prst="rect">
              <a:avLst/>
            </a:prstGeom>
            <a:ln w="38100">
              <a:solidFill>
                <a:schemeClr val="bg1">
                  <a:lumMod val="75000"/>
                </a:schemeClr>
              </a:solidFill>
            </a:ln>
          </p:spPr>
        </p:pic>
        <p:sp>
          <p:nvSpPr>
            <p:cNvPr id="20" name="Isosceles Triangle 19">
              <a:extLst>
                <a:ext uri="{FF2B5EF4-FFF2-40B4-BE49-F238E27FC236}">
                  <a16:creationId xmlns:a16="http://schemas.microsoft.com/office/drawing/2014/main" id="{15DC5F6C-5C4B-B7BA-FF4A-B50AAC254C28}"/>
                </a:ext>
              </a:extLst>
            </p:cNvPr>
            <p:cNvSpPr/>
            <p:nvPr/>
          </p:nvSpPr>
          <p:spPr>
            <a:xfrm rot="10800000">
              <a:off x="5096056" y="5087771"/>
              <a:ext cx="67615" cy="61230"/>
            </a:xfrm>
            <a:prstGeom prst="triangle">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Isosceles Triangle 20">
              <a:extLst>
                <a:ext uri="{FF2B5EF4-FFF2-40B4-BE49-F238E27FC236}">
                  <a16:creationId xmlns:a16="http://schemas.microsoft.com/office/drawing/2014/main" id="{0C24E501-972E-A514-586E-512E70FE6453}"/>
                </a:ext>
              </a:extLst>
            </p:cNvPr>
            <p:cNvSpPr/>
            <p:nvPr/>
          </p:nvSpPr>
          <p:spPr>
            <a:xfrm rot="10800000">
              <a:off x="9649312" y="5087771"/>
              <a:ext cx="67615" cy="61230"/>
            </a:xfrm>
            <a:prstGeom prst="triangle">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2" name="Isosceles Triangle 21">
              <a:extLst>
                <a:ext uri="{FF2B5EF4-FFF2-40B4-BE49-F238E27FC236}">
                  <a16:creationId xmlns:a16="http://schemas.microsoft.com/office/drawing/2014/main" id="{F4DC978E-E4F0-8204-BE42-085DA5155654}"/>
                </a:ext>
              </a:extLst>
            </p:cNvPr>
            <p:cNvSpPr/>
            <p:nvPr/>
          </p:nvSpPr>
          <p:spPr>
            <a:xfrm>
              <a:off x="4691015" y="5533561"/>
              <a:ext cx="67615" cy="61230"/>
            </a:xfrm>
            <a:prstGeom prst="triangle">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Isosceles Triangle 22">
              <a:extLst>
                <a:ext uri="{FF2B5EF4-FFF2-40B4-BE49-F238E27FC236}">
                  <a16:creationId xmlns:a16="http://schemas.microsoft.com/office/drawing/2014/main" id="{D80F03F9-93C2-5A62-8B51-2186D2772727}"/>
                </a:ext>
              </a:extLst>
            </p:cNvPr>
            <p:cNvSpPr/>
            <p:nvPr/>
          </p:nvSpPr>
          <p:spPr>
            <a:xfrm>
              <a:off x="9234491" y="5531784"/>
              <a:ext cx="67615" cy="61230"/>
            </a:xfrm>
            <a:prstGeom prst="triangle">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2" name="Slide Number Placeholder 1">
            <a:extLst>
              <a:ext uri="{FF2B5EF4-FFF2-40B4-BE49-F238E27FC236}">
                <a16:creationId xmlns:a16="http://schemas.microsoft.com/office/drawing/2014/main" id="{68B19F8A-FBC2-4924-B266-7B294D1E2C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73E23-C2B5-4929-BCF1-B99F4FA23982}"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6" name="Oval 5">
            <a:extLst>
              <a:ext uri="{FF2B5EF4-FFF2-40B4-BE49-F238E27FC236}">
                <a16:creationId xmlns:a16="http://schemas.microsoft.com/office/drawing/2014/main" id="{80741780-ED3E-9EA6-7040-217A22367A57}"/>
              </a:ext>
            </a:extLst>
          </p:cNvPr>
          <p:cNvSpPr/>
          <p:nvPr/>
        </p:nvSpPr>
        <p:spPr>
          <a:xfrm>
            <a:off x="3285812" y="2090057"/>
            <a:ext cx="272066" cy="1171024"/>
          </a:xfrm>
          <a:prstGeom prst="ellipse">
            <a:avLst/>
          </a:prstGeom>
          <a:noFill/>
          <a:ln w="38100"/>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custDataLst>
      <p:tags r:id="rId1"/>
    </p:custDataLst>
    <p:extLst>
      <p:ext uri="{BB962C8B-B14F-4D97-AF65-F5344CB8AC3E}">
        <p14:creationId xmlns:p14="http://schemas.microsoft.com/office/powerpoint/2010/main" val="1226408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E23A4F-8B13-4423-B84A-9A1588B5D30D}"/>
              </a:ext>
            </a:extLst>
          </p:cNvPr>
          <p:cNvSpPr>
            <a:spLocks noGrp="1"/>
          </p:cNvSpPr>
          <p:nvPr>
            <p:ph type="title"/>
          </p:nvPr>
        </p:nvSpPr>
        <p:spPr/>
        <p:txBody>
          <a:bodyPr>
            <a:noAutofit/>
          </a:bodyPr>
          <a:lstStyle/>
          <a:p>
            <a:r>
              <a:rPr lang="en-US" sz="3600">
                <a:latin typeface="+mn-lt"/>
              </a:rPr>
              <a:t>Writing Dimensions—High and Low Point Values</a:t>
            </a:r>
          </a:p>
        </p:txBody>
      </p:sp>
      <p:grpSp>
        <p:nvGrpSpPr>
          <p:cNvPr id="3" name="Group 2" descr="Image showing the legend for writing dimensions.">
            <a:extLst>
              <a:ext uri="{FF2B5EF4-FFF2-40B4-BE49-F238E27FC236}">
                <a16:creationId xmlns:a16="http://schemas.microsoft.com/office/drawing/2014/main" id="{71F67562-DB43-DDEA-A0BB-44D623FF23E5}"/>
              </a:ext>
            </a:extLst>
          </p:cNvPr>
          <p:cNvGrpSpPr/>
          <p:nvPr/>
        </p:nvGrpSpPr>
        <p:grpSpPr>
          <a:xfrm>
            <a:off x="447360" y="1065515"/>
            <a:ext cx="11297279" cy="4884909"/>
            <a:chOff x="447360" y="1065515"/>
            <a:chExt cx="11297279" cy="4884909"/>
          </a:xfrm>
        </p:grpSpPr>
        <p:grpSp>
          <p:nvGrpSpPr>
            <p:cNvPr id="11" name="Group 10">
              <a:extLst>
                <a:ext uri="{FF2B5EF4-FFF2-40B4-BE49-F238E27FC236}">
                  <a16:creationId xmlns:a16="http://schemas.microsoft.com/office/drawing/2014/main" id="{847F3F6F-D54C-E476-610D-B21A20673BDA}"/>
                </a:ext>
              </a:extLst>
            </p:cNvPr>
            <p:cNvGrpSpPr/>
            <p:nvPr/>
          </p:nvGrpSpPr>
          <p:grpSpPr>
            <a:xfrm>
              <a:off x="447360" y="1065515"/>
              <a:ext cx="11297279" cy="4726970"/>
              <a:chOff x="447360" y="1065515"/>
              <a:chExt cx="11297279" cy="4726970"/>
            </a:xfrm>
          </p:grpSpPr>
          <p:pic>
            <p:nvPicPr>
              <p:cNvPr id="12" name="Picture 11">
                <a:extLst>
                  <a:ext uri="{FF2B5EF4-FFF2-40B4-BE49-F238E27FC236}">
                    <a16:creationId xmlns:a16="http://schemas.microsoft.com/office/drawing/2014/main" id="{46BD8189-6600-3338-3EBD-83B5EF7BDB62}"/>
                  </a:ext>
                </a:extLst>
              </p:cNvPr>
              <p:cNvPicPr>
                <a:picLocks noChangeAspect="1"/>
              </p:cNvPicPr>
              <p:nvPr/>
            </p:nvPicPr>
            <p:blipFill>
              <a:blip r:embed="rId4"/>
              <a:stretch>
                <a:fillRect/>
              </a:stretch>
            </p:blipFill>
            <p:spPr>
              <a:xfrm>
                <a:off x="447360" y="1065515"/>
                <a:ext cx="11297279" cy="472697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Isosceles Triangle 12">
                <a:extLst>
                  <a:ext uri="{FF2B5EF4-FFF2-40B4-BE49-F238E27FC236}">
                    <a16:creationId xmlns:a16="http://schemas.microsoft.com/office/drawing/2014/main" id="{5B3A2BAC-79F5-52AD-4EA3-15CC41893F97}"/>
                  </a:ext>
                </a:extLst>
              </p:cNvPr>
              <p:cNvSpPr/>
              <p:nvPr/>
            </p:nvSpPr>
            <p:spPr>
              <a:xfrm rot="10800000">
                <a:off x="5096056" y="5087771"/>
                <a:ext cx="67615" cy="6123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Isosceles Triangle 13">
                <a:extLst>
                  <a:ext uri="{FF2B5EF4-FFF2-40B4-BE49-F238E27FC236}">
                    <a16:creationId xmlns:a16="http://schemas.microsoft.com/office/drawing/2014/main" id="{1B244C37-F06E-F43E-D08E-3091147554A1}"/>
                  </a:ext>
                </a:extLst>
              </p:cNvPr>
              <p:cNvSpPr/>
              <p:nvPr/>
            </p:nvSpPr>
            <p:spPr>
              <a:xfrm rot="10800000">
                <a:off x="9649312" y="5087771"/>
                <a:ext cx="67615" cy="6123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Isosceles Triangle 14">
                <a:extLst>
                  <a:ext uri="{FF2B5EF4-FFF2-40B4-BE49-F238E27FC236}">
                    <a16:creationId xmlns:a16="http://schemas.microsoft.com/office/drawing/2014/main" id="{4B5345C4-B4B6-DE57-2B22-CD288AE31A9E}"/>
                  </a:ext>
                </a:extLst>
              </p:cNvPr>
              <p:cNvSpPr/>
              <p:nvPr/>
            </p:nvSpPr>
            <p:spPr>
              <a:xfrm>
                <a:off x="4691015" y="5533561"/>
                <a:ext cx="67615" cy="6123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6" name="Isosceles Triangle 15">
                <a:extLst>
                  <a:ext uri="{FF2B5EF4-FFF2-40B4-BE49-F238E27FC236}">
                    <a16:creationId xmlns:a16="http://schemas.microsoft.com/office/drawing/2014/main" id="{AB98898C-CDE7-0442-CF4A-380D5A4F81D2}"/>
                  </a:ext>
                </a:extLst>
              </p:cNvPr>
              <p:cNvSpPr/>
              <p:nvPr/>
            </p:nvSpPr>
            <p:spPr>
              <a:xfrm>
                <a:off x="9234491" y="5531784"/>
                <a:ext cx="67615" cy="6123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18" name="Picture 17">
              <a:extLst>
                <a:ext uri="{FF2B5EF4-FFF2-40B4-BE49-F238E27FC236}">
                  <a16:creationId xmlns:a16="http://schemas.microsoft.com/office/drawing/2014/main" id="{8E779700-1DDA-BA92-43C8-6167331A5C97}"/>
                </a:ext>
              </a:extLst>
            </p:cNvPr>
            <p:cNvPicPr>
              <a:picLocks noChangeAspect="1"/>
            </p:cNvPicPr>
            <p:nvPr/>
          </p:nvPicPr>
          <p:blipFill>
            <a:blip r:embed="rId5"/>
            <a:stretch>
              <a:fillRect/>
            </a:stretch>
          </p:blipFill>
          <p:spPr>
            <a:xfrm>
              <a:off x="6545073" y="2509855"/>
              <a:ext cx="1975472" cy="3183031"/>
            </a:xfrm>
            <a:prstGeom prst="rect">
              <a:avLst/>
            </a:prstGeom>
          </p:spPr>
        </p:pic>
        <p:cxnSp>
          <p:nvCxnSpPr>
            <p:cNvPr id="20" name="Straight Arrow Connector 19">
              <a:extLst>
                <a:ext uri="{FF2B5EF4-FFF2-40B4-BE49-F238E27FC236}">
                  <a16:creationId xmlns:a16="http://schemas.microsoft.com/office/drawing/2014/main" id="{BD4A96A5-EFF7-0D4A-2C65-167049EE8E93}"/>
                </a:ext>
              </a:extLst>
            </p:cNvPr>
            <p:cNvCxnSpPr/>
            <p:nvPr/>
          </p:nvCxnSpPr>
          <p:spPr>
            <a:xfrm>
              <a:off x="4176215" y="4203510"/>
              <a:ext cx="582415" cy="69603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EDC7232-14C2-6365-3BE9-EEBFDDAF8627}"/>
                </a:ext>
              </a:extLst>
            </p:cNvPr>
            <p:cNvCxnSpPr/>
            <p:nvPr/>
          </p:nvCxnSpPr>
          <p:spPr>
            <a:xfrm>
              <a:off x="8830849" y="4169609"/>
              <a:ext cx="582415" cy="69603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DA4FB6F0-0F2B-57EE-68D9-98B5EA99898F}"/>
                </a:ext>
              </a:extLst>
            </p:cNvPr>
            <p:cNvSpPr/>
            <p:nvPr/>
          </p:nvSpPr>
          <p:spPr>
            <a:xfrm>
              <a:off x="4213342" y="5149002"/>
              <a:ext cx="756690" cy="801422"/>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Flowchart: Connector 22">
              <a:extLst>
                <a:ext uri="{FF2B5EF4-FFF2-40B4-BE49-F238E27FC236}">
                  <a16:creationId xmlns:a16="http://schemas.microsoft.com/office/drawing/2014/main" id="{4FF7719D-3EBB-0B1A-9073-E696BB3B6806}"/>
                </a:ext>
              </a:extLst>
            </p:cNvPr>
            <p:cNvSpPr/>
            <p:nvPr/>
          </p:nvSpPr>
          <p:spPr>
            <a:xfrm>
              <a:off x="8777711" y="5118386"/>
              <a:ext cx="756690" cy="801422"/>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2" name="Slide Number Placeholder 1">
            <a:extLst>
              <a:ext uri="{FF2B5EF4-FFF2-40B4-BE49-F238E27FC236}">
                <a16:creationId xmlns:a16="http://schemas.microsoft.com/office/drawing/2014/main" id="{B8F3E975-915A-42EB-AD7B-5EC9186C1EE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93691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B98351-33B3-4E15-9879-C734B9A7F138}"/>
              </a:ext>
            </a:extLst>
          </p:cNvPr>
          <p:cNvSpPr>
            <a:spLocks noGrp="1"/>
          </p:cNvSpPr>
          <p:nvPr>
            <p:ph type="title"/>
          </p:nvPr>
        </p:nvSpPr>
        <p:spPr/>
        <p:txBody>
          <a:bodyPr>
            <a:noAutofit/>
          </a:bodyPr>
          <a:lstStyle/>
          <a:p>
            <a:r>
              <a:rPr lang="en-US" sz="3600">
                <a:latin typeface="+mn-lt"/>
              </a:rPr>
              <a:t>Understand Different User Roles</a:t>
            </a:r>
          </a:p>
        </p:txBody>
      </p:sp>
      <p:pic>
        <p:nvPicPr>
          <p:cNvPr id="2" name="Picture 1" descr="A table describing the three roles.">
            <a:extLst>
              <a:ext uri="{FF2B5EF4-FFF2-40B4-BE49-F238E27FC236}">
                <a16:creationId xmlns:a16="http://schemas.microsoft.com/office/drawing/2014/main" id="{BAE90183-5909-4C0F-AE71-5D83AD672192}"/>
              </a:ext>
            </a:extLst>
          </p:cNvPr>
          <p:cNvPicPr>
            <a:picLocks noChangeAspect="1"/>
          </p:cNvPicPr>
          <p:nvPr/>
        </p:nvPicPr>
        <p:blipFill>
          <a:blip r:embed="rId4"/>
          <a:stretch>
            <a:fillRect/>
          </a:stretch>
        </p:blipFill>
        <p:spPr>
          <a:xfrm>
            <a:off x="1050875" y="990230"/>
            <a:ext cx="10120237" cy="5047926"/>
          </a:xfrm>
          <a:prstGeom prst="rect">
            <a:avLst/>
          </a:prstGeom>
        </p:spPr>
      </p:pic>
      <p:sp>
        <p:nvSpPr>
          <p:cNvPr id="3" name="Slide Number Placeholder 2">
            <a:extLst>
              <a:ext uri="{FF2B5EF4-FFF2-40B4-BE49-F238E27FC236}">
                <a16:creationId xmlns:a16="http://schemas.microsoft.com/office/drawing/2014/main" id="{A57D6594-F753-4CE2-BC13-8FC34B82625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610251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E23A4F-8B13-4423-B84A-9A1588B5D30D}"/>
              </a:ext>
            </a:extLst>
          </p:cNvPr>
          <p:cNvSpPr>
            <a:spLocks noGrp="1"/>
          </p:cNvSpPr>
          <p:nvPr>
            <p:ph type="title"/>
          </p:nvPr>
        </p:nvSpPr>
        <p:spPr/>
        <p:txBody>
          <a:bodyPr/>
          <a:lstStyle/>
          <a:p>
            <a:r>
              <a:rPr lang="en-US"/>
              <a:t>Writing Dimensions—Information Legends</a:t>
            </a:r>
          </a:p>
        </p:txBody>
      </p:sp>
      <p:sp>
        <p:nvSpPr>
          <p:cNvPr id="2" name="Slide Number Placeholder 1">
            <a:extLst>
              <a:ext uri="{FF2B5EF4-FFF2-40B4-BE49-F238E27FC236}">
                <a16:creationId xmlns:a16="http://schemas.microsoft.com/office/drawing/2014/main" id="{B8F3E975-915A-42EB-AD7B-5EC9186C1EE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8" name="Picture 7" descr="A screenshot of a computer&#10;&#10;Description automatically generated">
            <a:extLst>
              <a:ext uri="{FF2B5EF4-FFF2-40B4-BE49-F238E27FC236}">
                <a16:creationId xmlns:a16="http://schemas.microsoft.com/office/drawing/2014/main" id="{F2E853BC-1517-0DF9-A7DD-1A0D68D2E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47" y="753626"/>
            <a:ext cx="10190105" cy="6104374"/>
          </a:xfrm>
          <a:prstGeom prst="rect">
            <a:avLst/>
          </a:prstGeom>
        </p:spPr>
      </p:pic>
    </p:spTree>
    <p:extLst>
      <p:ext uri="{BB962C8B-B14F-4D97-AF65-F5344CB8AC3E}">
        <p14:creationId xmlns:p14="http://schemas.microsoft.com/office/powerpoint/2010/main" val="1950749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750D3A-C83B-4D14-B2B7-976F4641CC5D}"/>
              </a:ext>
            </a:extLst>
          </p:cNvPr>
          <p:cNvSpPr>
            <a:spLocks noGrp="1"/>
          </p:cNvSpPr>
          <p:nvPr>
            <p:ph type="title" idx="4294967295"/>
          </p:nvPr>
        </p:nvSpPr>
        <p:spPr>
          <a:xfrm>
            <a:off x="177996" y="88826"/>
            <a:ext cx="11016200" cy="518012"/>
          </a:xfrm>
        </p:spPr>
        <p:txBody>
          <a:bodyPr/>
          <a:lstStyle/>
          <a:p>
            <a:r>
              <a:rPr lang="en-US"/>
              <a:t>Writing Dimensions—High and Low Point Values</a:t>
            </a:r>
          </a:p>
        </p:txBody>
      </p:sp>
      <p:grpSp>
        <p:nvGrpSpPr>
          <p:cNvPr id="10" name="Group 9" descr="Writing Dimension section open showing areas of strength in green and areas of weakness in red.">
            <a:extLst>
              <a:ext uri="{FF2B5EF4-FFF2-40B4-BE49-F238E27FC236}">
                <a16:creationId xmlns:a16="http://schemas.microsoft.com/office/drawing/2014/main" id="{32D0CBB5-10D9-4A79-ADA2-07D616AA02F9}"/>
              </a:ext>
            </a:extLst>
          </p:cNvPr>
          <p:cNvGrpSpPr/>
          <p:nvPr/>
        </p:nvGrpSpPr>
        <p:grpSpPr>
          <a:xfrm>
            <a:off x="1472235" y="743644"/>
            <a:ext cx="9247529" cy="5355705"/>
            <a:chOff x="1472235" y="743644"/>
            <a:chExt cx="9247529" cy="5370711"/>
          </a:xfrm>
        </p:grpSpPr>
        <p:grpSp>
          <p:nvGrpSpPr>
            <p:cNvPr id="3" name="Group 2">
              <a:extLst>
                <a:ext uri="{FF2B5EF4-FFF2-40B4-BE49-F238E27FC236}">
                  <a16:creationId xmlns:a16="http://schemas.microsoft.com/office/drawing/2014/main" id="{E390ED2A-FAD8-4595-98F3-FE015BBCCFAA}"/>
                </a:ext>
              </a:extLst>
            </p:cNvPr>
            <p:cNvGrpSpPr/>
            <p:nvPr/>
          </p:nvGrpSpPr>
          <p:grpSpPr>
            <a:xfrm>
              <a:off x="1472235" y="743644"/>
              <a:ext cx="9247529" cy="5370711"/>
              <a:chOff x="1334661" y="743644"/>
              <a:chExt cx="9247529" cy="5370711"/>
            </a:xfrm>
          </p:grpSpPr>
          <p:pic>
            <p:nvPicPr>
              <p:cNvPr id="4" name="Picture 3" descr="A picture containing graphical user interface&#10;&#10;Description automatically generated">
                <a:extLst>
                  <a:ext uri="{FF2B5EF4-FFF2-40B4-BE49-F238E27FC236}">
                    <a16:creationId xmlns:a16="http://schemas.microsoft.com/office/drawing/2014/main" id="{28CDEF4E-5FA8-4B50-A502-7847EB5A9CF5}"/>
                  </a:ext>
                </a:extLst>
              </p:cNvPr>
              <p:cNvPicPr>
                <a:picLocks noChangeAspect="1"/>
              </p:cNvPicPr>
              <p:nvPr/>
            </p:nvPicPr>
            <p:blipFill rotWithShape="1">
              <a:blip r:embed="rId3">
                <a:extLst>
                  <a:ext uri="{28A0092B-C50C-407E-A947-70E740481C1C}">
                    <a14:useLocalDpi xmlns:a14="http://schemas.microsoft.com/office/drawing/2010/main" val="0"/>
                  </a:ext>
                </a:extLst>
              </a:blip>
              <a:srcRect b="923"/>
              <a:stretch/>
            </p:blipFill>
            <p:spPr>
              <a:xfrm>
                <a:off x="1334661" y="743644"/>
                <a:ext cx="9247529" cy="53707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7538F3C0-D942-4C3E-9C83-2976B41CDA03}"/>
                  </a:ext>
                </a:extLst>
              </p:cNvPr>
              <p:cNvGrpSpPr/>
              <p:nvPr/>
            </p:nvGrpSpPr>
            <p:grpSpPr>
              <a:xfrm>
                <a:off x="6262009" y="3932542"/>
                <a:ext cx="3718053" cy="1941792"/>
                <a:chOff x="5374385" y="4097853"/>
                <a:chExt cx="3718053" cy="1941792"/>
              </a:xfrm>
              <a:effectLst>
                <a:outerShdw blurRad="50800" dist="38100" dir="2700000" algn="tl" rotWithShape="0">
                  <a:prstClr val="black">
                    <a:alpha val="40000"/>
                  </a:prstClr>
                </a:outerShdw>
              </a:effectLst>
            </p:grpSpPr>
            <p:sp>
              <p:nvSpPr>
                <p:cNvPr id="5" name="Flowchart: Connector 4">
                  <a:extLst>
                    <a:ext uri="{FF2B5EF4-FFF2-40B4-BE49-F238E27FC236}">
                      <a16:creationId xmlns:a16="http://schemas.microsoft.com/office/drawing/2014/main" id="{5A43EB61-40AF-4780-943D-0DA57551AB94}"/>
                    </a:ext>
                  </a:extLst>
                </p:cNvPr>
                <p:cNvSpPr/>
                <p:nvPr/>
              </p:nvSpPr>
              <p:spPr>
                <a:xfrm>
                  <a:off x="8304588" y="5361270"/>
                  <a:ext cx="668837" cy="678375"/>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6" name="Arrow: Left 5">
                  <a:extLst>
                    <a:ext uri="{FF2B5EF4-FFF2-40B4-BE49-F238E27FC236}">
                      <a16:creationId xmlns:a16="http://schemas.microsoft.com/office/drawing/2014/main" id="{380ED9A2-CB92-4939-9FDC-F885E0259610}"/>
                    </a:ext>
                  </a:extLst>
                </p:cNvPr>
                <p:cNvSpPr/>
                <p:nvPr/>
              </p:nvSpPr>
              <p:spPr>
                <a:xfrm rot="14918104">
                  <a:off x="6191080" y="4318787"/>
                  <a:ext cx="537304" cy="954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2" name="Arrow: Left 11">
                  <a:extLst>
                    <a:ext uri="{FF2B5EF4-FFF2-40B4-BE49-F238E27FC236}">
                      <a16:creationId xmlns:a16="http://schemas.microsoft.com/office/drawing/2014/main" id="{F049F6F9-33B1-4142-B9A6-3F49D2616562}"/>
                    </a:ext>
                  </a:extLst>
                </p:cNvPr>
                <p:cNvSpPr/>
                <p:nvPr/>
              </p:nvSpPr>
              <p:spPr>
                <a:xfrm rot="14918104">
                  <a:off x="7595028" y="4318785"/>
                  <a:ext cx="537304" cy="954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3" name="Arrow: Left 12">
                  <a:extLst>
                    <a:ext uri="{FF2B5EF4-FFF2-40B4-BE49-F238E27FC236}">
                      <a16:creationId xmlns:a16="http://schemas.microsoft.com/office/drawing/2014/main" id="{628895F8-932B-438B-92EF-B7600D7B7670}"/>
                    </a:ext>
                  </a:extLst>
                </p:cNvPr>
                <p:cNvSpPr/>
                <p:nvPr/>
              </p:nvSpPr>
              <p:spPr>
                <a:xfrm rot="14918104">
                  <a:off x="8776066" y="4318785"/>
                  <a:ext cx="537304" cy="954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9" name="Flowchart: Connector 18">
                  <a:extLst>
                    <a:ext uri="{FF2B5EF4-FFF2-40B4-BE49-F238E27FC236}">
                      <a16:creationId xmlns:a16="http://schemas.microsoft.com/office/drawing/2014/main" id="{6A07E02F-B303-4452-897C-8FC41A4F89E1}"/>
                    </a:ext>
                  </a:extLst>
                </p:cNvPr>
                <p:cNvSpPr/>
                <p:nvPr/>
              </p:nvSpPr>
              <p:spPr>
                <a:xfrm>
                  <a:off x="5374385" y="5360900"/>
                  <a:ext cx="668837" cy="678375"/>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grpSp>
        <p:pic>
          <p:nvPicPr>
            <p:cNvPr id="14" name="Picture 13">
              <a:extLst>
                <a:ext uri="{FF2B5EF4-FFF2-40B4-BE49-F238E27FC236}">
                  <a16:creationId xmlns:a16="http://schemas.microsoft.com/office/drawing/2014/main" id="{C5503F16-D88E-4D3A-BE53-5E2FBE837F24}"/>
                </a:ext>
              </a:extLst>
            </p:cNvPr>
            <p:cNvPicPr>
              <a:picLocks noChangeAspect="1"/>
            </p:cNvPicPr>
            <p:nvPr/>
          </p:nvPicPr>
          <p:blipFill rotWithShape="1">
            <a:blip r:embed="rId4"/>
            <a:srcRect r="45632" b="77764"/>
            <a:stretch/>
          </p:blipFill>
          <p:spPr>
            <a:xfrm>
              <a:off x="1472235" y="743644"/>
              <a:ext cx="6774323" cy="244085"/>
            </a:xfrm>
            <a:prstGeom prst="rect">
              <a:avLst/>
            </a:prstGeom>
          </p:spPr>
        </p:pic>
        <p:pic>
          <p:nvPicPr>
            <p:cNvPr id="16" name="Picture 15">
              <a:extLst>
                <a:ext uri="{FF2B5EF4-FFF2-40B4-BE49-F238E27FC236}">
                  <a16:creationId xmlns:a16="http://schemas.microsoft.com/office/drawing/2014/main" id="{E270B7DE-17DB-4F56-92C9-5D5B133D4D2E}"/>
                </a:ext>
              </a:extLst>
            </p:cNvPr>
            <p:cNvPicPr>
              <a:picLocks noChangeAspect="1"/>
            </p:cNvPicPr>
            <p:nvPr/>
          </p:nvPicPr>
          <p:blipFill rotWithShape="1">
            <a:blip r:embed="rId4"/>
            <a:srcRect l="3750" t="26050" r="14697" b="1654"/>
            <a:stretch/>
          </p:blipFill>
          <p:spPr>
            <a:xfrm>
              <a:off x="1935517" y="1075022"/>
              <a:ext cx="8641514" cy="733607"/>
            </a:xfrm>
            <a:prstGeom prst="rect">
              <a:avLst/>
            </a:prstGeom>
          </p:spPr>
        </p:pic>
        <p:sp>
          <p:nvSpPr>
            <p:cNvPr id="17" name="Rectangle 16">
              <a:extLst>
                <a:ext uri="{FF2B5EF4-FFF2-40B4-BE49-F238E27FC236}">
                  <a16:creationId xmlns:a16="http://schemas.microsoft.com/office/drawing/2014/main" id="{65B344C1-0112-4BE9-9E11-70BBCDF2F6F0}"/>
                </a:ext>
              </a:extLst>
            </p:cNvPr>
            <p:cNvSpPr/>
            <p:nvPr/>
          </p:nvSpPr>
          <p:spPr>
            <a:xfrm>
              <a:off x="7784123" y="5978769"/>
              <a:ext cx="2828077" cy="115131"/>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9" name="Picture 8" descr="Text&#10;&#10;Description automatically generated">
              <a:extLst>
                <a:ext uri="{FF2B5EF4-FFF2-40B4-BE49-F238E27FC236}">
                  <a16:creationId xmlns:a16="http://schemas.microsoft.com/office/drawing/2014/main" id="{00441E5F-6D3E-436B-93D4-FB5AC9EB48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5276" y="1043633"/>
              <a:ext cx="1301263" cy="290759"/>
            </a:xfrm>
            <a:prstGeom prst="rect">
              <a:avLst/>
            </a:prstGeom>
          </p:spPr>
        </p:pic>
      </p:grpSp>
      <p:sp>
        <p:nvSpPr>
          <p:cNvPr id="2" name="Slide Number Placeholder 1">
            <a:extLst>
              <a:ext uri="{FF2B5EF4-FFF2-40B4-BE49-F238E27FC236}">
                <a16:creationId xmlns:a16="http://schemas.microsoft.com/office/drawing/2014/main" id="{39D60C22-89F7-45FE-9D03-4A94F66125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73E23-C2B5-4929-BCF1-B99F4FA23982}"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11" name="Picture 10" descr="A screenshot of a computer&#10;&#10;Description automatically generated">
            <a:extLst>
              <a:ext uri="{FF2B5EF4-FFF2-40B4-BE49-F238E27FC236}">
                <a16:creationId xmlns:a16="http://schemas.microsoft.com/office/drawing/2014/main" id="{B9432AC1-0F3B-9A5A-2ACC-1D4FE016BA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947" y="779048"/>
            <a:ext cx="10190105" cy="5299903"/>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5B1FF996-5D9C-5D2F-1F15-3BC93DD1BA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3225" y="2371411"/>
            <a:ext cx="2208753" cy="3064747"/>
          </a:xfrm>
          <a:prstGeom prst="rect">
            <a:avLst/>
          </a:prstGeom>
        </p:spPr>
      </p:pic>
    </p:spTree>
    <p:extLst>
      <p:ext uri="{BB962C8B-B14F-4D97-AF65-F5344CB8AC3E}">
        <p14:creationId xmlns:p14="http://schemas.microsoft.com/office/powerpoint/2010/main" val="1840418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5A30D4-3296-4A5E-B1A1-DCA2A61FB661}"/>
              </a:ext>
            </a:extLst>
          </p:cNvPr>
          <p:cNvSpPr>
            <a:spLocks noGrp="1"/>
          </p:cNvSpPr>
          <p:nvPr>
            <p:ph type="title" idx="4294967295"/>
          </p:nvPr>
        </p:nvSpPr>
        <p:spPr>
          <a:xfrm>
            <a:off x="241981" y="2205"/>
            <a:ext cx="11016200" cy="518012"/>
          </a:xfrm>
        </p:spPr>
        <p:txBody>
          <a:bodyPr/>
          <a:lstStyle/>
          <a:p>
            <a:r>
              <a:rPr lang="en-US"/>
              <a:t>Types of Non-Summative Tests that Report Item-Level Data</a:t>
            </a:r>
          </a:p>
        </p:txBody>
      </p:sp>
      <p:grpSp>
        <p:nvGrpSpPr>
          <p:cNvPr id="2" name="Group 1">
            <a:extLst>
              <a:ext uri="{FF2B5EF4-FFF2-40B4-BE49-F238E27FC236}">
                <a16:creationId xmlns:a16="http://schemas.microsoft.com/office/drawing/2014/main" id="{EA22B6B9-1E18-4634-B03D-4B1B77298A5E}"/>
              </a:ext>
              <a:ext uri="{C183D7F6-B498-43B3-948B-1728B52AA6E4}">
                <adec:decorative xmlns:adec="http://schemas.microsoft.com/office/drawing/2017/decorative" val="1"/>
              </a:ext>
            </a:extLst>
          </p:cNvPr>
          <p:cNvGrpSpPr/>
          <p:nvPr/>
        </p:nvGrpSpPr>
        <p:grpSpPr>
          <a:xfrm>
            <a:off x="592649" y="-552450"/>
            <a:ext cx="11006702" cy="6491900"/>
            <a:chOff x="789058" y="-788131"/>
            <a:chExt cx="11006702" cy="6727581"/>
          </a:xfrm>
        </p:grpSpPr>
        <p:graphicFrame>
          <p:nvGraphicFramePr>
            <p:cNvPr id="4" name="Diagram 3">
              <a:extLst>
                <a:ext uri="{FF2B5EF4-FFF2-40B4-BE49-F238E27FC236}">
                  <a16:creationId xmlns:a16="http://schemas.microsoft.com/office/drawing/2014/main" id="{356706FE-41C2-4846-9D0C-8D1D71078BFE}"/>
                </a:ext>
              </a:extLst>
            </p:cNvPr>
            <p:cNvGraphicFramePr/>
            <p:nvPr>
              <p:extLst>
                <p:ext uri="{D42A27DB-BD31-4B8C-83A1-F6EECF244321}">
                  <p14:modId xmlns:p14="http://schemas.microsoft.com/office/powerpoint/2010/main" val="1345642024"/>
                </p:ext>
              </p:extLst>
            </p:nvPr>
          </p:nvGraphicFramePr>
          <p:xfrm>
            <a:off x="789058" y="-788131"/>
            <a:ext cx="8128000" cy="671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ight Brace 30">
              <a:extLst>
                <a:ext uri="{FF2B5EF4-FFF2-40B4-BE49-F238E27FC236}">
                  <a16:creationId xmlns:a16="http://schemas.microsoft.com/office/drawing/2014/main" id="{919E3BF4-2ABC-475D-89EC-CE5782A4C26B}"/>
                </a:ext>
              </a:extLst>
            </p:cNvPr>
            <p:cNvSpPr/>
            <p:nvPr/>
          </p:nvSpPr>
          <p:spPr>
            <a:xfrm>
              <a:off x="8917058" y="932180"/>
              <a:ext cx="705118" cy="5007270"/>
            </a:xfrm>
            <a:prstGeom prst="rightBrace">
              <a:avLst>
                <a:gd name="adj1" fmla="val 13662"/>
                <a:gd name="adj2" fmla="val 50000"/>
              </a:avLst>
            </a:prstGeom>
            <a:ln w="57150">
              <a:solidFill>
                <a:srgbClr val="2C9ED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Franklin Gothic Book" panose="020B0503020102020204"/>
                <a:ea typeface="+mn-ea"/>
                <a:cs typeface="+mn-cs"/>
              </a:endParaRPr>
            </a:p>
          </p:txBody>
        </p:sp>
        <p:sp>
          <p:nvSpPr>
            <p:cNvPr id="40" name="TextBox 39">
              <a:extLst>
                <a:ext uri="{FF2B5EF4-FFF2-40B4-BE49-F238E27FC236}">
                  <a16:creationId xmlns:a16="http://schemas.microsoft.com/office/drawing/2014/main" id="{39DE75D3-DA30-4778-B299-0373021D1094}"/>
                </a:ext>
              </a:extLst>
            </p:cNvPr>
            <p:cNvSpPr txBox="1"/>
            <p:nvPr/>
          </p:nvSpPr>
          <p:spPr>
            <a:xfrm>
              <a:off x="9916699" y="2721565"/>
              <a:ext cx="1879061" cy="1754326"/>
            </a:xfrm>
            <a:prstGeom prst="rect">
              <a:avLst/>
            </a:prstGeom>
            <a:noFill/>
            <a:ln w="38100">
              <a:solidFill>
                <a:srgbClr val="2C9ED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Our Focus</a:t>
              </a:r>
              <a:r>
                <a:rPr kumimoji="0" lang="en-US" sz="18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3565A">
                      <a:lumMod val="50000"/>
                    </a:srgbClr>
                  </a:solidFill>
                  <a:effectLst/>
                  <a:uLnTx/>
                  <a:uFillTx/>
                  <a:latin typeface="Franklin Gothic Book" panose="020B0503020102020204"/>
                  <a:ea typeface="+mn-ea"/>
                  <a:cs typeface="+mn-cs"/>
                </a:rPr>
                <a:t>Item-Level Data Included on Formative and Interim Test Reports</a:t>
              </a:r>
            </a:p>
          </p:txBody>
        </p:sp>
      </p:grpSp>
      <p:sp>
        <p:nvSpPr>
          <p:cNvPr id="3" name="Slide Number Placeholder 2">
            <a:extLst>
              <a:ext uri="{FF2B5EF4-FFF2-40B4-BE49-F238E27FC236}">
                <a16:creationId xmlns:a16="http://schemas.microsoft.com/office/drawing/2014/main" id="{A2EBE3DF-7758-4157-BA89-C3ECDF5F09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679928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AE817E-5406-4F4E-A022-C5E6FCC254D5}"/>
              </a:ext>
            </a:extLst>
          </p:cNvPr>
          <p:cNvSpPr>
            <a:spLocks noGrp="1"/>
          </p:cNvSpPr>
          <p:nvPr>
            <p:ph type="title" idx="4294967295"/>
          </p:nvPr>
        </p:nvSpPr>
        <p:spPr>
          <a:xfrm>
            <a:off x="208531" y="35521"/>
            <a:ext cx="11016200" cy="518012"/>
          </a:xfrm>
        </p:spPr>
        <p:txBody>
          <a:bodyPr>
            <a:noAutofit/>
          </a:bodyPr>
          <a:lstStyle/>
          <a:p>
            <a:r>
              <a:rPr lang="en-US" sz="3600">
                <a:latin typeface="+mn-lt"/>
              </a:rPr>
              <a:t>Reports with Item-Level Data</a:t>
            </a:r>
          </a:p>
        </p:txBody>
      </p:sp>
      <p:grpSp>
        <p:nvGrpSpPr>
          <p:cNvPr id="10" name="Group 9" descr="The item columns on a report with item-level data.">
            <a:extLst>
              <a:ext uri="{FF2B5EF4-FFF2-40B4-BE49-F238E27FC236}">
                <a16:creationId xmlns:a16="http://schemas.microsoft.com/office/drawing/2014/main" id="{0C42F3DB-8E82-1D08-38C7-208A2BE25D58}"/>
              </a:ext>
            </a:extLst>
          </p:cNvPr>
          <p:cNvGrpSpPr/>
          <p:nvPr/>
        </p:nvGrpSpPr>
        <p:grpSpPr>
          <a:xfrm>
            <a:off x="821859" y="1160060"/>
            <a:ext cx="10500695" cy="4517409"/>
            <a:chOff x="821859" y="1160060"/>
            <a:chExt cx="10500695" cy="4517409"/>
          </a:xfrm>
        </p:grpSpPr>
        <p:pic>
          <p:nvPicPr>
            <p:cNvPr id="8" name="Picture 7">
              <a:extLst>
                <a:ext uri="{FF2B5EF4-FFF2-40B4-BE49-F238E27FC236}">
                  <a16:creationId xmlns:a16="http://schemas.microsoft.com/office/drawing/2014/main" id="{DCD4F9A2-6D23-71D4-A4A8-8C2A857A52C9}"/>
                </a:ext>
              </a:extLst>
            </p:cNvPr>
            <p:cNvPicPr>
              <a:picLocks noChangeAspect="1"/>
            </p:cNvPicPr>
            <p:nvPr/>
          </p:nvPicPr>
          <p:blipFill>
            <a:blip r:embed="rId4"/>
            <a:stretch>
              <a:fillRect/>
            </a:stretch>
          </p:blipFill>
          <p:spPr>
            <a:xfrm>
              <a:off x="821859" y="1160060"/>
              <a:ext cx="10500695" cy="451740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2" name="Group 1" descr="Grade 6 Mathematics test with the 5 Items on which students performed the best section open.">
              <a:extLst>
                <a:ext uri="{FF2B5EF4-FFF2-40B4-BE49-F238E27FC236}">
                  <a16:creationId xmlns:a16="http://schemas.microsoft.com/office/drawing/2014/main" id="{34474B6A-136E-48CE-AF30-62EC868E7F2B}"/>
                </a:ext>
              </a:extLst>
            </p:cNvPr>
            <p:cNvGrpSpPr/>
            <p:nvPr/>
          </p:nvGrpSpPr>
          <p:grpSpPr>
            <a:xfrm>
              <a:off x="3678445" y="1968577"/>
              <a:ext cx="7546286" cy="2986010"/>
              <a:chOff x="3678445" y="1968577"/>
              <a:chExt cx="7546286" cy="2986010"/>
            </a:xfrm>
          </p:grpSpPr>
          <p:sp>
            <p:nvSpPr>
              <p:cNvPr id="7" name="Rectangle 6">
                <a:extLst>
                  <a:ext uri="{FF2B5EF4-FFF2-40B4-BE49-F238E27FC236}">
                    <a16:creationId xmlns:a16="http://schemas.microsoft.com/office/drawing/2014/main" id="{31005E55-8863-4BFD-BE0B-C2CC2096C216}"/>
                  </a:ext>
                </a:extLst>
              </p:cNvPr>
              <p:cNvSpPr/>
              <p:nvPr/>
            </p:nvSpPr>
            <p:spPr>
              <a:xfrm>
                <a:off x="3678445" y="1968577"/>
                <a:ext cx="7546286" cy="8701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9" name="Rectangle 8">
                <a:extLst>
                  <a:ext uri="{FF2B5EF4-FFF2-40B4-BE49-F238E27FC236}">
                    <a16:creationId xmlns:a16="http://schemas.microsoft.com/office/drawing/2014/main" id="{582D05D5-2E3B-4FB1-945C-12F9EE6B5680}"/>
                  </a:ext>
                </a:extLst>
              </p:cNvPr>
              <p:cNvSpPr/>
              <p:nvPr/>
            </p:nvSpPr>
            <p:spPr>
              <a:xfrm>
                <a:off x="10301404" y="4530858"/>
                <a:ext cx="410308" cy="4237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grpSp>
      <p:sp>
        <p:nvSpPr>
          <p:cNvPr id="3" name="Slide Number Placeholder 2">
            <a:extLst>
              <a:ext uri="{FF2B5EF4-FFF2-40B4-BE49-F238E27FC236}">
                <a16:creationId xmlns:a16="http://schemas.microsoft.com/office/drawing/2014/main" id="{42B9EF48-6A71-4E71-A385-9CCC3C1724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923038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80072-A51B-48B9-A349-30063C436C1C}"/>
              </a:ext>
            </a:extLst>
          </p:cNvPr>
          <p:cNvSpPr>
            <a:spLocks noGrp="1"/>
          </p:cNvSpPr>
          <p:nvPr>
            <p:ph type="title"/>
          </p:nvPr>
        </p:nvSpPr>
        <p:spPr/>
        <p:txBody>
          <a:bodyPr>
            <a:noAutofit/>
          </a:bodyPr>
          <a:lstStyle/>
          <a:p>
            <a:r>
              <a:rPr lang="en-US" sz="3600">
                <a:latin typeface="+mn-lt"/>
              </a:rPr>
              <a:t>How to View Standards for Each Item</a:t>
            </a:r>
          </a:p>
        </p:txBody>
      </p:sp>
      <p:grpSp>
        <p:nvGrpSpPr>
          <p:cNvPr id="13" name="Group 12" descr="A report showing the standard key toggled to ON and a legend open.">
            <a:extLst>
              <a:ext uri="{FF2B5EF4-FFF2-40B4-BE49-F238E27FC236}">
                <a16:creationId xmlns:a16="http://schemas.microsoft.com/office/drawing/2014/main" id="{8A74AA8A-CDD7-EEF1-D37B-A6BE4FD4779D}"/>
              </a:ext>
            </a:extLst>
          </p:cNvPr>
          <p:cNvGrpSpPr/>
          <p:nvPr/>
        </p:nvGrpSpPr>
        <p:grpSpPr>
          <a:xfrm>
            <a:off x="883268" y="1241891"/>
            <a:ext cx="10559164" cy="4374218"/>
            <a:chOff x="991821" y="970305"/>
            <a:chExt cx="10559164" cy="4374218"/>
          </a:xfrm>
        </p:grpSpPr>
        <p:pic>
          <p:nvPicPr>
            <p:cNvPr id="7" name="Picture 6">
              <a:extLst>
                <a:ext uri="{FF2B5EF4-FFF2-40B4-BE49-F238E27FC236}">
                  <a16:creationId xmlns:a16="http://schemas.microsoft.com/office/drawing/2014/main" id="{DD895DDD-B4CE-57D1-E6E3-4E4B267559B5}"/>
                </a:ext>
              </a:extLst>
            </p:cNvPr>
            <p:cNvPicPr>
              <a:picLocks noChangeAspect="1"/>
            </p:cNvPicPr>
            <p:nvPr/>
          </p:nvPicPr>
          <p:blipFill>
            <a:blip r:embed="rId4"/>
            <a:stretch>
              <a:fillRect/>
            </a:stretch>
          </p:blipFill>
          <p:spPr>
            <a:xfrm>
              <a:off x="991821" y="970305"/>
              <a:ext cx="10208357" cy="437421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8B51F5DF-FD72-68BC-7E79-588D60004815}"/>
                </a:ext>
              </a:extLst>
            </p:cNvPr>
            <p:cNvSpPr/>
            <p:nvPr/>
          </p:nvSpPr>
          <p:spPr>
            <a:xfrm>
              <a:off x="4408226" y="1221474"/>
              <a:ext cx="1009935" cy="313899"/>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0" name="Graphic 9" descr="Cursor with solid fill">
              <a:extLst>
                <a:ext uri="{FF2B5EF4-FFF2-40B4-BE49-F238E27FC236}">
                  <a16:creationId xmlns:a16="http://schemas.microsoft.com/office/drawing/2014/main" id="{A5FE6AAE-4B74-6950-6E10-C754E8AF22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9370" y="2111915"/>
              <a:ext cx="701615" cy="714397"/>
            </a:xfrm>
            <a:prstGeom prst="rect">
              <a:avLst/>
            </a:prstGeom>
          </p:spPr>
        </p:pic>
      </p:grpSp>
      <p:sp>
        <p:nvSpPr>
          <p:cNvPr id="3" name="Slide Number Placeholder 2">
            <a:extLst>
              <a:ext uri="{FF2B5EF4-FFF2-40B4-BE49-F238E27FC236}">
                <a16:creationId xmlns:a16="http://schemas.microsoft.com/office/drawing/2014/main" id="{4A20FFEC-84BA-4C04-83AD-42E616C61AC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013123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AA405E-5F38-48AA-A7F0-5B4BE1243909}"/>
              </a:ext>
            </a:extLst>
          </p:cNvPr>
          <p:cNvSpPr>
            <a:spLocks noGrp="1"/>
          </p:cNvSpPr>
          <p:nvPr>
            <p:ph type="title" idx="4294967295"/>
          </p:nvPr>
        </p:nvSpPr>
        <p:spPr>
          <a:xfrm>
            <a:off x="298244" y="68156"/>
            <a:ext cx="11016200" cy="518012"/>
          </a:xfrm>
        </p:spPr>
        <p:txBody>
          <a:bodyPr>
            <a:noAutofit/>
          </a:bodyPr>
          <a:lstStyle/>
          <a:p>
            <a:r>
              <a:rPr lang="en-US" sz="3600">
                <a:latin typeface="+mn-lt"/>
              </a:rPr>
              <a:t>Reports with Multiple Reporting Categories</a:t>
            </a:r>
          </a:p>
        </p:txBody>
      </p:sp>
      <p:sp>
        <p:nvSpPr>
          <p:cNvPr id="2" name="Slide Number Placeholder 1">
            <a:extLst>
              <a:ext uri="{FF2B5EF4-FFF2-40B4-BE49-F238E27FC236}">
                <a16:creationId xmlns:a16="http://schemas.microsoft.com/office/drawing/2014/main" id="{98D20254-E5AB-493A-B9CB-34725E356861}"/>
              </a:ext>
            </a:extLst>
          </p:cNvPr>
          <p:cNvSpPr>
            <a:spLocks noGrp="1"/>
          </p:cNvSpPr>
          <p:nvPr>
            <p:ph type="sldNum" sz="quarter" idx="12"/>
          </p:nvPr>
        </p:nvSpPr>
        <p:spPr/>
        <p:txBody>
          <a:bodyPr/>
          <a:lstStyle/>
          <a:p>
            <a:fld id="{B70F7035-E4E1-4BB6-A0A9-EB548548B6A5}" type="slidenum">
              <a:rPr lang="en-US" smtClean="0"/>
              <a:t>55</a:t>
            </a:fld>
            <a:endParaRPr lang="en-US"/>
          </a:p>
        </p:txBody>
      </p:sp>
      <p:pic>
        <p:nvPicPr>
          <p:cNvPr id="4" name="Picture 3" descr="A screenshot of a math test&#10;&#10;Description automatically generated">
            <a:extLst>
              <a:ext uri="{FF2B5EF4-FFF2-40B4-BE49-F238E27FC236}">
                <a16:creationId xmlns:a16="http://schemas.microsoft.com/office/drawing/2014/main" id="{DA698B12-640C-4F1C-040C-9D66A06ADCEE}"/>
              </a:ext>
            </a:extLst>
          </p:cNvPr>
          <p:cNvPicPr>
            <a:picLocks noChangeAspect="1"/>
          </p:cNvPicPr>
          <p:nvPr/>
        </p:nvPicPr>
        <p:blipFill>
          <a:blip r:embed="rId4"/>
          <a:stretch>
            <a:fillRect/>
          </a:stretch>
        </p:blipFill>
        <p:spPr>
          <a:xfrm>
            <a:off x="887394" y="1204942"/>
            <a:ext cx="10426859" cy="4149105"/>
          </a:xfrm>
          <a:prstGeom prst="rect">
            <a:avLst/>
          </a:prstGeom>
        </p:spPr>
      </p:pic>
      <p:sp>
        <p:nvSpPr>
          <p:cNvPr id="5" name="Oval 4">
            <a:extLst>
              <a:ext uri="{FF2B5EF4-FFF2-40B4-BE49-F238E27FC236}">
                <a16:creationId xmlns:a16="http://schemas.microsoft.com/office/drawing/2014/main" id="{17E35ABF-FEF6-C4C3-F4EA-FBE9D4AD92E9}"/>
              </a:ext>
            </a:extLst>
          </p:cNvPr>
          <p:cNvSpPr/>
          <p:nvPr/>
        </p:nvSpPr>
        <p:spPr>
          <a:xfrm>
            <a:off x="7066343" y="2499165"/>
            <a:ext cx="297084" cy="3742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custDataLst>
      <p:tags r:id="rId1"/>
    </p:custDataLst>
    <p:extLst>
      <p:ext uri="{BB962C8B-B14F-4D97-AF65-F5344CB8AC3E}">
        <p14:creationId xmlns:p14="http://schemas.microsoft.com/office/powerpoint/2010/main" val="215883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EB5EFF-3E7A-4F99-AC55-771A4EBBF8ED}"/>
              </a:ext>
            </a:extLst>
          </p:cNvPr>
          <p:cNvSpPr>
            <a:spLocks noGrp="1"/>
          </p:cNvSpPr>
          <p:nvPr>
            <p:ph type="title" idx="4294967295"/>
          </p:nvPr>
        </p:nvSpPr>
        <p:spPr>
          <a:xfrm>
            <a:off x="208887" y="0"/>
            <a:ext cx="11016200" cy="518012"/>
          </a:xfrm>
        </p:spPr>
        <p:txBody>
          <a:bodyPr/>
          <a:lstStyle/>
          <a:p>
            <a:r>
              <a:rPr lang="en-US"/>
              <a:t>Viewing an Item and Student Response</a:t>
            </a:r>
          </a:p>
        </p:txBody>
      </p:sp>
      <p:grpSp>
        <p:nvGrpSpPr>
          <p:cNvPr id="2" name="Group 1" descr="An item link, #41, circle in red, on an interim test. And a score link for item #41 circled in red.">
            <a:extLst>
              <a:ext uri="{FF2B5EF4-FFF2-40B4-BE49-F238E27FC236}">
                <a16:creationId xmlns:a16="http://schemas.microsoft.com/office/drawing/2014/main" id="{7457EDB5-BBA7-439F-92C0-055E5DF0D4E4}"/>
              </a:ext>
            </a:extLst>
          </p:cNvPr>
          <p:cNvGrpSpPr/>
          <p:nvPr/>
        </p:nvGrpSpPr>
        <p:grpSpPr>
          <a:xfrm>
            <a:off x="696264" y="896805"/>
            <a:ext cx="5525219" cy="4977294"/>
            <a:chOff x="696264" y="896805"/>
            <a:chExt cx="5525219" cy="4977294"/>
          </a:xfrm>
        </p:grpSpPr>
        <p:pic>
          <p:nvPicPr>
            <p:cNvPr id="12" name="Picture 11">
              <a:extLst>
                <a:ext uri="{FF2B5EF4-FFF2-40B4-BE49-F238E27FC236}">
                  <a16:creationId xmlns:a16="http://schemas.microsoft.com/office/drawing/2014/main" id="{D5FCE81B-FCBA-4AA5-94E0-462B8A1CE47A}"/>
                </a:ext>
              </a:extLst>
            </p:cNvPr>
            <p:cNvPicPr>
              <a:picLocks noChangeAspect="1"/>
            </p:cNvPicPr>
            <p:nvPr/>
          </p:nvPicPr>
          <p:blipFill>
            <a:blip r:embed="rId3"/>
            <a:stretch>
              <a:fillRect/>
            </a:stretch>
          </p:blipFill>
          <p:spPr>
            <a:xfrm>
              <a:off x="696264" y="896805"/>
              <a:ext cx="3350102" cy="49772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2A1D2D70-4AE4-4948-82C3-289CD8BA4F12}"/>
                </a:ext>
              </a:extLst>
            </p:cNvPr>
            <p:cNvGrpSpPr/>
            <p:nvPr/>
          </p:nvGrpSpPr>
          <p:grpSpPr>
            <a:xfrm>
              <a:off x="3586158" y="1975813"/>
              <a:ext cx="2635325" cy="3746765"/>
              <a:chOff x="3297734" y="1975813"/>
              <a:chExt cx="2635325" cy="3746765"/>
            </a:xfrm>
          </p:grpSpPr>
          <p:sp>
            <p:nvSpPr>
              <p:cNvPr id="7" name="Flowchart: Connector 6">
                <a:extLst>
                  <a:ext uri="{FF2B5EF4-FFF2-40B4-BE49-F238E27FC236}">
                    <a16:creationId xmlns:a16="http://schemas.microsoft.com/office/drawing/2014/main" id="{8D4A8C28-3527-42B9-AB85-6723001565D5}"/>
                  </a:ext>
                </a:extLst>
              </p:cNvPr>
              <p:cNvSpPr/>
              <p:nvPr/>
            </p:nvSpPr>
            <p:spPr>
              <a:xfrm>
                <a:off x="3297734" y="5422962"/>
                <a:ext cx="287555"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8" name="Flowchart: Connector 7">
                <a:extLst>
                  <a:ext uri="{FF2B5EF4-FFF2-40B4-BE49-F238E27FC236}">
                    <a16:creationId xmlns:a16="http://schemas.microsoft.com/office/drawing/2014/main" id="{A8D1E44C-D4B0-4F18-86AC-7F6AF32B5A58}"/>
                  </a:ext>
                </a:extLst>
              </p:cNvPr>
              <p:cNvSpPr/>
              <p:nvPr/>
            </p:nvSpPr>
            <p:spPr>
              <a:xfrm>
                <a:off x="3316428" y="1975813"/>
                <a:ext cx="287555"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cxnSp>
            <p:nvCxnSpPr>
              <p:cNvPr id="9" name="Straight Arrow Connector 8">
                <a:extLst>
                  <a:ext uri="{FF2B5EF4-FFF2-40B4-BE49-F238E27FC236}">
                    <a16:creationId xmlns:a16="http://schemas.microsoft.com/office/drawing/2014/main" id="{A14B3C9A-8A76-4E0B-8746-ED123C9E965C}"/>
                  </a:ext>
                </a:extLst>
              </p:cNvPr>
              <p:cNvCxnSpPr>
                <a:cxnSpLocks/>
              </p:cNvCxnSpPr>
              <p:nvPr/>
            </p:nvCxnSpPr>
            <p:spPr>
              <a:xfrm>
                <a:off x="3757942" y="2140898"/>
                <a:ext cx="217511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C2C7A6C-D9EA-4BC2-B294-461C9D10FE7D}"/>
                  </a:ext>
                </a:extLst>
              </p:cNvPr>
              <p:cNvCxnSpPr>
                <a:cxnSpLocks/>
              </p:cNvCxnSpPr>
              <p:nvPr/>
            </p:nvCxnSpPr>
            <p:spPr>
              <a:xfrm>
                <a:off x="3757942" y="5572770"/>
                <a:ext cx="217511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Group 4" descr="Item #41, the question. Item #41, the question and the student response.">
            <a:extLst>
              <a:ext uri="{FF2B5EF4-FFF2-40B4-BE49-F238E27FC236}">
                <a16:creationId xmlns:a16="http://schemas.microsoft.com/office/drawing/2014/main" id="{2AFF50FD-2586-4E65-89DF-FACA0605A0C6}"/>
              </a:ext>
            </a:extLst>
          </p:cNvPr>
          <p:cNvGrpSpPr/>
          <p:nvPr/>
        </p:nvGrpSpPr>
        <p:grpSpPr>
          <a:xfrm>
            <a:off x="6374040" y="890935"/>
            <a:ext cx="4367156" cy="5263040"/>
            <a:chOff x="6374040" y="890935"/>
            <a:chExt cx="4367156" cy="5263040"/>
          </a:xfrm>
        </p:grpSpPr>
        <p:pic>
          <p:nvPicPr>
            <p:cNvPr id="16" name="Picture 15" descr="A picture containing chart&#10;&#10;Description automatically generated">
              <a:extLst>
                <a:ext uri="{FF2B5EF4-FFF2-40B4-BE49-F238E27FC236}">
                  <a16:creationId xmlns:a16="http://schemas.microsoft.com/office/drawing/2014/main" id="{5F9C9BC4-D1FB-4194-8D0B-D1DA4D653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542" y="890935"/>
              <a:ext cx="4318152" cy="2469372"/>
            </a:xfrm>
            <a:prstGeom prst="rect">
              <a:avLst/>
            </a:prstGeom>
            <a:ln w="12700">
              <a:solidFill>
                <a:schemeClr val="bg1">
                  <a:lumMod val="75000"/>
                </a:schemeClr>
              </a:solidFill>
            </a:ln>
          </p:spPr>
        </p:pic>
        <p:pic>
          <p:nvPicPr>
            <p:cNvPr id="20" name="Picture 19" descr="Graphical user interface, application, table&#10;&#10;Description automatically generated">
              <a:extLst>
                <a:ext uri="{FF2B5EF4-FFF2-40B4-BE49-F238E27FC236}">
                  <a16:creationId xmlns:a16="http://schemas.microsoft.com/office/drawing/2014/main" id="{60463F3F-EFD5-455F-86C4-8C89303DF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4040" y="3518790"/>
              <a:ext cx="4367156" cy="2635185"/>
            </a:xfrm>
            <a:prstGeom prst="rect">
              <a:avLst/>
            </a:prstGeom>
            <a:ln w="12700">
              <a:solidFill>
                <a:schemeClr val="bg1">
                  <a:lumMod val="75000"/>
                </a:schemeClr>
              </a:solidFill>
            </a:ln>
          </p:spPr>
        </p:pic>
      </p:grpSp>
      <p:sp>
        <p:nvSpPr>
          <p:cNvPr id="10" name="Slide Number Placeholder 9">
            <a:extLst>
              <a:ext uri="{FF2B5EF4-FFF2-40B4-BE49-F238E27FC236}">
                <a16:creationId xmlns:a16="http://schemas.microsoft.com/office/drawing/2014/main" id="{D1FA6C93-EDCD-477A-9C70-76CAE327F0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932676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400636-8267-4793-8067-1B5EFDCCC866}"/>
              </a:ext>
            </a:extLst>
          </p:cNvPr>
          <p:cNvSpPr>
            <a:spLocks noGrp="1"/>
          </p:cNvSpPr>
          <p:nvPr>
            <p:ph type="title" idx="4294967295"/>
          </p:nvPr>
        </p:nvSpPr>
        <p:spPr>
          <a:xfrm>
            <a:off x="577347" y="91597"/>
            <a:ext cx="11016200" cy="518012"/>
          </a:xfrm>
        </p:spPr>
        <p:txBody>
          <a:bodyPr>
            <a:noAutofit/>
          </a:bodyPr>
          <a:lstStyle/>
          <a:p>
            <a:r>
              <a:rPr lang="en-US" sz="3600">
                <a:latin typeface="+mn-lt"/>
              </a:rPr>
              <a:t>Item &amp; Score Tab/Rubric &amp; Resources Tab</a:t>
            </a:r>
          </a:p>
        </p:txBody>
      </p:sp>
      <p:grpSp>
        <p:nvGrpSpPr>
          <p:cNvPr id="22" name="Group 21" descr="The item and score page and the rubric and resources page of a sample item.">
            <a:extLst>
              <a:ext uri="{FF2B5EF4-FFF2-40B4-BE49-F238E27FC236}">
                <a16:creationId xmlns:a16="http://schemas.microsoft.com/office/drawing/2014/main" id="{3437A270-F959-F082-BECE-3AF55C3B91CF}"/>
              </a:ext>
            </a:extLst>
          </p:cNvPr>
          <p:cNvGrpSpPr/>
          <p:nvPr/>
        </p:nvGrpSpPr>
        <p:grpSpPr>
          <a:xfrm>
            <a:off x="649943" y="1037538"/>
            <a:ext cx="11145817" cy="4782924"/>
            <a:chOff x="447730" y="953429"/>
            <a:chExt cx="11145817" cy="4782924"/>
          </a:xfrm>
        </p:grpSpPr>
        <p:pic>
          <p:nvPicPr>
            <p:cNvPr id="10" name="Picture 9">
              <a:extLst>
                <a:ext uri="{FF2B5EF4-FFF2-40B4-BE49-F238E27FC236}">
                  <a16:creationId xmlns:a16="http://schemas.microsoft.com/office/drawing/2014/main" id="{B6E76A74-D031-BB18-94BC-34F307F67AC8}"/>
                </a:ext>
              </a:extLst>
            </p:cNvPr>
            <p:cNvPicPr>
              <a:picLocks noChangeAspect="1"/>
            </p:cNvPicPr>
            <p:nvPr/>
          </p:nvPicPr>
          <p:blipFill>
            <a:blip r:embed="rId4"/>
            <a:stretch>
              <a:fillRect/>
            </a:stretch>
          </p:blipFill>
          <p:spPr>
            <a:xfrm>
              <a:off x="447730" y="953429"/>
              <a:ext cx="5810139" cy="31241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Arrow: Left 15">
              <a:extLst>
                <a:ext uri="{FF2B5EF4-FFF2-40B4-BE49-F238E27FC236}">
                  <a16:creationId xmlns:a16="http://schemas.microsoft.com/office/drawing/2014/main" id="{45991B07-D6E9-EB76-8394-04CB1C64D98B}"/>
                </a:ext>
              </a:extLst>
            </p:cNvPr>
            <p:cNvSpPr/>
            <p:nvPr/>
          </p:nvSpPr>
          <p:spPr>
            <a:xfrm>
              <a:off x="1323831" y="1052261"/>
              <a:ext cx="1009935" cy="313899"/>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7" name="Arrow: Left 16">
              <a:extLst>
                <a:ext uri="{FF2B5EF4-FFF2-40B4-BE49-F238E27FC236}">
                  <a16:creationId xmlns:a16="http://schemas.microsoft.com/office/drawing/2014/main" id="{B5C02055-57DA-961F-039B-65D303A630C3}"/>
                </a:ext>
              </a:extLst>
            </p:cNvPr>
            <p:cNvSpPr/>
            <p:nvPr/>
          </p:nvSpPr>
          <p:spPr>
            <a:xfrm rot="10800000">
              <a:off x="3991669" y="1156017"/>
              <a:ext cx="1009935" cy="313899"/>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8" name="Graphic 17" descr="Cursor with solid fill">
              <a:extLst>
                <a:ext uri="{FF2B5EF4-FFF2-40B4-BE49-F238E27FC236}">
                  <a16:creationId xmlns:a16="http://schemas.microsoft.com/office/drawing/2014/main" id="{6DAB0B82-0E79-C1B8-EC36-4EBB150760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7061" y="2185805"/>
              <a:ext cx="701615" cy="714397"/>
            </a:xfrm>
            <a:prstGeom prst="rect">
              <a:avLst/>
            </a:prstGeom>
          </p:spPr>
        </p:pic>
        <p:pic>
          <p:nvPicPr>
            <p:cNvPr id="20" name="Picture 19">
              <a:extLst>
                <a:ext uri="{FF2B5EF4-FFF2-40B4-BE49-F238E27FC236}">
                  <a16:creationId xmlns:a16="http://schemas.microsoft.com/office/drawing/2014/main" id="{CCFCC9B6-93FB-27E5-97E0-4FE6F7A190D8}"/>
                </a:ext>
              </a:extLst>
            </p:cNvPr>
            <p:cNvPicPr>
              <a:picLocks noChangeAspect="1"/>
            </p:cNvPicPr>
            <p:nvPr/>
          </p:nvPicPr>
          <p:blipFill>
            <a:blip r:embed="rId7"/>
            <a:stretch>
              <a:fillRect/>
            </a:stretch>
          </p:blipFill>
          <p:spPr>
            <a:xfrm>
              <a:off x="4647751" y="3356230"/>
              <a:ext cx="6945796" cy="23801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1" name="Arrow: Left 20">
              <a:extLst>
                <a:ext uri="{FF2B5EF4-FFF2-40B4-BE49-F238E27FC236}">
                  <a16:creationId xmlns:a16="http://schemas.microsoft.com/office/drawing/2014/main" id="{FF989E21-987A-7CF7-AA22-358178EF725C}"/>
                </a:ext>
              </a:extLst>
            </p:cNvPr>
            <p:cNvSpPr/>
            <p:nvPr/>
          </p:nvSpPr>
          <p:spPr>
            <a:xfrm rot="10800000">
              <a:off x="9807890" y="3628536"/>
              <a:ext cx="1009935" cy="313899"/>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sp>
        <p:nvSpPr>
          <p:cNvPr id="6" name="Slide Number Placeholder 5">
            <a:extLst>
              <a:ext uri="{FF2B5EF4-FFF2-40B4-BE49-F238E27FC236}">
                <a16:creationId xmlns:a16="http://schemas.microsoft.com/office/drawing/2014/main" id="{B112D0AA-E15B-47C5-B6BD-308C19037C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209237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8BFE-5D9D-4E19-89DF-00C23F3CC384}"/>
              </a:ext>
            </a:extLst>
          </p:cNvPr>
          <p:cNvSpPr>
            <a:spLocks noGrp="1"/>
          </p:cNvSpPr>
          <p:nvPr>
            <p:ph type="title"/>
          </p:nvPr>
        </p:nvSpPr>
        <p:spPr>
          <a:xfrm>
            <a:off x="240952" y="95695"/>
            <a:ext cx="11201480" cy="729696"/>
          </a:xfrm>
        </p:spPr>
        <p:txBody>
          <a:bodyPr>
            <a:normAutofit/>
          </a:bodyPr>
          <a:lstStyle/>
          <a:p>
            <a:r>
              <a:rPr lang="en-US" sz="3600">
                <a:latin typeface="+mn-lt"/>
              </a:rPr>
              <a:t>Multiple Scoring Assertions</a:t>
            </a:r>
          </a:p>
        </p:txBody>
      </p:sp>
      <p:grpSp>
        <p:nvGrpSpPr>
          <p:cNvPr id="12" name="Group 11" descr="A report showing multiple scoring assertions.">
            <a:extLst>
              <a:ext uri="{FF2B5EF4-FFF2-40B4-BE49-F238E27FC236}">
                <a16:creationId xmlns:a16="http://schemas.microsoft.com/office/drawing/2014/main" id="{CE4F5B63-2706-07EE-71A6-CDB0805DA924}"/>
              </a:ext>
            </a:extLst>
          </p:cNvPr>
          <p:cNvGrpSpPr/>
          <p:nvPr/>
        </p:nvGrpSpPr>
        <p:grpSpPr>
          <a:xfrm>
            <a:off x="858751" y="936593"/>
            <a:ext cx="10692864" cy="4984813"/>
            <a:chOff x="749568" y="825391"/>
            <a:chExt cx="10692864" cy="4984813"/>
          </a:xfrm>
        </p:grpSpPr>
        <p:pic>
          <p:nvPicPr>
            <p:cNvPr id="7" name="Picture 6">
              <a:extLst>
                <a:ext uri="{FF2B5EF4-FFF2-40B4-BE49-F238E27FC236}">
                  <a16:creationId xmlns:a16="http://schemas.microsoft.com/office/drawing/2014/main" id="{F6ABD3B2-82BD-E9F1-7D21-298B6100117C}"/>
                </a:ext>
              </a:extLst>
            </p:cNvPr>
            <p:cNvPicPr>
              <a:picLocks noChangeAspect="1"/>
            </p:cNvPicPr>
            <p:nvPr/>
          </p:nvPicPr>
          <p:blipFill>
            <a:blip r:embed="rId4"/>
            <a:stretch>
              <a:fillRect/>
            </a:stretch>
          </p:blipFill>
          <p:spPr>
            <a:xfrm>
              <a:off x="749568" y="825391"/>
              <a:ext cx="5917608" cy="307590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E9067029-1627-FFCC-00DE-24C37072A39C}"/>
                </a:ext>
              </a:extLst>
            </p:cNvPr>
            <p:cNvPicPr>
              <a:picLocks noChangeAspect="1"/>
            </p:cNvPicPr>
            <p:nvPr/>
          </p:nvPicPr>
          <p:blipFill>
            <a:blip r:embed="rId5"/>
            <a:stretch>
              <a:fillRect/>
            </a:stretch>
          </p:blipFill>
          <p:spPr>
            <a:xfrm>
              <a:off x="4397877" y="3429000"/>
              <a:ext cx="7044555" cy="2381204"/>
            </a:xfrm>
            <a:prstGeom prst="rect">
              <a:avLst/>
            </a:prstGeom>
            <a:ln w="12700">
              <a:solidFill>
                <a:schemeClr val="bg1">
                  <a:lumMod val="75000"/>
                </a:schemeClr>
              </a:solidFill>
            </a:ln>
          </p:spPr>
        </p:pic>
        <p:sp>
          <p:nvSpPr>
            <p:cNvPr id="8" name="Flowchart: Connector 7">
              <a:extLst>
                <a:ext uri="{FF2B5EF4-FFF2-40B4-BE49-F238E27FC236}">
                  <a16:creationId xmlns:a16="http://schemas.microsoft.com/office/drawing/2014/main" id="{AAE3EDF6-D673-A842-BC25-4CB721F45777}"/>
                </a:ext>
              </a:extLst>
            </p:cNvPr>
            <p:cNvSpPr/>
            <p:nvPr/>
          </p:nvSpPr>
          <p:spPr>
            <a:xfrm>
              <a:off x="1103420" y="3476917"/>
              <a:ext cx="452034" cy="424381"/>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9" name="Rectangle: Rounded Corners 8">
              <a:extLst>
                <a:ext uri="{FF2B5EF4-FFF2-40B4-BE49-F238E27FC236}">
                  <a16:creationId xmlns:a16="http://schemas.microsoft.com/office/drawing/2014/main" id="{E7A4F3E0-6376-9714-B142-DEE97052862B}"/>
                </a:ext>
              </a:extLst>
            </p:cNvPr>
            <p:cNvSpPr/>
            <p:nvPr/>
          </p:nvSpPr>
          <p:spPr>
            <a:xfrm>
              <a:off x="5418161" y="4380931"/>
              <a:ext cx="2743200" cy="1009935"/>
            </a:xfrm>
            <a:prstGeom prst="roundRect">
              <a:avLst/>
            </a:prstGeom>
            <a:solidFill>
              <a:srgbClr val="BFBFB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a:solidFill>
                    <a:schemeClr val="tx2"/>
                  </a:solidFill>
                </a:rPr>
                <a:t>Item Content Redacted</a:t>
              </a:r>
            </a:p>
          </p:txBody>
        </p:sp>
      </p:grpSp>
      <p:sp>
        <p:nvSpPr>
          <p:cNvPr id="4" name="Slide Number Placeholder 3">
            <a:extLst>
              <a:ext uri="{FF2B5EF4-FFF2-40B4-BE49-F238E27FC236}">
                <a16:creationId xmlns:a16="http://schemas.microsoft.com/office/drawing/2014/main" id="{7041B6A5-9131-4958-98F1-9808C994F61F}"/>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461676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1012-7A48-4126-A4B9-A274B14C3C7D}"/>
              </a:ext>
            </a:extLst>
          </p:cNvPr>
          <p:cNvSpPr>
            <a:spLocks noGrp="1"/>
          </p:cNvSpPr>
          <p:nvPr>
            <p:ph type="title"/>
          </p:nvPr>
        </p:nvSpPr>
        <p:spPr/>
        <p:txBody>
          <a:bodyPr>
            <a:normAutofit/>
          </a:bodyPr>
          <a:lstStyle/>
          <a:p>
            <a:r>
              <a:rPr lang="en-US"/>
              <a:t>Tests to Score—Dashboard</a:t>
            </a:r>
          </a:p>
        </p:txBody>
      </p:sp>
      <p:sp>
        <p:nvSpPr>
          <p:cNvPr id="17" name="Rectangle 16">
            <a:extLst>
              <a:ext uri="{FF2B5EF4-FFF2-40B4-BE49-F238E27FC236}">
                <a16:creationId xmlns:a16="http://schemas.microsoft.com/office/drawing/2014/main" id="{56A9B46B-DAAE-43B4-AB49-E1DEBEB2C893}"/>
              </a:ext>
            </a:extLst>
          </p:cNvPr>
          <p:cNvSpPr/>
          <p:nvPr/>
        </p:nvSpPr>
        <p:spPr>
          <a:xfrm>
            <a:off x="2185170" y="1690708"/>
            <a:ext cx="7828767" cy="555326"/>
          </a:xfrm>
          <a:prstGeom prst="rec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2"/>
                </a:solidFill>
              </a:rPr>
              <a:t>Tests to Score Process = Scoring + Submitting the Scores</a:t>
            </a:r>
          </a:p>
        </p:txBody>
      </p:sp>
      <p:sp>
        <p:nvSpPr>
          <p:cNvPr id="5" name="Slide Number Placeholder 4">
            <a:extLst>
              <a:ext uri="{FF2B5EF4-FFF2-40B4-BE49-F238E27FC236}">
                <a16:creationId xmlns:a16="http://schemas.microsoft.com/office/drawing/2014/main" id="{59A62265-9B1F-4D57-B81E-02F1CD7DB9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7" name="Picture 7" descr="A screenshot of a test&#10;&#10;Description automatically generated">
            <a:extLst>
              <a:ext uri="{FF2B5EF4-FFF2-40B4-BE49-F238E27FC236}">
                <a16:creationId xmlns:a16="http://schemas.microsoft.com/office/drawing/2014/main" id="{6D67847D-8AD1-1A7F-8D9E-6A9E98E950A1}"/>
              </a:ext>
            </a:extLst>
          </p:cNvPr>
          <p:cNvPicPr>
            <a:picLocks noChangeAspect="1"/>
          </p:cNvPicPr>
          <p:nvPr/>
        </p:nvPicPr>
        <p:blipFill>
          <a:blip r:embed="rId3"/>
          <a:srcRect/>
          <a:stretch/>
        </p:blipFill>
        <p:spPr>
          <a:xfrm>
            <a:off x="1457012" y="2413324"/>
            <a:ext cx="9344966" cy="2840387"/>
          </a:xfrm>
          <a:prstGeom prst="rect">
            <a:avLst/>
          </a:prstGeom>
        </p:spPr>
      </p:pic>
      <p:pic>
        <p:nvPicPr>
          <p:cNvPr id="4" name="Picture 3">
            <a:extLst>
              <a:ext uri="{FF2B5EF4-FFF2-40B4-BE49-F238E27FC236}">
                <a16:creationId xmlns:a16="http://schemas.microsoft.com/office/drawing/2014/main" id="{5F692BF6-0BD3-61CA-F922-8F6C925E20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620" y="934072"/>
            <a:ext cx="7033845" cy="520727"/>
          </a:xfrm>
          <a:prstGeom prst="rect">
            <a:avLst/>
          </a:prstGeom>
        </p:spPr>
      </p:pic>
    </p:spTree>
    <p:extLst>
      <p:ext uri="{BB962C8B-B14F-4D97-AF65-F5344CB8AC3E}">
        <p14:creationId xmlns:p14="http://schemas.microsoft.com/office/powerpoint/2010/main" val="33405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0E1070-2FCD-E326-A3E0-08450D8624F1}"/>
              </a:ext>
            </a:extLst>
          </p:cNvPr>
          <p:cNvSpPr>
            <a:spLocks noGrp="1"/>
          </p:cNvSpPr>
          <p:nvPr>
            <p:ph type="sldNum" sz="quarter" idx="17"/>
          </p:nvPr>
        </p:nvSpPr>
        <p:spPr/>
        <p:txBody>
          <a:bodyPr/>
          <a:lstStyle/>
          <a:p>
            <a:fld id="{58AE716E-68DD-2249-A7FA-8AEF0B14DF81}" type="slidenum">
              <a:rPr lang="en-US" smtClean="0"/>
              <a:pPr/>
              <a:t>6</a:t>
            </a:fld>
            <a:endParaRPr lang="en-US"/>
          </a:p>
        </p:txBody>
      </p:sp>
      <p:sp>
        <p:nvSpPr>
          <p:cNvPr id="4" name="Text Placeholder 3">
            <a:extLst>
              <a:ext uri="{FF2B5EF4-FFF2-40B4-BE49-F238E27FC236}">
                <a16:creationId xmlns:a16="http://schemas.microsoft.com/office/drawing/2014/main" id="{456BC1B1-8511-43EC-7EFB-ED26E00D3D80}"/>
              </a:ext>
            </a:extLst>
          </p:cNvPr>
          <p:cNvSpPr>
            <a:spLocks noGrp="1"/>
          </p:cNvSpPr>
          <p:nvPr>
            <p:ph type="body" sz="quarter" idx="4294967295"/>
          </p:nvPr>
        </p:nvSpPr>
        <p:spPr>
          <a:xfrm>
            <a:off x="348071" y="980025"/>
            <a:ext cx="9982199" cy="3124266"/>
          </a:xfrm>
        </p:spPr>
        <p:txBody>
          <a:bodyPr>
            <a:normAutofit fontScale="92500" lnSpcReduction="20000"/>
          </a:bodyPr>
          <a:lstStyle/>
          <a:p>
            <a:pPr marL="0" indent="0" eaLnBrk="1" hangingPunct="1">
              <a:buClr>
                <a:srgbClr val="0E99D6"/>
              </a:buClr>
              <a:buNone/>
            </a:pPr>
            <a:r>
              <a:rPr lang="en-US" altLang="en-US">
                <a:latin typeface="Calibri" panose="020F0502020204030204" pitchFamily="34" charset="0"/>
                <a:cs typeface="Calibri" panose="020F0502020204030204" pitchFamily="34" charset="0"/>
              </a:rPr>
              <a:t>Reporting data is based on your user role in </a:t>
            </a:r>
            <a:r>
              <a:rPr lang="en-US" altLang="en-US" i="1">
                <a:latin typeface="Calibri" panose="020F0502020204030204" pitchFamily="34" charset="0"/>
                <a:cs typeface="Calibri" panose="020F0502020204030204" pitchFamily="34" charset="0"/>
              </a:rPr>
              <a:t>ClearSight</a:t>
            </a:r>
            <a:r>
              <a:rPr lang="en-US" altLang="en-US">
                <a:latin typeface="Calibri" panose="020F0502020204030204" pitchFamily="34" charset="0"/>
                <a:cs typeface="Calibri" panose="020F0502020204030204" pitchFamily="34" charset="0"/>
              </a:rPr>
              <a:t>:</a:t>
            </a:r>
          </a:p>
          <a:p>
            <a:pPr marL="914400" lvl="1" indent="-457200">
              <a:buFont typeface="+mj-lt"/>
              <a:buAutoNum type="arabicPeriod"/>
            </a:pPr>
            <a:r>
              <a:rPr lang="en-US" altLang="en-US">
                <a:latin typeface="Calibri" panose="020F0502020204030204" pitchFamily="34" charset="0"/>
                <a:cs typeface="Calibri" panose="020F0502020204030204" pitchFamily="34" charset="0"/>
              </a:rPr>
              <a:t>District Users can see all data in the district.</a:t>
            </a:r>
          </a:p>
          <a:p>
            <a:pPr marL="914400" lvl="1" indent="-457200">
              <a:buFont typeface="+mj-lt"/>
              <a:buAutoNum type="arabicPeriod"/>
            </a:pPr>
            <a:r>
              <a:rPr lang="en-US" altLang="en-US">
                <a:latin typeface="Calibri" panose="020F0502020204030204" pitchFamily="34" charset="0"/>
                <a:cs typeface="Calibri" panose="020F0502020204030204" pitchFamily="34" charset="0"/>
              </a:rPr>
              <a:t>School Users can see all data in the school.</a:t>
            </a:r>
          </a:p>
          <a:p>
            <a:pPr marL="914400" lvl="1" indent="-457200">
              <a:buFont typeface="+mj-lt"/>
              <a:buAutoNum type="arabicPeriod"/>
            </a:pPr>
            <a:r>
              <a:rPr lang="en-US" altLang="en-US">
                <a:latin typeface="Calibri" panose="020F0502020204030204" pitchFamily="34" charset="0"/>
                <a:cs typeface="Calibri" panose="020F0502020204030204" pitchFamily="34" charset="0"/>
              </a:rPr>
              <a:t>Teacher Users can see all data for:</a:t>
            </a:r>
          </a:p>
          <a:p>
            <a:pPr marL="1371600" lvl="2" indent="-457200">
              <a:buFont typeface="+mj-lt"/>
              <a:buAutoNum type="alphaUcPeriod"/>
            </a:pPr>
            <a:r>
              <a:rPr lang="en-US" altLang="en-US">
                <a:latin typeface="Calibri" panose="020F0502020204030204" pitchFamily="34" charset="0"/>
                <a:cs typeface="Calibri" panose="020F0502020204030204" pitchFamily="34" charset="0"/>
              </a:rPr>
              <a:t>Students rostered to them;</a:t>
            </a:r>
          </a:p>
          <a:p>
            <a:pPr marL="1371600" lvl="2" indent="-457200">
              <a:buFont typeface="+mj-lt"/>
              <a:buAutoNum type="alphaUcPeriod"/>
            </a:pPr>
            <a:r>
              <a:rPr lang="en-US" altLang="en-US">
                <a:latin typeface="Calibri" panose="020F0502020204030204" pitchFamily="34" charset="0"/>
                <a:cs typeface="Calibri" panose="020F0502020204030204" pitchFamily="34" charset="0"/>
              </a:rPr>
              <a:t>Students to whom they administer tests.</a:t>
            </a:r>
          </a:p>
          <a:p>
            <a:endParaRPr lang="en-US"/>
          </a:p>
        </p:txBody>
      </p:sp>
      <p:sp>
        <p:nvSpPr>
          <p:cNvPr id="5" name="Title 4">
            <a:extLst>
              <a:ext uri="{FF2B5EF4-FFF2-40B4-BE49-F238E27FC236}">
                <a16:creationId xmlns:a16="http://schemas.microsoft.com/office/drawing/2014/main" id="{24D98A46-DC61-9637-203B-26CDE1E61028}"/>
              </a:ext>
            </a:extLst>
          </p:cNvPr>
          <p:cNvSpPr>
            <a:spLocks noGrp="1"/>
          </p:cNvSpPr>
          <p:nvPr>
            <p:ph type="title"/>
          </p:nvPr>
        </p:nvSpPr>
        <p:spPr/>
        <p:txBody>
          <a:bodyPr/>
          <a:lstStyle/>
          <a:p>
            <a:r>
              <a:rPr lang="en-US" altLang="en-US" b="1"/>
              <a:t>User/Data Access to Reporting</a:t>
            </a:r>
            <a:endParaRPr lang="en-US"/>
          </a:p>
        </p:txBody>
      </p:sp>
      <p:graphicFrame>
        <p:nvGraphicFramePr>
          <p:cNvPr id="6" name="Diagram 5">
            <a:extLst>
              <a:ext uri="{FF2B5EF4-FFF2-40B4-BE49-F238E27FC236}">
                <a16:creationId xmlns:a16="http://schemas.microsoft.com/office/drawing/2014/main" id="{CFFE0625-976D-4D12-B69C-9BE830FEC62F}"/>
              </a:ext>
            </a:extLst>
          </p:cNvPr>
          <p:cNvGraphicFramePr/>
          <p:nvPr>
            <p:extLst>
              <p:ext uri="{D42A27DB-BD31-4B8C-83A1-F6EECF244321}">
                <p14:modId xmlns:p14="http://schemas.microsoft.com/office/powerpoint/2010/main" val="781925559"/>
              </p:ext>
            </p:extLst>
          </p:nvPr>
        </p:nvGraphicFramePr>
        <p:xfrm>
          <a:off x="8067130" y="1016378"/>
          <a:ext cx="4005275" cy="5114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B704563-68D3-48B6-A8DF-A78E2B8305A4}"/>
              </a:ext>
            </a:extLst>
          </p:cNvPr>
          <p:cNvSpPr txBox="1"/>
          <p:nvPr/>
        </p:nvSpPr>
        <p:spPr>
          <a:xfrm>
            <a:off x="8195811" y="677824"/>
            <a:ext cx="3747911" cy="338554"/>
          </a:xfrm>
          <a:prstGeom prst="rect">
            <a:avLst/>
          </a:prstGeom>
          <a:noFill/>
        </p:spPr>
        <p:txBody>
          <a:bodyPr wrap="square" rtlCol="0">
            <a:spAutoFit/>
          </a:bodyPr>
          <a:lstStyle/>
          <a:p>
            <a:pPr algn="ctr"/>
            <a:r>
              <a:rPr lang="en-US" sz="1600" b="1" i="1">
                <a:solidFill>
                  <a:srgbClr val="002060"/>
                </a:solidFill>
              </a:rPr>
              <a:t>ClearSight </a:t>
            </a:r>
            <a:r>
              <a:rPr lang="en-US" sz="1600" b="1">
                <a:solidFill>
                  <a:srgbClr val="002060"/>
                </a:solidFill>
              </a:rPr>
              <a:t>Users</a:t>
            </a:r>
          </a:p>
        </p:txBody>
      </p:sp>
      <p:pic>
        <p:nvPicPr>
          <p:cNvPr id="8" name="Picture 2">
            <a:extLst>
              <a:ext uri="{FF2B5EF4-FFF2-40B4-BE49-F238E27FC236}">
                <a16:creationId xmlns:a16="http://schemas.microsoft.com/office/drawing/2014/main" id="{EC7CC5C7-0702-4ABF-B5F8-72623DE74BF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4442" y="4119715"/>
            <a:ext cx="7442688" cy="199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00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85DB097C-7EBF-B604-61CD-D0DEB634CCBF}"/>
              </a:ext>
            </a:extLst>
          </p:cNvPr>
          <p:cNvPicPr>
            <a:picLocks noChangeAspect="1"/>
          </p:cNvPicPr>
          <p:nvPr/>
        </p:nvPicPr>
        <p:blipFill>
          <a:blip r:embed="rId3"/>
          <a:stretch>
            <a:fillRect/>
          </a:stretch>
        </p:blipFill>
        <p:spPr>
          <a:xfrm>
            <a:off x="140854" y="882798"/>
            <a:ext cx="6356927" cy="2852584"/>
          </a:xfrm>
          <a:prstGeom prst="rect">
            <a:avLst/>
          </a:prstGeom>
        </p:spPr>
      </p:pic>
      <p:sp>
        <p:nvSpPr>
          <p:cNvPr id="2" name="Title 1">
            <a:extLst>
              <a:ext uri="{FF2B5EF4-FFF2-40B4-BE49-F238E27FC236}">
                <a16:creationId xmlns:a16="http://schemas.microsoft.com/office/drawing/2014/main" id="{175FFC49-AFB2-4BFF-A55B-31E980913ED5}"/>
              </a:ext>
            </a:extLst>
          </p:cNvPr>
          <p:cNvSpPr>
            <a:spLocks noGrp="1"/>
          </p:cNvSpPr>
          <p:nvPr>
            <p:ph type="title"/>
          </p:nvPr>
        </p:nvSpPr>
        <p:spPr>
          <a:xfrm>
            <a:off x="251210" y="134403"/>
            <a:ext cx="11341948" cy="518012"/>
          </a:xfrm>
        </p:spPr>
        <p:txBody>
          <a:bodyPr>
            <a:noAutofit/>
          </a:bodyPr>
          <a:lstStyle/>
          <a:p>
            <a:r>
              <a:rPr lang="en-US"/>
              <a:t>Test Scoring Page and Scoring Window</a:t>
            </a:r>
          </a:p>
        </p:txBody>
      </p:sp>
      <p:pic>
        <p:nvPicPr>
          <p:cNvPr id="19" name="Graphic 18" descr="Cursor with solid fill">
            <a:extLst>
              <a:ext uri="{FF2B5EF4-FFF2-40B4-BE49-F238E27FC236}">
                <a16:creationId xmlns:a16="http://schemas.microsoft.com/office/drawing/2014/main" id="{B52DF5C2-C236-4B2D-9F09-689B792480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6418" y="2817531"/>
            <a:ext cx="654538" cy="666463"/>
          </a:xfrm>
          <a:prstGeom prst="rect">
            <a:avLst/>
          </a:prstGeom>
        </p:spPr>
      </p:pic>
      <p:grpSp>
        <p:nvGrpSpPr>
          <p:cNvPr id="17" name="Group 16" descr="Edit icon being clicked.">
            <a:extLst>
              <a:ext uri="{FF2B5EF4-FFF2-40B4-BE49-F238E27FC236}">
                <a16:creationId xmlns:a16="http://schemas.microsoft.com/office/drawing/2014/main" id="{FF73AC57-6A74-4F34-BA7A-22BFA9BF5F75}"/>
              </a:ext>
            </a:extLst>
          </p:cNvPr>
          <p:cNvGrpSpPr/>
          <p:nvPr/>
        </p:nvGrpSpPr>
        <p:grpSpPr>
          <a:xfrm>
            <a:off x="5846375" y="2623583"/>
            <a:ext cx="6191839" cy="3502588"/>
            <a:chOff x="5603921" y="2138674"/>
            <a:chExt cx="6191839" cy="3502588"/>
          </a:xfrm>
        </p:grpSpPr>
        <p:grpSp>
          <p:nvGrpSpPr>
            <p:cNvPr id="14" name="Group 13">
              <a:extLst>
                <a:ext uri="{FF2B5EF4-FFF2-40B4-BE49-F238E27FC236}">
                  <a16:creationId xmlns:a16="http://schemas.microsoft.com/office/drawing/2014/main" id="{7CBCB46B-9BDA-4A4C-8A3C-EF3573B2FF9A}"/>
                </a:ext>
              </a:extLst>
            </p:cNvPr>
            <p:cNvGrpSpPr/>
            <p:nvPr/>
          </p:nvGrpSpPr>
          <p:grpSpPr>
            <a:xfrm>
              <a:off x="5603921" y="2138674"/>
              <a:ext cx="6191839" cy="3502588"/>
              <a:chOff x="5603921" y="2138674"/>
              <a:chExt cx="6191839" cy="3502588"/>
            </a:xfrm>
          </p:grpSpPr>
          <p:pic>
            <p:nvPicPr>
              <p:cNvPr id="5" name="Picture 4" descr="Scoring Window Item &amp; Score tab with editable points earned and condition codes">
                <a:extLst>
                  <a:ext uri="{FF2B5EF4-FFF2-40B4-BE49-F238E27FC236}">
                    <a16:creationId xmlns:a16="http://schemas.microsoft.com/office/drawing/2014/main" id="{D9A3463F-ED98-431C-99E7-73D1269589DD}"/>
                  </a:ext>
                </a:extLst>
              </p:cNvPr>
              <p:cNvPicPr/>
              <p:nvPr/>
            </p:nvPicPr>
            <p:blipFill rotWithShape="1">
              <a:blip r:embed="rId6">
                <a:extLst>
                  <a:ext uri="{28A0092B-C50C-407E-A947-70E740481C1C}">
                    <a14:useLocalDpi xmlns:a14="http://schemas.microsoft.com/office/drawing/2010/main" val="0"/>
                  </a:ext>
                </a:extLst>
              </a:blip>
              <a:srcRect t="7081" b="8996"/>
              <a:stretch/>
            </p:blipFill>
            <p:spPr bwMode="auto">
              <a:xfrm>
                <a:off x="5603921" y="2138674"/>
                <a:ext cx="6191839" cy="3502588"/>
              </a:xfrm>
              <a:prstGeom prst="rect">
                <a:avLst/>
              </a:prstGeom>
              <a:ln w="12700" cap="flat" cmpd="sng" algn="ctr">
                <a:solidFill>
                  <a:schemeClr val="bg1">
                    <a:lumMod val="75000"/>
                  </a:scheme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1CB71612-950F-4824-8C1D-68B087AE21DC}"/>
                  </a:ext>
                </a:extLst>
              </p:cNvPr>
              <p:cNvPicPr>
                <a:picLocks noChangeAspect="1"/>
              </p:cNvPicPr>
              <p:nvPr/>
            </p:nvPicPr>
            <p:blipFill>
              <a:blip r:embed="rId7"/>
              <a:stretch>
                <a:fillRect/>
              </a:stretch>
            </p:blipFill>
            <p:spPr>
              <a:xfrm>
                <a:off x="5678041" y="2409461"/>
                <a:ext cx="835917" cy="148975"/>
              </a:xfrm>
              <a:prstGeom prst="rect">
                <a:avLst/>
              </a:prstGeom>
            </p:spPr>
          </p:pic>
        </p:grpSp>
        <p:sp>
          <p:nvSpPr>
            <p:cNvPr id="15" name="Rectangle 14">
              <a:extLst>
                <a:ext uri="{FF2B5EF4-FFF2-40B4-BE49-F238E27FC236}">
                  <a16:creationId xmlns:a16="http://schemas.microsoft.com/office/drawing/2014/main" id="{81AFFACA-8D11-4D0D-A384-28EB280C4AE2}"/>
                </a:ext>
              </a:extLst>
            </p:cNvPr>
            <p:cNvSpPr/>
            <p:nvPr/>
          </p:nvSpPr>
          <p:spPr>
            <a:xfrm>
              <a:off x="10957167" y="2154767"/>
              <a:ext cx="516151" cy="19896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800">
                  <a:solidFill>
                    <a:schemeClr val="tx2"/>
                  </a:solidFill>
                  <a:latin typeface="Open Sans" panose="020B0606030504020204" pitchFamily="34" charset="0"/>
                  <a:ea typeface="Open Sans" panose="020B0606030504020204" pitchFamily="34" charset="0"/>
                  <a:cs typeface="Open Sans" panose="020B0606030504020204" pitchFamily="34" charset="0"/>
                </a:rPr>
                <a:t>Item 5</a:t>
              </a:r>
            </a:p>
          </p:txBody>
        </p:sp>
        <p:sp>
          <p:nvSpPr>
            <p:cNvPr id="16" name="Oval 15">
              <a:extLst>
                <a:ext uri="{FF2B5EF4-FFF2-40B4-BE49-F238E27FC236}">
                  <a16:creationId xmlns:a16="http://schemas.microsoft.com/office/drawing/2014/main" id="{9E00073B-42EC-43C0-8879-4FBC3496CF1B}"/>
                </a:ext>
              </a:extLst>
            </p:cNvPr>
            <p:cNvSpPr/>
            <p:nvPr/>
          </p:nvSpPr>
          <p:spPr>
            <a:xfrm>
              <a:off x="9600509" y="2264759"/>
              <a:ext cx="2195251" cy="391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grpSp>
      <p:pic>
        <p:nvPicPr>
          <p:cNvPr id="18" name="Graphic 17" descr="Cursor with solid fill">
            <a:extLst>
              <a:ext uri="{FF2B5EF4-FFF2-40B4-BE49-F238E27FC236}">
                <a16:creationId xmlns:a16="http://schemas.microsoft.com/office/drawing/2014/main" id="{FD253F09-37A7-47BC-99B4-C67BB765BC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22883" y="3533620"/>
            <a:ext cx="701615" cy="714397"/>
          </a:xfrm>
          <a:prstGeom prst="rect">
            <a:avLst/>
          </a:prstGeom>
        </p:spPr>
      </p:pic>
      <p:sp>
        <p:nvSpPr>
          <p:cNvPr id="3" name="Slide Number Placeholder 2">
            <a:extLst>
              <a:ext uri="{FF2B5EF4-FFF2-40B4-BE49-F238E27FC236}">
                <a16:creationId xmlns:a16="http://schemas.microsoft.com/office/drawing/2014/main" id="{56818364-CE5C-429B-A2F3-73E1DFF03D6D}"/>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60</a:t>
            </a:fld>
            <a:endParaRPr lang="en-US">
              <a:solidFill>
                <a:srgbClr val="FFFFFF">
                  <a:lumMod val="75000"/>
                </a:srgbClr>
              </a:solidFill>
            </a:endParaRPr>
          </a:p>
        </p:txBody>
      </p:sp>
    </p:spTree>
    <p:extLst>
      <p:ext uri="{BB962C8B-B14F-4D97-AF65-F5344CB8AC3E}">
        <p14:creationId xmlns:p14="http://schemas.microsoft.com/office/powerpoint/2010/main" val="2620204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4184-CF0C-45C9-9590-44C792C4F4C5}"/>
              </a:ext>
            </a:extLst>
          </p:cNvPr>
          <p:cNvSpPr>
            <a:spLocks noGrp="1"/>
          </p:cNvSpPr>
          <p:nvPr>
            <p:ph type="title"/>
          </p:nvPr>
        </p:nvSpPr>
        <p:spPr/>
        <p:txBody>
          <a:bodyPr>
            <a:normAutofit/>
          </a:bodyPr>
          <a:lstStyle/>
          <a:p>
            <a:r>
              <a:rPr lang="en-US"/>
              <a:t>Scoring Window (cont.)</a:t>
            </a:r>
          </a:p>
        </p:txBody>
      </p:sp>
      <p:grpSp>
        <p:nvGrpSpPr>
          <p:cNvPr id="25" name="Group 24" descr="A sample student response to the Brief Writes test.">
            <a:extLst>
              <a:ext uri="{FF2B5EF4-FFF2-40B4-BE49-F238E27FC236}">
                <a16:creationId xmlns:a16="http://schemas.microsoft.com/office/drawing/2014/main" id="{D70E8CFD-E8D8-4B22-94D8-B27FD3A71030}"/>
              </a:ext>
            </a:extLst>
          </p:cNvPr>
          <p:cNvGrpSpPr/>
          <p:nvPr/>
        </p:nvGrpSpPr>
        <p:grpSpPr>
          <a:xfrm>
            <a:off x="2635229" y="4215637"/>
            <a:ext cx="6293219" cy="1607455"/>
            <a:chOff x="2312162" y="4120772"/>
            <a:chExt cx="7244338" cy="1920124"/>
          </a:xfrm>
        </p:grpSpPr>
        <p:pic>
          <p:nvPicPr>
            <p:cNvPr id="23" name="Picture 22">
              <a:extLst>
                <a:ext uri="{FF2B5EF4-FFF2-40B4-BE49-F238E27FC236}">
                  <a16:creationId xmlns:a16="http://schemas.microsoft.com/office/drawing/2014/main" id="{8650736E-CFF3-4B3C-8195-8B44ECAB6389}"/>
                </a:ext>
              </a:extLst>
            </p:cNvPr>
            <p:cNvPicPr>
              <a:picLocks noChangeAspect="1"/>
            </p:cNvPicPr>
            <p:nvPr/>
          </p:nvPicPr>
          <p:blipFill rotWithShape="1">
            <a:blip r:embed="rId3"/>
            <a:srcRect t="11283" b="24955"/>
            <a:stretch/>
          </p:blipFill>
          <p:spPr>
            <a:xfrm>
              <a:off x="2312162" y="4120772"/>
              <a:ext cx="7244338" cy="1920124"/>
            </a:xfrm>
            <a:prstGeom prst="rect">
              <a:avLst/>
            </a:prstGeom>
          </p:spPr>
        </p:pic>
        <p:sp>
          <p:nvSpPr>
            <p:cNvPr id="24" name="Rectangle 23">
              <a:extLst>
                <a:ext uri="{FF2B5EF4-FFF2-40B4-BE49-F238E27FC236}">
                  <a16:creationId xmlns:a16="http://schemas.microsoft.com/office/drawing/2014/main" id="{88A692AE-FD19-4812-ABD8-BA1F0DEB283B}"/>
                </a:ext>
              </a:extLst>
            </p:cNvPr>
            <p:cNvSpPr/>
            <p:nvPr/>
          </p:nvSpPr>
          <p:spPr>
            <a:xfrm>
              <a:off x="2480442" y="4192591"/>
              <a:ext cx="6905296" cy="495024"/>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chemeClr val="tx2"/>
                  </a:solidFill>
                  <a:latin typeface="Open Sans" panose="020B0606030504020204" pitchFamily="34" charset="0"/>
                  <a:ea typeface="Open Sans" panose="020B0606030504020204" pitchFamily="34" charset="0"/>
                  <a:cs typeface="Open Sans" panose="020B0606030504020204" pitchFamily="34" charset="0"/>
                </a:rPr>
                <a:t>Children were playing outside. They spotted a cat in a tree. It was white. They called a grown up for help. Fireman came and got it out of the tree.</a:t>
              </a:r>
            </a:p>
          </p:txBody>
        </p:sp>
      </p:grpSp>
      <p:sp>
        <p:nvSpPr>
          <p:cNvPr id="5" name="Slide Number Placeholder 4">
            <a:extLst>
              <a:ext uri="{FF2B5EF4-FFF2-40B4-BE49-F238E27FC236}">
                <a16:creationId xmlns:a16="http://schemas.microsoft.com/office/drawing/2014/main" id="{2D0D3919-29B4-4248-94B8-B4AF406541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7" name="Rectangle 6">
            <a:extLst>
              <a:ext uri="{FF2B5EF4-FFF2-40B4-BE49-F238E27FC236}">
                <a16:creationId xmlns:a16="http://schemas.microsoft.com/office/drawing/2014/main" id="{14AE84BA-46A2-FEC1-FCC6-E1533DBB0B0F}"/>
              </a:ext>
            </a:extLst>
          </p:cNvPr>
          <p:cNvSpPr/>
          <p:nvPr/>
        </p:nvSpPr>
        <p:spPr>
          <a:xfrm>
            <a:off x="1644073" y="882073"/>
            <a:ext cx="1399309" cy="233219"/>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4" name="Picture 5" descr="Graphical user interface&#10;&#10;Description automatically generated">
            <a:extLst>
              <a:ext uri="{FF2B5EF4-FFF2-40B4-BE49-F238E27FC236}">
                <a16:creationId xmlns:a16="http://schemas.microsoft.com/office/drawing/2014/main" id="{26C41088-9193-CA50-F2FA-CC0994606B5B}"/>
              </a:ext>
            </a:extLst>
          </p:cNvPr>
          <p:cNvPicPr>
            <a:picLocks noChangeAspect="1"/>
          </p:cNvPicPr>
          <p:nvPr/>
        </p:nvPicPr>
        <p:blipFill>
          <a:blip r:embed="rId4"/>
          <a:stretch>
            <a:fillRect/>
          </a:stretch>
        </p:blipFill>
        <p:spPr>
          <a:xfrm>
            <a:off x="2721" y="1260318"/>
            <a:ext cx="11982450" cy="2854187"/>
          </a:xfrm>
          <a:prstGeom prst="rect">
            <a:avLst/>
          </a:prstGeom>
        </p:spPr>
      </p:pic>
    </p:spTree>
    <p:extLst>
      <p:ext uri="{BB962C8B-B14F-4D97-AF65-F5344CB8AC3E}">
        <p14:creationId xmlns:p14="http://schemas.microsoft.com/office/powerpoint/2010/main" val="574290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F163-1E91-4EE9-81FB-DF5779DB3D5B}"/>
              </a:ext>
            </a:extLst>
          </p:cNvPr>
          <p:cNvSpPr>
            <a:spLocks noGrp="1"/>
          </p:cNvSpPr>
          <p:nvPr>
            <p:ph type="title"/>
          </p:nvPr>
        </p:nvSpPr>
        <p:spPr/>
        <p:txBody>
          <a:bodyPr>
            <a:noAutofit/>
          </a:bodyPr>
          <a:lstStyle/>
          <a:p>
            <a:r>
              <a:rPr lang="en-US" sz="3600">
                <a:latin typeface="+mn-lt"/>
              </a:rPr>
              <a:t>Submit the Scores</a:t>
            </a:r>
          </a:p>
        </p:txBody>
      </p:sp>
      <p:grpSp>
        <p:nvGrpSpPr>
          <p:cNvPr id="4" name="Group 3" descr="The Submit Scores button and alert window.">
            <a:extLst>
              <a:ext uri="{FF2B5EF4-FFF2-40B4-BE49-F238E27FC236}">
                <a16:creationId xmlns:a16="http://schemas.microsoft.com/office/drawing/2014/main" id="{433861B9-F706-ED7F-3453-6C32442DF11E}"/>
              </a:ext>
            </a:extLst>
          </p:cNvPr>
          <p:cNvGrpSpPr/>
          <p:nvPr/>
        </p:nvGrpSpPr>
        <p:grpSpPr>
          <a:xfrm>
            <a:off x="934583" y="993004"/>
            <a:ext cx="10853562" cy="4628265"/>
            <a:chOff x="934583" y="993004"/>
            <a:chExt cx="10853562" cy="4628265"/>
          </a:xfrm>
        </p:grpSpPr>
        <p:pic>
          <p:nvPicPr>
            <p:cNvPr id="18" name="Picture 17">
              <a:extLst>
                <a:ext uri="{FF2B5EF4-FFF2-40B4-BE49-F238E27FC236}">
                  <a16:creationId xmlns:a16="http://schemas.microsoft.com/office/drawing/2014/main" id="{F89B1F78-F049-37EE-CA15-8D5B3327FEC9}"/>
                </a:ext>
              </a:extLst>
            </p:cNvPr>
            <p:cNvPicPr>
              <a:picLocks noChangeAspect="1"/>
            </p:cNvPicPr>
            <p:nvPr/>
          </p:nvPicPr>
          <p:blipFill>
            <a:blip r:embed="rId4"/>
            <a:stretch>
              <a:fillRect/>
            </a:stretch>
          </p:blipFill>
          <p:spPr>
            <a:xfrm>
              <a:off x="934583" y="993004"/>
              <a:ext cx="10507848" cy="372521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F69E7AC-CE32-8ED4-05BB-A5F627298E47}"/>
                </a:ext>
              </a:extLst>
            </p:cNvPr>
            <p:cNvPicPr>
              <a:picLocks noChangeAspect="1"/>
            </p:cNvPicPr>
            <p:nvPr/>
          </p:nvPicPr>
          <p:blipFill>
            <a:blip r:embed="rId5"/>
            <a:stretch>
              <a:fillRect/>
            </a:stretch>
          </p:blipFill>
          <p:spPr>
            <a:xfrm>
              <a:off x="7396436" y="3924276"/>
              <a:ext cx="4391709" cy="1587882"/>
            </a:xfrm>
            <a:prstGeom prst="rect">
              <a:avLst/>
            </a:prstGeom>
            <a:ln w="38100">
              <a:solidFill>
                <a:srgbClr val="C00000"/>
              </a:solidFill>
            </a:ln>
          </p:spPr>
        </p:pic>
        <p:pic>
          <p:nvPicPr>
            <p:cNvPr id="21" name="Graphic 20" descr="Cursor with solid fill">
              <a:extLst>
                <a:ext uri="{FF2B5EF4-FFF2-40B4-BE49-F238E27FC236}">
                  <a16:creationId xmlns:a16="http://schemas.microsoft.com/office/drawing/2014/main" id="{98ACA89E-28D3-402F-137F-15BC7A9B04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31214" y="4413215"/>
              <a:ext cx="701615" cy="714397"/>
            </a:xfrm>
            <a:prstGeom prst="rect">
              <a:avLst/>
            </a:prstGeom>
          </p:spPr>
        </p:pic>
        <p:pic>
          <p:nvPicPr>
            <p:cNvPr id="22" name="Graphic 21" descr="Cursor with solid fill">
              <a:extLst>
                <a:ext uri="{FF2B5EF4-FFF2-40B4-BE49-F238E27FC236}">
                  <a16:creationId xmlns:a16="http://schemas.microsoft.com/office/drawing/2014/main" id="{A0D33B1B-DFC8-E916-80F3-F3302DBB5B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41482" y="4906872"/>
              <a:ext cx="701615" cy="714397"/>
            </a:xfrm>
            <a:prstGeom prst="rect">
              <a:avLst/>
            </a:prstGeom>
          </p:spPr>
        </p:pic>
      </p:grpSp>
      <p:sp>
        <p:nvSpPr>
          <p:cNvPr id="3" name="Slide Number Placeholder 2">
            <a:extLst>
              <a:ext uri="{FF2B5EF4-FFF2-40B4-BE49-F238E27FC236}">
                <a16:creationId xmlns:a16="http://schemas.microsoft.com/office/drawing/2014/main" id="{E88238E3-8C9F-4D6B-B98F-12ED02A86A7F}"/>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62</a:t>
            </a:fld>
            <a:endParaRPr lang="en-US">
              <a:solidFill>
                <a:srgbClr val="FFFFFF">
                  <a:lumMod val="75000"/>
                </a:srgbClr>
              </a:solidFill>
            </a:endParaRPr>
          </a:p>
        </p:txBody>
      </p:sp>
    </p:spTree>
    <p:custDataLst>
      <p:tags r:id="rId1"/>
    </p:custDataLst>
    <p:extLst>
      <p:ext uri="{BB962C8B-B14F-4D97-AF65-F5344CB8AC3E}">
        <p14:creationId xmlns:p14="http://schemas.microsoft.com/office/powerpoint/2010/main" val="3705272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BAAA-F970-4CFD-8D9F-0D9CAF343A83}"/>
              </a:ext>
            </a:extLst>
          </p:cNvPr>
          <p:cNvSpPr>
            <a:spLocks noGrp="1"/>
          </p:cNvSpPr>
          <p:nvPr>
            <p:ph type="title" idx="4294967295"/>
          </p:nvPr>
        </p:nvSpPr>
        <p:spPr>
          <a:xfrm>
            <a:off x="208085" y="59726"/>
            <a:ext cx="11016200" cy="518012"/>
          </a:xfrm>
        </p:spPr>
        <p:txBody>
          <a:bodyPr>
            <a:noAutofit/>
          </a:bodyPr>
          <a:lstStyle/>
          <a:p>
            <a:r>
              <a:rPr lang="en-US" sz="3600">
                <a:latin typeface="+mn-lt"/>
              </a:rPr>
              <a:t>Modify Scores</a:t>
            </a:r>
          </a:p>
        </p:txBody>
      </p:sp>
      <p:grpSp>
        <p:nvGrpSpPr>
          <p:cNvPr id="10" name="Group 9" descr="A report showing a modify scores pencil icon.">
            <a:extLst>
              <a:ext uri="{FF2B5EF4-FFF2-40B4-BE49-F238E27FC236}">
                <a16:creationId xmlns:a16="http://schemas.microsoft.com/office/drawing/2014/main" id="{310FFF15-028E-2D04-AD25-BC0274B11DD4}"/>
              </a:ext>
            </a:extLst>
          </p:cNvPr>
          <p:cNvGrpSpPr/>
          <p:nvPr/>
        </p:nvGrpSpPr>
        <p:grpSpPr>
          <a:xfrm>
            <a:off x="754329" y="936703"/>
            <a:ext cx="10328498" cy="4984594"/>
            <a:chOff x="931751" y="936703"/>
            <a:chExt cx="10328498" cy="4984594"/>
          </a:xfrm>
        </p:grpSpPr>
        <p:pic>
          <p:nvPicPr>
            <p:cNvPr id="13" name="Picture 12">
              <a:extLst>
                <a:ext uri="{FF2B5EF4-FFF2-40B4-BE49-F238E27FC236}">
                  <a16:creationId xmlns:a16="http://schemas.microsoft.com/office/drawing/2014/main" id="{8E132754-D6F5-C0BC-243B-A2FBCEACBBEA}"/>
                </a:ext>
              </a:extLst>
            </p:cNvPr>
            <p:cNvPicPr>
              <a:picLocks noChangeAspect="1"/>
            </p:cNvPicPr>
            <p:nvPr/>
          </p:nvPicPr>
          <p:blipFill>
            <a:blip r:embed="rId4"/>
            <a:stretch>
              <a:fillRect/>
            </a:stretch>
          </p:blipFill>
          <p:spPr>
            <a:xfrm>
              <a:off x="931751" y="936703"/>
              <a:ext cx="10328498" cy="49845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D822A1D4-5BEB-6D54-64EC-90FA3DE0D278}"/>
                </a:ext>
              </a:extLst>
            </p:cNvPr>
            <p:cNvPicPr>
              <a:picLocks noChangeAspect="1"/>
            </p:cNvPicPr>
            <p:nvPr/>
          </p:nvPicPr>
          <p:blipFill>
            <a:blip r:embed="rId5"/>
            <a:stretch>
              <a:fillRect/>
            </a:stretch>
          </p:blipFill>
          <p:spPr>
            <a:xfrm>
              <a:off x="6831639" y="5206802"/>
              <a:ext cx="180846" cy="157257"/>
            </a:xfrm>
            <a:prstGeom prst="rect">
              <a:avLst/>
            </a:prstGeom>
          </p:spPr>
        </p:pic>
        <p:sp>
          <p:nvSpPr>
            <p:cNvPr id="15" name="Flowchart: Connector 14">
              <a:extLst>
                <a:ext uri="{FF2B5EF4-FFF2-40B4-BE49-F238E27FC236}">
                  <a16:creationId xmlns:a16="http://schemas.microsoft.com/office/drawing/2014/main" id="{2BFBEA2F-CF3F-4771-13A1-AE31B45D5286}"/>
                </a:ext>
              </a:extLst>
            </p:cNvPr>
            <p:cNvSpPr/>
            <p:nvPr/>
          </p:nvSpPr>
          <p:spPr>
            <a:xfrm>
              <a:off x="7108421" y="2280891"/>
              <a:ext cx="372717" cy="367064"/>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8BA93056-2F76-75BC-D83B-615C5C35CDEF}"/>
                </a:ext>
              </a:extLst>
            </p:cNvPr>
            <p:cNvSpPr/>
            <p:nvPr/>
          </p:nvSpPr>
          <p:spPr>
            <a:xfrm>
              <a:off x="5977879" y="5101898"/>
              <a:ext cx="372717" cy="367064"/>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7305C365-7453-464F-A123-5AB1688D01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2695334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BDD53-E409-47C8-A467-6EA6DB55F500}"/>
              </a:ext>
            </a:extLst>
          </p:cNvPr>
          <p:cNvSpPr>
            <a:spLocks noGrp="1"/>
          </p:cNvSpPr>
          <p:nvPr>
            <p:ph type="title" idx="4294967295"/>
          </p:nvPr>
        </p:nvSpPr>
        <p:spPr>
          <a:xfrm>
            <a:off x="128612" y="0"/>
            <a:ext cx="11016200" cy="518012"/>
          </a:xfrm>
        </p:spPr>
        <p:txBody>
          <a:bodyPr/>
          <a:lstStyle/>
          <a:p>
            <a:r>
              <a:rPr lang="en-US"/>
              <a:t>Modify Scores in Item &amp; Score Tab</a:t>
            </a:r>
          </a:p>
        </p:txBody>
      </p:sp>
      <p:grpSp>
        <p:nvGrpSpPr>
          <p:cNvPr id="2" name="Group 1" descr="Clicking the edit button.">
            <a:extLst>
              <a:ext uri="{FF2B5EF4-FFF2-40B4-BE49-F238E27FC236}">
                <a16:creationId xmlns:a16="http://schemas.microsoft.com/office/drawing/2014/main" id="{911BBC72-4991-406F-8F5E-CF9639B45043}"/>
              </a:ext>
            </a:extLst>
          </p:cNvPr>
          <p:cNvGrpSpPr/>
          <p:nvPr/>
        </p:nvGrpSpPr>
        <p:grpSpPr>
          <a:xfrm>
            <a:off x="345053" y="993831"/>
            <a:ext cx="5291659" cy="3163350"/>
            <a:chOff x="345053" y="993831"/>
            <a:chExt cx="5291659" cy="3163350"/>
          </a:xfrm>
        </p:grpSpPr>
        <p:pic>
          <p:nvPicPr>
            <p:cNvPr id="12" name="Picture 11" descr="Item View window: Item &amp; Score tab">
              <a:extLst>
                <a:ext uri="{FF2B5EF4-FFF2-40B4-BE49-F238E27FC236}">
                  <a16:creationId xmlns:a16="http://schemas.microsoft.com/office/drawing/2014/main" id="{B8DDA49B-12ED-4F5F-8074-B13FB972D018}"/>
                </a:ext>
              </a:extLst>
            </p:cNvPr>
            <p:cNvPicPr/>
            <p:nvPr/>
          </p:nvPicPr>
          <p:blipFill>
            <a:blip r:embed="rId3">
              <a:extLst>
                <a:ext uri="{28A0092B-C50C-407E-A947-70E740481C1C}">
                  <a14:useLocalDpi xmlns:a14="http://schemas.microsoft.com/office/drawing/2010/main" val="0"/>
                </a:ext>
              </a:extLst>
            </a:blip>
            <a:stretch>
              <a:fillRect/>
            </a:stretch>
          </p:blipFill>
          <p:spPr>
            <a:xfrm>
              <a:off x="345053" y="993831"/>
              <a:ext cx="5291659" cy="3163350"/>
            </a:xfrm>
            <a:prstGeom prst="rect">
              <a:avLst/>
            </a:prstGeom>
            <a:ln w="9525">
              <a:solidFill>
                <a:srgbClr val="A6A6A6"/>
              </a:solidFill>
            </a:ln>
          </p:spPr>
        </p:pic>
        <p:sp>
          <p:nvSpPr>
            <p:cNvPr id="36" name="Rectangle 35">
              <a:extLst>
                <a:ext uri="{FF2B5EF4-FFF2-40B4-BE49-F238E27FC236}">
                  <a16:creationId xmlns:a16="http://schemas.microsoft.com/office/drawing/2014/main" id="{E5C2C382-766B-41B2-AF17-CECDC1E943A9}"/>
                </a:ext>
              </a:extLst>
            </p:cNvPr>
            <p:cNvSpPr/>
            <p:nvPr/>
          </p:nvSpPr>
          <p:spPr>
            <a:xfrm>
              <a:off x="532813" y="3657664"/>
              <a:ext cx="234537" cy="313239"/>
            </a:xfrm>
            <a:prstGeom prst="rect">
              <a:avLst/>
            </a:prstGeom>
            <a:solidFill>
              <a:srgbClr val="4679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1</a:t>
              </a:r>
            </a:p>
          </p:txBody>
        </p:sp>
        <p:pic>
          <p:nvPicPr>
            <p:cNvPr id="39" name="Graphic 38" descr="Cursor with solid fill">
              <a:extLst>
                <a:ext uri="{FF2B5EF4-FFF2-40B4-BE49-F238E27FC236}">
                  <a16:creationId xmlns:a16="http://schemas.microsoft.com/office/drawing/2014/main" id="{D418A5C8-177F-41FD-8DAE-72AFBB9E56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2815" y="1864553"/>
              <a:ext cx="513158" cy="522507"/>
            </a:xfrm>
            <a:prstGeom prst="rect">
              <a:avLst/>
            </a:prstGeom>
          </p:spPr>
        </p:pic>
      </p:grpSp>
      <p:grpSp>
        <p:nvGrpSpPr>
          <p:cNvPr id="3" name="Group 2" descr="Clicking the Save button under points earned.">
            <a:extLst>
              <a:ext uri="{FF2B5EF4-FFF2-40B4-BE49-F238E27FC236}">
                <a16:creationId xmlns:a16="http://schemas.microsoft.com/office/drawing/2014/main" id="{01D56C71-CDBA-469F-888F-0279958B4CC6}"/>
              </a:ext>
            </a:extLst>
          </p:cNvPr>
          <p:cNvGrpSpPr/>
          <p:nvPr/>
        </p:nvGrpSpPr>
        <p:grpSpPr>
          <a:xfrm>
            <a:off x="5869678" y="981661"/>
            <a:ext cx="5878840" cy="4802690"/>
            <a:chOff x="5869678" y="981661"/>
            <a:chExt cx="5878840" cy="4802690"/>
          </a:xfrm>
        </p:grpSpPr>
        <p:grpSp>
          <p:nvGrpSpPr>
            <p:cNvPr id="32" name="Group 31">
              <a:extLst>
                <a:ext uri="{FF2B5EF4-FFF2-40B4-BE49-F238E27FC236}">
                  <a16:creationId xmlns:a16="http://schemas.microsoft.com/office/drawing/2014/main" id="{B1038BA8-CC6D-4DC1-B00B-63265B7AA480}"/>
                </a:ext>
              </a:extLst>
            </p:cNvPr>
            <p:cNvGrpSpPr/>
            <p:nvPr/>
          </p:nvGrpSpPr>
          <p:grpSpPr>
            <a:xfrm>
              <a:off x="5869678" y="981661"/>
              <a:ext cx="5878840" cy="4802690"/>
              <a:chOff x="5869678" y="1012483"/>
              <a:chExt cx="5878840" cy="4802690"/>
            </a:xfrm>
          </p:grpSpPr>
          <p:grpSp>
            <p:nvGrpSpPr>
              <p:cNvPr id="26" name="Group 25">
                <a:extLst>
                  <a:ext uri="{FF2B5EF4-FFF2-40B4-BE49-F238E27FC236}">
                    <a16:creationId xmlns:a16="http://schemas.microsoft.com/office/drawing/2014/main" id="{5E9D7B78-91A9-4AA8-B65C-A243B082DB3E}"/>
                  </a:ext>
                </a:extLst>
              </p:cNvPr>
              <p:cNvGrpSpPr/>
              <p:nvPr/>
            </p:nvGrpSpPr>
            <p:grpSpPr>
              <a:xfrm>
                <a:off x="5869678" y="1012483"/>
                <a:ext cx="5878840" cy="4802690"/>
                <a:chOff x="5869678" y="1012483"/>
                <a:chExt cx="5878840" cy="4802690"/>
              </a:xfrm>
            </p:grpSpPr>
            <p:pic>
              <p:nvPicPr>
                <p:cNvPr id="17" name="Picture 16" descr="Item View window: Item &amp; Score tab with score being edited">
                  <a:extLst>
                    <a:ext uri="{FF2B5EF4-FFF2-40B4-BE49-F238E27FC236}">
                      <a16:creationId xmlns:a16="http://schemas.microsoft.com/office/drawing/2014/main" id="{E0F3379F-AB56-492B-B595-4ADE7D167A7F}"/>
                    </a:ext>
                  </a:extLst>
                </p:cNvPr>
                <p:cNvPicPr/>
                <p:nvPr/>
              </p:nvPicPr>
              <p:blipFill rotWithShape="1">
                <a:blip r:embed="rId6" cstate="print">
                  <a:extLst>
                    <a:ext uri="{28A0092B-C50C-407E-A947-70E740481C1C}">
                      <a14:useLocalDpi xmlns:a14="http://schemas.microsoft.com/office/drawing/2010/main" val="0"/>
                    </a:ext>
                  </a:extLst>
                </a:blip>
                <a:srcRect l="-1" t="51248" r="139"/>
                <a:stretch/>
              </p:blipFill>
              <p:spPr>
                <a:xfrm>
                  <a:off x="5930748" y="3764333"/>
                  <a:ext cx="5793848" cy="1610067"/>
                </a:xfrm>
                <a:prstGeom prst="rect">
                  <a:avLst/>
                </a:prstGeom>
                <a:ln w="12700">
                  <a:noFill/>
                </a:ln>
                <a:effectLst/>
              </p:spPr>
            </p:pic>
            <p:pic>
              <p:nvPicPr>
                <p:cNvPr id="7" name="Picture 6">
                  <a:extLst>
                    <a:ext uri="{FF2B5EF4-FFF2-40B4-BE49-F238E27FC236}">
                      <a16:creationId xmlns:a16="http://schemas.microsoft.com/office/drawing/2014/main" id="{78FF3186-15F0-4FC7-B9FB-F83BFDF7E89E}"/>
                    </a:ext>
                  </a:extLst>
                </p:cNvPr>
                <p:cNvPicPr>
                  <a:picLocks noChangeAspect="1"/>
                </p:cNvPicPr>
                <p:nvPr/>
              </p:nvPicPr>
              <p:blipFill>
                <a:blip r:embed="rId7"/>
                <a:stretch>
                  <a:fillRect/>
                </a:stretch>
              </p:blipFill>
              <p:spPr>
                <a:xfrm>
                  <a:off x="5869678" y="1012483"/>
                  <a:ext cx="5873089" cy="1718191"/>
                </a:xfrm>
                <a:prstGeom prst="rect">
                  <a:avLst/>
                </a:prstGeom>
              </p:spPr>
            </p:pic>
            <p:pic>
              <p:nvPicPr>
                <p:cNvPr id="10" name="Picture 9">
                  <a:extLst>
                    <a:ext uri="{FF2B5EF4-FFF2-40B4-BE49-F238E27FC236}">
                      <a16:creationId xmlns:a16="http://schemas.microsoft.com/office/drawing/2014/main" id="{55CFC223-33DE-467E-A208-EA7972581C22}"/>
                    </a:ext>
                  </a:extLst>
                </p:cNvPr>
                <p:cNvPicPr>
                  <a:picLocks noChangeAspect="1"/>
                </p:cNvPicPr>
                <p:nvPr/>
              </p:nvPicPr>
              <p:blipFill>
                <a:blip r:embed="rId8"/>
                <a:stretch>
                  <a:fillRect/>
                </a:stretch>
              </p:blipFill>
              <p:spPr>
                <a:xfrm>
                  <a:off x="6101122" y="2462166"/>
                  <a:ext cx="5341310" cy="1322610"/>
                </a:xfrm>
                <a:prstGeom prst="rect">
                  <a:avLst/>
                </a:prstGeom>
              </p:spPr>
            </p:pic>
            <p:pic>
              <p:nvPicPr>
                <p:cNvPr id="15" name="Picture 14">
                  <a:extLst>
                    <a:ext uri="{FF2B5EF4-FFF2-40B4-BE49-F238E27FC236}">
                      <a16:creationId xmlns:a16="http://schemas.microsoft.com/office/drawing/2014/main" id="{9E204869-AD2A-4AAD-B073-62E0A7CB126C}"/>
                    </a:ext>
                  </a:extLst>
                </p:cNvPr>
                <p:cNvPicPr>
                  <a:picLocks noChangeAspect="1"/>
                </p:cNvPicPr>
                <p:nvPr/>
              </p:nvPicPr>
              <p:blipFill rotWithShape="1">
                <a:blip r:embed="rId9"/>
                <a:srcRect r="-7897" b="7330"/>
                <a:stretch/>
              </p:blipFill>
              <p:spPr>
                <a:xfrm>
                  <a:off x="11618557" y="1908296"/>
                  <a:ext cx="129961" cy="3340109"/>
                </a:xfrm>
                <a:prstGeom prst="rect">
                  <a:avLst/>
                </a:prstGeom>
              </p:spPr>
            </p:pic>
            <p:sp>
              <p:nvSpPr>
                <p:cNvPr id="16" name="Rectangle 15">
                  <a:extLst>
                    <a:ext uri="{FF2B5EF4-FFF2-40B4-BE49-F238E27FC236}">
                      <a16:creationId xmlns:a16="http://schemas.microsoft.com/office/drawing/2014/main" id="{4EBDEA32-739C-40FE-8005-CF033B294533}"/>
                    </a:ext>
                  </a:extLst>
                </p:cNvPr>
                <p:cNvSpPr/>
                <p:nvPr/>
              </p:nvSpPr>
              <p:spPr>
                <a:xfrm>
                  <a:off x="11307381" y="3656209"/>
                  <a:ext cx="234537" cy="17181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cxnSp>
              <p:nvCxnSpPr>
                <p:cNvPr id="21" name="Straight Connector 20">
                  <a:extLst>
                    <a:ext uri="{FF2B5EF4-FFF2-40B4-BE49-F238E27FC236}">
                      <a16:creationId xmlns:a16="http://schemas.microsoft.com/office/drawing/2014/main" id="{172EF313-AC9D-4512-AFF0-2B8C3548C59A}"/>
                    </a:ext>
                  </a:extLst>
                </p:cNvPr>
                <p:cNvCxnSpPr/>
                <p:nvPr/>
              </p:nvCxnSpPr>
              <p:spPr>
                <a:xfrm>
                  <a:off x="5869678" y="2730674"/>
                  <a:ext cx="0" cy="308449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5C582FF-CC87-438A-B880-64D21FF6DE47}"/>
                    </a:ext>
                  </a:extLst>
                </p:cNvPr>
                <p:cNvCxnSpPr/>
                <p:nvPr/>
              </p:nvCxnSpPr>
              <p:spPr>
                <a:xfrm>
                  <a:off x="11735697" y="2730674"/>
                  <a:ext cx="0" cy="308449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9F70C6-ED81-4BA7-86D6-0F0D84AFF11F}"/>
                    </a:ext>
                  </a:extLst>
                </p:cNvPr>
                <p:cNvCxnSpPr>
                  <a:cxnSpLocks/>
                </p:cNvCxnSpPr>
                <p:nvPr/>
              </p:nvCxnSpPr>
              <p:spPr>
                <a:xfrm>
                  <a:off x="5869678" y="5815173"/>
                  <a:ext cx="5873089"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216D7FE4-2EA4-4410-9856-73879F9C6C17}"/>
                  </a:ext>
                </a:extLst>
              </p:cNvPr>
              <p:cNvPicPr>
                <a:picLocks noChangeAspect="1"/>
              </p:cNvPicPr>
              <p:nvPr/>
            </p:nvPicPr>
            <p:blipFill>
              <a:blip r:embed="rId10"/>
              <a:stretch>
                <a:fillRect/>
              </a:stretch>
            </p:blipFill>
            <p:spPr>
              <a:xfrm>
                <a:off x="5878226" y="1611828"/>
                <a:ext cx="2971800" cy="171450"/>
              </a:xfrm>
              <a:prstGeom prst="rect">
                <a:avLst/>
              </a:prstGeom>
            </p:spPr>
          </p:pic>
          <p:pic>
            <p:nvPicPr>
              <p:cNvPr id="31" name="Picture 30">
                <a:extLst>
                  <a:ext uri="{FF2B5EF4-FFF2-40B4-BE49-F238E27FC236}">
                    <a16:creationId xmlns:a16="http://schemas.microsoft.com/office/drawing/2014/main" id="{3965ACE9-3E9F-42A4-9756-A528DBF2BC5E}"/>
                  </a:ext>
                </a:extLst>
              </p:cNvPr>
              <p:cNvPicPr>
                <a:picLocks noChangeAspect="1"/>
              </p:cNvPicPr>
              <p:nvPr/>
            </p:nvPicPr>
            <p:blipFill rotWithShape="1">
              <a:blip r:embed="rId11"/>
              <a:srcRect b="22261"/>
              <a:stretch/>
            </p:blipFill>
            <p:spPr>
              <a:xfrm>
                <a:off x="5883037" y="1371356"/>
                <a:ext cx="5859730" cy="186836"/>
              </a:xfrm>
              <a:prstGeom prst="rect">
                <a:avLst/>
              </a:prstGeom>
            </p:spPr>
          </p:pic>
        </p:grpSp>
        <p:sp>
          <p:nvSpPr>
            <p:cNvPr id="35" name="Rectangle 34">
              <a:extLst>
                <a:ext uri="{FF2B5EF4-FFF2-40B4-BE49-F238E27FC236}">
                  <a16:creationId xmlns:a16="http://schemas.microsoft.com/office/drawing/2014/main" id="{FD47FC2D-B075-49EA-AE59-B29F6AE2EFDA}"/>
                </a:ext>
              </a:extLst>
            </p:cNvPr>
            <p:cNvSpPr/>
            <p:nvPr/>
          </p:nvSpPr>
          <p:spPr>
            <a:xfrm>
              <a:off x="6169572" y="3793264"/>
              <a:ext cx="234537" cy="313239"/>
            </a:xfrm>
            <a:prstGeom prst="rect">
              <a:avLst/>
            </a:prstGeom>
            <a:solidFill>
              <a:srgbClr val="4679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solidFill>
                    <a:schemeClr val="bg1"/>
                  </a:solidFill>
                </a:rPr>
                <a:t>1</a:t>
              </a:r>
            </a:p>
          </p:txBody>
        </p:sp>
        <p:pic>
          <p:nvPicPr>
            <p:cNvPr id="40" name="Graphic 39" descr="Cursor with solid fill">
              <a:extLst>
                <a:ext uri="{FF2B5EF4-FFF2-40B4-BE49-F238E27FC236}">
                  <a16:creationId xmlns:a16="http://schemas.microsoft.com/office/drawing/2014/main" id="{AA19BF6D-D4B2-4BB1-8484-EC80FA60D9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0026" y="2294425"/>
              <a:ext cx="523668" cy="533208"/>
            </a:xfrm>
            <a:prstGeom prst="rect">
              <a:avLst/>
            </a:prstGeom>
          </p:spPr>
        </p:pic>
      </p:grpSp>
      <p:sp>
        <p:nvSpPr>
          <p:cNvPr id="4" name="Slide Number Placeholder 3">
            <a:extLst>
              <a:ext uri="{FF2B5EF4-FFF2-40B4-BE49-F238E27FC236}">
                <a16:creationId xmlns:a16="http://schemas.microsoft.com/office/drawing/2014/main" id="{008B2397-F09C-4A95-B422-3E9FF9180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150117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06D1C-36C6-4D87-853F-E9C74E372547}"/>
              </a:ext>
            </a:extLst>
          </p:cNvPr>
          <p:cNvSpPr>
            <a:spLocks noGrp="1"/>
          </p:cNvSpPr>
          <p:nvPr>
            <p:ph type="title"/>
          </p:nvPr>
        </p:nvSpPr>
        <p:spPr/>
        <p:txBody>
          <a:bodyPr/>
          <a:lstStyle/>
          <a:p>
            <a:r>
              <a:rPr lang="en-US"/>
              <a:t>Condition Codes </a:t>
            </a:r>
          </a:p>
        </p:txBody>
      </p:sp>
      <p:graphicFrame>
        <p:nvGraphicFramePr>
          <p:cNvPr id="6" name="Content Placeholder 5">
            <a:extLst>
              <a:ext uri="{FF2B5EF4-FFF2-40B4-BE49-F238E27FC236}">
                <a16:creationId xmlns:a16="http://schemas.microsoft.com/office/drawing/2014/main" id="{D8FFFC88-98E7-4B0E-AD41-0E38D037512A}"/>
              </a:ext>
            </a:extLst>
          </p:cNvPr>
          <p:cNvGraphicFramePr>
            <a:graphicFrameLocks noGrp="1"/>
          </p:cNvGraphicFramePr>
          <p:nvPr>
            <p:ph sz="quarter" idx="15"/>
            <p:extLst>
              <p:ext uri="{D42A27DB-BD31-4B8C-83A1-F6EECF244321}">
                <p14:modId xmlns:p14="http://schemas.microsoft.com/office/powerpoint/2010/main" val="2662632758"/>
              </p:ext>
            </p:extLst>
          </p:nvPr>
        </p:nvGraphicFramePr>
        <p:xfrm>
          <a:off x="625784" y="1456418"/>
          <a:ext cx="10807911" cy="3329509"/>
        </p:xfrm>
        <a:graphic>
          <a:graphicData uri="http://schemas.openxmlformats.org/drawingml/2006/table">
            <a:tbl>
              <a:tblPr firstRow="1" firstCol="1" bandRow="1">
                <a:tableStyleId>{5C22544A-7EE6-4342-B048-85BDC9FD1C3A}</a:tableStyleId>
              </a:tblPr>
              <a:tblGrid>
                <a:gridCol w="2668842">
                  <a:extLst>
                    <a:ext uri="{9D8B030D-6E8A-4147-A177-3AD203B41FA5}">
                      <a16:colId xmlns:a16="http://schemas.microsoft.com/office/drawing/2014/main" val="959527415"/>
                    </a:ext>
                  </a:extLst>
                </a:gridCol>
                <a:gridCol w="1289611">
                  <a:extLst>
                    <a:ext uri="{9D8B030D-6E8A-4147-A177-3AD203B41FA5}">
                      <a16:colId xmlns:a16="http://schemas.microsoft.com/office/drawing/2014/main" val="2738598144"/>
                    </a:ext>
                  </a:extLst>
                </a:gridCol>
                <a:gridCol w="6849458">
                  <a:extLst>
                    <a:ext uri="{9D8B030D-6E8A-4147-A177-3AD203B41FA5}">
                      <a16:colId xmlns:a16="http://schemas.microsoft.com/office/drawing/2014/main" val="4096213560"/>
                    </a:ext>
                  </a:extLst>
                </a:gridCol>
              </a:tblGrid>
              <a:tr h="395390">
                <a:tc>
                  <a:txBody>
                    <a:bodyPr/>
                    <a:lstStyle/>
                    <a:p>
                      <a:pPr marL="0" marR="0">
                        <a:spcBef>
                          <a:spcPts val="0"/>
                        </a:spcBef>
                        <a:spcAft>
                          <a:spcPts val="0"/>
                        </a:spcAft>
                      </a:pPr>
                      <a:r>
                        <a:rPr lang="en-US" sz="1300">
                          <a:effectLst/>
                          <a:latin typeface="Calibri"/>
                          <a:cs typeface="Calibri"/>
                        </a:rPr>
                        <a:t>Condition Code</a:t>
                      </a:r>
                      <a:endParaRPr lang="en-US" sz="1300">
                        <a:effectLst/>
                        <a:latin typeface="Calibri"/>
                        <a:ea typeface="Malgun Gothic" panose="020B0503020000020004" pitchFamily="34" charset="-127"/>
                        <a:cs typeface="Calibri"/>
                      </a:endParaRPr>
                    </a:p>
                  </a:txBody>
                  <a:tcPr marL="64214" marR="64214" marT="0" marB="0" anchor="ctr"/>
                </a:tc>
                <a:tc>
                  <a:txBody>
                    <a:bodyPr/>
                    <a:lstStyle/>
                    <a:p>
                      <a:pPr marL="0" marR="0">
                        <a:spcBef>
                          <a:spcPts val="0"/>
                        </a:spcBef>
                        <a:spcAft>
                          <a:spcPts val="0"/>
                        </a:spcAft>
                      </a:pPr>
                      <a:r>
                        <a:rPr lang="en-US" sz="1300">
                          <a:effectLst/>
                          <a:latin typeface="Calibri"/>
                          <a:ea typeface="Malgun Gothic"/>
                          <a:cs typeface="Calibri"/>
                        </a:rPr>
                        <a:t>Source of Code</a:t>
                      </a:r>
                    </a:p>
                  </a:txBody>
                  <a:tcPr marL="64214" marR="64214" marT="0" marB="0" anchor="ctr"/>
                </a:tc>
                <a:tc>
                  <a:txBody>
                    <a:bodyPr/>
                    <a:lstStyle/>
                    <a:p>
                      <a:pPr marL="0" marR="0">
                        <a:spcBef>
                          <a:spcPts val="0"/>
                        </a:spcBef>
                        <a:spcAft>
                          <a:spcPts val="0"/>
                        </a:spcAft>
                      </a:pPr>
                      <a:r>
                        <a:rPr lang="en-US" sz="1300">
                          <a:effectLst/>
                          <a:latin typeface="Calibri"/>
                          <a:cs typeface="Calibri"/>
                        </a:rPr>
                        <a:t>Description</a:t>
                      </a:r>
                      <a:endParaRPr lang="en-US" sz="1300">
                        <a:effectLst/>
                        <a:latin typeface="Calibri"/>
                        <a:ea typeface="Malgun Gothic" panose="020B0503020000020004" pitchFamily="34" charset="-127"/>
                        <a:cs typeface="Calibri"/>
                      </a:endParaRPr>
                    </a:p>
                  </a:txBody>
                  <a:tcPr marL="64214" marR="64214" marT="0" marB="0" anchor="ctr"/>
                </a:tc>
                <a:extLst>
                  <a:ext uri="{0D108BD9-81ED-4DB2-BD59-A6C34878D82A}">
                    <a16:rowId xmlns:a16="http://schemas.microsoft.com/office/drawing/2014/main" val="1220445366"/>
                  </a:ext>
                </a:extLst>
              </a:tr>
              <a:tr h="432457">
                <a:tc>
                  <a:txBody>
                    <a:bodyPr/>
                    <a:lstStyle/>
                    <a:p>
                      <a:pPr marL="0" marR="0">
                        <a:spcBef>
                          <a:spcPts val="0"/>
                        </a:spcBef>
                        <a:spcAft>
                          <a:spcPts val="0"/>
                        </a:spcAft>
                      </a:pPr>
                      <a:r>
                        <a:rPr lang="en-US" sz="1300">
                          <a:effectLst/>
                          <a:latin typeface="Calibri"/>
                          <a:ea typeface="Malgun Gothic"/>
                          <a:cs typeface="Calibri"/>
                        </a:rPr>
                        <a:t>Insufficient Text (Duplicated Text)</a:t>
                      </a:r>
                    </a:p>
                  </a:txBody>
                  <a:tcPr marL="64214" marR="64214" marT="0" marB="0" anchor="ctr"/>
                </a:tc>
                <a:tc>
                  <a:txBody>
                    <a:bodyPr/>
                    <a:lstStyle/>
                    <a:p>
                      <a:pPr marL="0" marR="0">
                        <a:spcBef>
                          <a:spcPts val="0"/>
                        </a:spcBef>
                        <a:spcAft>
                          <a:spcPts val="0"/>
                        </a:spcAft>
                      </a:pPr>
                      <a:r>
                        <a:rPr lang="en-US" sz="1300">
                          <a:effectLst/>
                          <a:latin typeface="Calibri"/>
                          <a:ea typeface="Malgun Gothic"/>
                          <a:cs typeface="Calibri"/>
                        </a:rPr>
                        <a:t>Machine</a:t>
                      </a:r>
                    </a:p>
                  </a:txBody>
                  <a:tcPr marL="64214" marR="64214" marT="0" marB="0" anchor="ctr"/>
                </a:tc>
                <a:tc>
                  <a:txBody>
                    <a:bodyPr/>
                    <a:lstStyle/>
                    <a:p>
                      <a:pPr marL="0" marR="0">
                        <a:spcBef>
                          <a:spcPts val="0"/>
                        </a:spcBef>
                        <a:spcAft>
                          <a:spcPts val="0"/>
                        </a:spcAft>
                      </a:pPr>
                      <a:r>
                        <a:rPr lang="en-US" sz="1300" kern="1200">
                          <a:solidFill>
                            <a:schemeClr val="dk1"/>
                          </a:solidFill>
                          <a:effectLst/>
                          <a:latin typeface="Calibri"/>
                          <a:ea typeface="+mn-ea"/>
                          <a:cs typeface="Calibri"/>
                        </a:rPr>
                        <a:t>The response contains a significant amount of repeated text.</a:t>
                      </a:r>
                      <a:endParaRPr lang="en-US" sz="1300">
                        <a:effectLst/>
                        <a:latin typeface="Calibri"/>
                        <a:ea typeface="Malgun Gothic" panose="020B0503020000020004" pitchFamily="34" charset="-127"/>
                        <a:cs typeface="Calibri"/>
                      </a:endParaRPr>
                    </a:p>
                  </a:txBody>
                  <a:tcPr marL="64214" marR="64214" marT="0" marB="0" anchor="ctr"/>
                </a:tc>
                <a:extLst>
                  <a:ext uri="{0D108BD9-81ED-4DB2-BD59-A6C34878D82A}">
                    <a16:rowId xmlns:a16="http://schemas.microsoft.com/office/drawing/2014/main" val="4283118205"/>
                  </a:ext>
                </a:extLst>
              </a:tr>
              <a:tr h="432457">
                <a:tc>
                  <a:txBody>
                    <a:bodyPr/>
                    <a:lstStyle/>
                    <a:p>
                      <a:pPr marL="0" marR="0">
                        <a:spcBef>
                          <a:spcPts val="0"/>
                        </a:spcBef>
                        <a:spcAft>
                          <a:spcPts val="0"/>
                        </a:spcAft>
                      </a:pPr>
                      <a:r>
                        <a:rPr lang="en-US" sz="1300">
                          <a:effectLst/>
                          <a:latin typeface="Calibri"/>
                          <a:ea typeface="Malgun Gothic"/>
                          <a:cs typeface="Calibri"/>
                        </a:rPr>
                        <a:t>Blank</a:t>
                      </a:r>
                    </a:p>
                  </a:txBody>
                  <a:tcPr marL="64214" marR="64214" marT="0" marB="0" anchor="ctr"/>
                </a:tc>
                <a:tc>
                  <a:txBody>
                    <a:bodyPr/>
                    <a:lstStyle/>
                    <a:p>
                      <a:pPr marL="0" marR="0">
                        <a:spcBef>
                          <a:spcPts val="0"/>
                        </a:spcBef>
                        <a:spcAft>
                          <a:spcPts val="0"/>
                        </a:spcAft>
                      </a:pPr>
                      <a:r>
                        <a:rPr lang="en-US" sz="1300">
                          <a:effectLst/>
                          <a:latin typeface="Calibri"/>
                          <a:ea typeface="Malgun Gothic"/>
                          <a:cs typeface="Calibri"/>
                        </a:rPr>
                        <a:t>Machine</a:t>
                      </a:r>
                    </a:p>
                  </a:txBody>
                  <a:tcPr marL="64214" marR="64214" marT="0" marB="0" anchor="ctr"/>
                </a:tc>
                <a:tc>
                  <a:txBody>
                    <a:bodyPr/>
                    <a:lstStyle/>
                    <a:p>
                      <a:pPr marL="0" marR="0">
                        <a:spcBef>
                          <a:spcPts val="0"/>
                        </a:spcBef>
                        <a:spcAft>
                          <a:spcPts val="0"/>
                        </a:spcAft>
                      </a:pPr>
                      <a:r>
                        <a:rPr lang="en-US" sz="1300" kern="1200">
                          <a:solidFill>
                            <a:schemeClr val="dk1"/>
                          </a:solidFill>
                          <a:effectLst/>
                          <a:latin typeface="Calibri"/>
                          <a:ea typeface="+mn-ea"/>
                          <a:cs typeface="Calibri"/>
                        </a:rPr>
                        <a:t>The student did not enter a response.</a:t>
                      </a:r>
                      <a:endParaRPr lang="en-US" sz="1300">
                        <a:effectLst/>
                        <a:latin typeface="Calibri"/>
                        <a:ea typeface="Malgun Gothic" panose="020B0503020000020004" pitchFamily="34" charset="-127"/>
                        <a:cs typeface="Calibri"/>
                      </a:endParaRPr>
                    </a:p>
                  </a:txBody>
                  <a:tcPr marL="64214" marR="64214" marT="0" marB="0" anchor="ctr"/>
                </a:tc>
                <a:extLst>
                  <a:ext uri="{0D108BD9-81ED-4DB2-BD59-A6C34878D82A}">
                    <a16:rowId xmlns:a16="http://schemas.microsoft.com/office/drawing/2014/main" val="80096560"/>
                  </a:ext>
                </a:extLst>
              </a:tr>
              <a:tr h="432457">
                <a:tc>
                  <a:txBody>
                    <a:bodyPr/>
                    <a:lstStyle/>
                    <a:p>
                      <a:pPr marL="0" marR="0">
                        <a:spcBef>
                          <a:spcPts val="0"/>
                        </a:spcBef>
                        <a:spcAft>
                          <a:spcPts val="0"/>
                        </a:spcAft>
                      </a:pPr>
                      <a:r>
                        <a:rPr lang="en-US" sz="1300">
                          <a:effectLst/>
                          <a:latin typeface="Calibri"/>
                          <a:ea typeface="Malgun Gothic"/>
                          <a:cs typeface="Calibri"/>
                        </a:rPr>
                        <a:t>Insufficient Text (Too Few Words)</a:t>
                      </a:r>
                    </a:p>
                  </a:txBody>
                  <a:tcPr marL="64214" marR="64214" marT="0" marB="0" anchor="ctr"/>
                </a:tc>
                <a:tc>
                  <a:txBody>
                    <a:bodyPr/>
                    <a:lstStyle/>
                    <a:p>
                      <a:pPr marL="0" marR="0">
                        <a:spcBef>
                          <a:spcPts val="0"/>
                        </a:spcBef>
                        <a:spcAft>
                          <a:spcPts val="0"/>
                        </a:spcAft>
                      </a:pPr>
                      <a:r>
                        <a:rPr lang="en-US" sz="1300">
                          <a:effectLst/>
                          <a:latin typeface="Calibri"/>
                          <a:ea typeface="Malgun Gothic"/>
                          <a:cs typeface="Calibri"/>
                        </a:rPr>
                        <a:t>Machine</a:t>
                      </a:r>
                    </a:p>
                  </a:txBody>
                  <a:tcPr marL="64214" marR="64214" marT="0" marB="0" anchor="ctr"/>
                </a:tc>
                <a:tc>
                  <a:txBody>
                    <a:bodyPr/>
                    <a:lstStyle/>
                    <a:p>
                      <a:pPr marL="0" marR="0">
                        <a:spcBef>
                          <a:spcPts val="0"/>
                        </a:spcBef>
                        <a:spcAft>
                          <a:spcPts val="0"/>
                        </a:spcAft>
                      </a:pPr>
                      <a:r>
                        <a:rPr lang="en-US" sz="1300" kern="1200">
                          <a:solidFill>
                            <a:schemeClr val="dk1"/>
                          </a:solidFill>
                          <a:effectLst/>
                          <a:latin typeface="Calibri"/>
                          <a:ea typeface="+mn-ea"/>
                          <a:cs typeface="Calibri"/>
                        </a:rPr>
                        <a:t>The response contains too few words to be considered a valid attempt.</a:t>
                      </a:r>
                      <a:endParaRPr lang="en-US" sz="1300">
                        <a:effectLst/>
                        <a:latin typeface="Calibri"/>
                        <a:ea typeface="Malgun Gothic" panose="020B0503020000020004" pitchFamily="34" charset="-127"/>
                        <a:cs typeface="Calibri"/>
                      </a:endParaRPr>
                    </a:p>
                  </a:txBody>
                  <a:tcPr marL="64214" marR="64214" marT="0" marB="0" anchor="ctr"/>
                </a:tc>
                <a:extLst>
                  <a:ext uri="{0D108BD9-81ED-4DB2-BD59-A6C34878D82A}">
                    <a16:rowId xmlns:a16="http://schemas.microsoft.com/office/drawing/2014/main" val="4092076903"/>
                  </a:ext>
                </a:extLst>
              </a:tr>
              <a:tr h="604964">
                <a:tc>
                  <a:txBody>
                    <a:bodyPr/>
                    <a:lstStyle/>
                    <a:p>
                      <a:pPr marL="0" marR="0">
                        <a:spcBef>
                          <a:spcPts val="0"/>
                        </a:spcBef>
                        <a:spcAft>
                          <a:spcPts val="0"/>
                        </a:spcAft>
                      </a:pPr>
                      <a:r>
                        <a:rPr lang="en-US" sz="1300">
                          <a:effectLst/>
                          <a:latin typeface="Calibri"/>
                          <a:ea typeface="Malgun Gothic"/>
                          <a:cs typeface="Calibri"/>
                        </a:rPr>
                        <a:t>Non-Scorable Language (Uninterpretable Language)*</a:t>
                      </a:r>
                    </a:p>
                  </a:txBody>
                  <a:tcPr marL="64214" marR="64214" marT="0" marB="0" anchor="ctr"/>
                </a:tc>
                <a:tc>
                  <a:txBody>
                    <a:bodyPr/>
                    <a:lstStyle/>
                    <a:p>
                      <a:pPr marL="0" marR="0">
                        <a:spcBef>
                          <a:spcPts val="0"/>
                        </a:spcBef>
                        <a:spcAft>
                          <a:spcPts val="0"/>
                        </a:spcAft>
                      </a:pPr>
                      <a:r>
                        <a:rPr lang="en-US" sz="1300">
                          <a:effectLst/>
                          <a:latin typeface="Calibri"/>
                          <a:ea typeface="Malgun Gothic"/>
                          <a:cs typeface="Calibri"/>
                        </a:rPr>
                        <a:t>Machine</a:t>
                      </a:r>
                    </a:p>
                  </a:txBody>
                  <a:tcPr marL="64214" marR="64214" marT="0" marB="0" anchor="ctr"/>
                </a:tc>
                <a:tc>
                  <a:txBody>
                    <a:bodyPr/>
                    <a:lstStyle/>
                    <a:p>
                      <a:pPr marL="0" marR="0">
                        <a:spcBef>
                          <a:spcPts val="0"/>
                        </a:spcBef>
                        <a:spcAft>
                          <a:spcPts val="0"/>
                        </a:spcAft>
                      </a:pPr>
                      <a:r>
                        <a:rPr lang="en-US" sz="1300" kern="1200">
                          <a:solidFill>
                            <a:schemeClr val="dk1"/>
                          </a:solidFill>
                          <a:effectLst/>
                          <a:latin typeface="Calibri"/>
                          <a:ea typeface="+mn-ea"/>
                          <a:cs typeface="Calibri"/>
                        </a:rPr>
                        <a:t>The response is in a language other than English or Spanish. Resolution is required.</a:t>
                      </a:r>
                      <a:endParaRPr lang="en-US" sz="1300">
                        <a:effectLst/>
                        <a:latin typeface="Calibri"/>
                        <a:ea typeface="Malgun Gothic" panose="020B0503020000020004" pitchFamily="34" charset="-127"/>
                        <a:cs typeface="Calibri"/>
                      </a:endParaRPr>
                    </a:p>
                  </a:txBody>
                  <a:tcPr marL="64214" marR="64214" marT="0" marB="0" anchor="ctr"/>
                </a:tc>
                <a:extLst>
                  <a:ext uri="{0D108BD9-81ED-4DB2-BD59-A6C34878D82A}">
                    <a16:rowId xmlns:a16="http://schemas.microsoft.com/office/drawing/2014/main" val="3390423748"/>
                  </a:ext>
                </a:extLst>
              </a:tr>
              <a:tr h="432457">
                <a:tc>
                  <a:txBody>
                    <a:bodyPr/>
                    <a:lstStyle/>
                    <a:p>
                      <a:pPr marL="0" marR="0">
                        <a:spcBef>
                          <a:spcPts val="0"/>
                        </a:spcBef>
                        <a:spcAft>
                          <a:spcPts val="0"/>
                        </a:spcAft>
                      </a:pPr>
                      <a:r>
                        <a:rPr lang="en-US" sz="1300">
                          <a:effectLst/>
                          <a:latin typeface="Calibri"/>
                          <a:ea typeface="Malgun Gothic"/>
                          <a:cs typeface="Calibri"/>
                        </a:rPr>
                        <a:t>Insufficient Text (Copied Text from the Prompt)</a:t>
                      </a:r>
                    </a:p>
                  </a:txBody>
                  <a:tcPr marL="64214" marR="64214" marT="0" marB="0" anchor="ctr"/>
                </a:tc>
                <a:tc>
                  <a:txBody>
                    <a:bodyPr/>
                    <a:lstStyle/>
                    <a:p>
                      <a:pPr marL="0" marR="0">
                        <a:spcBef>
                          <a:spcPts val="0"/>
                        </a:spcBef>
                        <a:spcAft>
                          <a:spcPts val="0"/>
                        </a:spcAft>
                      </a:pPr>
                      <a:r>
                        <a:rPr lang="en-US" sz="1300">
                          <a:effectLst/>
                          <a:latin typeface="Calibri"/>
                          <a:ea typeface="Malgun Gothic"/>
                          <a:cs typeface="Calibri"/>
                        </a:rPr>
                        <a:t>Machine</a:t>
                      </a:r>
                    </a:p>
                  </a:txBody>
                  <a:tcPr marL="64214" marR="64214" marT="0" marB="0" anchor="ctr"/>
                </a:tc>
                <a:tc>
                  <a:txBody>
                    <a:bodyPr/>
                    <a:lstStyle/>
                    <a:p>
                      <a:pPr marL="0" marR="0">
                        <a:spcBef>
                          <a:spcPts val="0"/>
                        </a:spcBef>
                        <a:spcAft>
                          <a:spcPts val="0"/>
                        </a:spcAft>
                      </a:pPr>
                      <a:r>
                        <a:rPr lang="en-US" sz="1300" kern="1200">
                          <a:solidFill>
                            <a:schemeClr val="dk1"/>
                          </a:solidFill>
                          <a:effectLst/>
                          <a:latin typeface="Calibri"/>
                          <a:ea typeface="+mn-ea"/>
                          <a:cs typeface="Calibri"/>
                        </a:rPr>
                        <a:t>The response is largely composed of text copied from the prompt.</a:t>
                      </a:r>
                      <a:endParaRPr lang="en-US" sz="1300">
                        <a:effectLst/>
                        <a:latin typeface="Calibri"/>
                        <a:ea typeface="Malgun Gothic" panose="020B0503020000020004" pitchFamily="34" charset="-127"/>
                        <a:cs typeface="Calibri"/>
                      </a:endParaRPr>
                    </a:p>
                  </a:txBody>
                  <a:tcPr marL="64214" marR="64214" marT="0" marB="0" anchor="ctr"/>
                </a:tc>
                <a:extLst>
                  <a:ext uri="{0D108BD9-81ED-4DB2-BD59-A6C34878D82A}">
                    <a16:rowId xmlns:a16="http://schemas.microsoft.com/office/drawing/2014/main" val="3500712797"/>
                  </a:ext>
                </a:extLst>
              </a:tr>
              <a:tr h="599327">
                <a:tc>
                  <a:txBody>
                    <a:bodyPr/>
                    <a:lstStyle/>
                    <a:p>
                      <a:pPr marL="0" marR="0">
                        <a:spcBef>
                          <a:spcPts val="0"/>
                        </a:spcBef>
                        <a:spcAft>
                          <a:spcPts val="0"/>
                        </a:spcAft>
                      </a:pPr>
                      <a:r>
                        <a:rPr lang="en-US" sz="1300">
                          <a:effectLst/>
                          <a:latin typeface="Calibri"/>
                          <a:ea typeface="Malgun Gothic"/>
                          <a:cs typeface="Calibri"/>
                        </a:rPr>
                        <a:t>Off Topic</a:t>
                      </a:r>
                    </a:p>
                  </a:txBody>
                  <a:tcPr marL="64214" marR="64214" marT="0" marB="0" anchor="ctr"/>
                </a:tc>
                <a:tc>
                  <a:txBody>
                    <a:bodyPr/>
                    <a:lstStyle/>
                    <a:p>
                      <a:pPr marL="0" marR="0">
                        <a:spcBef>
                          <a:spcPts val="0"/>
                        </a:spcBef>
                        <a:spcAft>
                          <a:spcPts val="0"/>
                        </a:spcAft>
                      </a:pPr>
                      <a:r>
                        <a:rPr lang="en-US" sz="1300">
                          <a:effectLst/>
                          <a:latin typeface="Calibri"/>
                          <a:ea typeface="Malgun Gothic"/>
                          <a:cs typeface="Calibri"/>
                        </a:rPr>
                        <a:t>Human</a:t>
                      </a:r>
                    </a:p>
                  </a:txBody>
                  <a:tcPr marL="64214" marR="64214" marT="0" marB="0" anchor="ctr"/>
                </a:tc>
                <a:tc>
                  <a:txBody>
                    <a:bodyPr/>
                    <a:lstStyle/>
                    <a:p>
                      <a:pPr lvl="1"/>
                      <a:r>
                        <a:rPr lang="en-US" sz="1300" kern="1200">
                          <a:solidFill>
                            <a:schemeClr val="dk1"/>
                          </a:solidFill>
                          <a:effectLst/>
                          <a:latin typeface="Calibri"/>
                          <a:ea typeface="+mn-ea"/>
                          <a:cs typeface="Calibri"/>
                        </a:rPr>
                        <a:t>A writing sample will be judged off topic when the response is unrelated to the task or the sources or shows no evidence that the student has read the task or the sources (especially for informational/explanatory and opinion/argumentative).</a:t>
                      </a:r>
                    </a:p>
                  </a:txBody>
                  <a:tcPr marL="64214" marR="64214" marT="0" marB="0" anchor="ctr"/>
                </a:tc>
                <a:extLst>
                  <a:ext uri="{0D108BD9-81ED-4DB2-BD59-A6C34878D82A}">
                    <a16:rowId xmlns:a16="http://schemas.microsoft.com/office/drawing/2014/main" val="488885063"/>
                  </a:ext>
                </a:extLst>
              </a:tr>
            </a:tbl>
          </a:graphicData>
        </a:graphic>
      </p:graphicFrame>
      <p:sp>
        <p:nvSpPr>
          <p:cNvPr id="2" name="Slide Number Placeholder 1">
            <a:extLst>
              <a:ext uri="{FF2B5EF4-FFF2-40B4-BE49-F238E27FC236}">
                <a16:creationId xmlns:a16="http://schemas.microsoft.com/office/drawing/2014/main" id="{FA09B412-7D99-4C52-B73D-DFF29DA9E6F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184884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4141-C7F9-4237-AD70-DE0E1170EEF0}"/>
              </a:ext>
            </a:extLst>
          </p:cNvPr>
          <p:cNvSpPr>
            <a:spLocks noGrp="1"/>
          </p:cNvSpPr>
          <p:nvPr>
            <p:ph type="title"/>
          </p:nvPr>
        </p:nvSpPr>
        <p:spPr/>
        <p:txBody>
          <a:bodyPr>
            <a:noAutofit/>
          </a:bodyPr>
          <a:lstStyle/>
          <a:p>
            <a:r>
              <a:rPr lang="en-US" sz="3600">
                <a:latin typeface="+mn-lt"/>
              </a:rPr>
              <a:t>Change Reporting Time Period</a:t>
            </a:r>
          </a:p>
        </p:txBody>
      </p:sp>
      <p:grpSp>
        <p:nvGrpSpPr>
          <p:cNvPr id="4" name="Group 3" descr="The Change Reporting Time Period button and screen.">
            <a:extLst>
              <a:ext uri="{FF2B5EF4-FFF2-40B4-BE49-F238E27FC236}">
                <a16:creationId xmlns:a16="http://schemas.microsoft.com/office/drawing/2014/main" id="{33181248-8ADD-3A19-C47A-737E0F4F40C3}"/>
              </a:ext>
            </a:extLst>
          </p:cNvPr>
          <p:cNvGrpSpPr/>
          <p:nvPr/>
        </p:nvGrpSpPr>
        <p:grpSpPr>
          <a:xfrm>
            <a:off x="630476" y="1214168"/>
            <a:ext cx="10644434" cy="3768491"/>
            <a:chOff x="630476" y="1214168"/>
            <a:chExt cx="10644434" cy="3768491"/>
          </a:xfrm>
        </p:grpSpPr>
        <p:pic>
          <p:nvPicPr>
            <p:cNvPr id="21" name="Picture 20">
              <a:extLst>
                <a:ext uri="{FF2B5EF4-FFF2-40B4-BE49-F238E27FC236}">
                  <a16:creationId xmlns:a16="http://schemas.microsoft.com/office/drawing/2014/main" id="{2CA43639-B682-4805-9317-E3B7ECA411B1}"/>
                </a:ext>
              </a:extLst>
            </p:cNvPr>
            <p:cNvPicPr>
              <a:picLocks noChangeAspect="1"/>
            </p:cNvPicPr>
            <p:nvPr/>
          </p:nvPicPr>
          <p:blipFill>
            <a:blip r:embed="rId4"/>
            <a:stretch>
              <a:fillRect/>
            </a:stretch>
          </p:blipFill>
          <p:spPr>
            <a:xfrm>
              <a:off x="4573933" y="1709499"/>
              <a:ext cx="6700977" cy="307128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1" name="Graphic 10" descr="Cursor with solid fill">
              <a:extLst>
                <a:ext uri="{FF2B5EF4-FFF2-40B4-BE49-F238E27FC236}">
                  <a16:creationId xmlns:a16="http://schemas.microsoft.com/office/drawing/2014/main" id="{07D6E9CD-E451-4C7F-87FA-DB889960CC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73269" y="4268262"/>
              <a:ext cx="701615" cy="714397"/>
            </a:xfrm>
            <a:prstGeom prst="rect">
              <a:avLst/>
            </a:prstGeom>
          </p:spPr>
        </p:pic>
        <p:grpSp>
          <p:nvGrpSpPr>
            <p:cNvPr id="15" name="Group 14">
              <a:extLst>
                <a:ext uri="{FF2B5EF4-FFF2-40B4-BE49-F238E27FC236}">
                  <a16:creationId xmlns:a16="http://schemas.microsoft.com/office/drawing/2014/main" id="{67FE1F1A-83AF-D916-A02A-A3E8E2014148}"/>
                </a:ext>
              </a:extLst>
            </p:cNvPr>
            <p:cNvGrpSpPr/>
            <p:nvPr/>
          </p:nvGrpSpPr>
          <p:grpSpPr>
            <a:xfrm>
              <a:off x="816713" y="1214168"/>
              <a:ext cx="3570547" cy="3592979"/>
              <a:chOff x="5555258" y="1239919"/>
              <a:chExt cx="3732710" cy="3876766"/>
            </a:xfrm>
          </p:grpSpPr>
          <p:pic>
            <p:nvPicPr>
              <p:cNvPr id="17" name="Picture 16">
                <a:extLst>
                  <a:ext uri="{FF2B5EF4-FFF2-40B4-BE49-F238E27FC236}">
                    <a16:creationId xmlns:a16="http://schemas.microsoft.com/office/drawing/2014/main" id="{B6A73CAD-A542-ECB5-99FE-571070244D49}"/>
                  </a:ext>
                </a:extLst>
              </p:cNvPr>
              <p:cNvPicPr>
                <a:picLocks noChangeAspect="1"/>
              </p:cNvPicPr>
              <p:nvPr/>
            </p:nvPicPr>
            <p:blipFill>
              <a:blip r:embed="rId7"/>
              <a:stretch>
                <a:fillRect/>
              </a:stretch>
            </p:blipFill>
            <p:spPr>
              <a:xfrm>
                <a:off x="5555258" y="1745925"/>
                <a:ext cx="3607595" cy="3370760"/>
              </a:xfrm>
              <a:prstGeom prst="rect">
                <a:avLst/>
              </a:prstGeom>
              <a:ln w="12700">
                <a:solidFill>
                  <a:schemeClr val="bg1">
                    <a:lumMod val="75000"/>
                  </a:schemeClr>
                </a:solidFill>
              </a:ln>
            </p:spPr>
          </p:pic>
          <p:pic>
            <p:nvPicPr>
              <p:cNvPr id="18" name="Picture 17">
                <a:extLst>
                  <a:ext uri="{FF2B5EF4-FFF2-40B4-BE49-F238E27FC236}">
                    <a16:creationId xmlns:a16="http://schemas.microsoft.com/office/drawing/2014/main" id="{8B6C651D-5672-FD50-26D3-4713200CEC97}"/>
                  </a:ext>
                </a:extLst>
              </p:cNvPr>
              <p:cNvPicPr>
                <a:picLocks noChangeAspect="1"/>
              </p:cNvPicPr>
              <p:nvPr/>
            </p:nvPicPr>
            <p:blipFill>
              <a:blip r:embed="rId8"/>
              <a:stretch>
                <a:fillRect/>
              </a:stretch>
            </p:blipFill>
            <p:spPr>
              <a:xfrm>
                <a:off x="7451978" y="1239919"/>
                <a:ext cx="1835990" cy="486401"/>
              </a:xfrm>
              <a:prstGeom prst="rect">
                <a:avLst/>
              </a:prstGeom>
            </p:spPr>
          </p:pic>
        </p:grpSp>
        <p:sp>
          <p:nvSpPr>
            <p:cNvPr id="19" name="Oval 18">
              <a:extLst>
                <a:ext uri="{FF2B5EF4-FFF2-40B4-BE49-F238E27FC236}">
                  <a16:creationId xmlns:a16="http://schemas.microsoft.com/office/drawing/2014/main" id="{5BC29B5F-DAD4-96FA-6847-E5EE54209391}"/>
                </a:ext>
              </a:extLst>
            </p:cNvPr>
            <p:cNvSpPr/>
            <p:nvPr/>
          </p:nvSpPr>
          <p:spPr>
            <a:xfrm>
              <a:off x="630476" y="1903801"/>
              <a:ext cx="2161309" cy="5180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grpSp>
      <p:sp>
        <p:nvSpPr>
          <p:cNvPr id="3" name="Slide Number Placeholder 2">
            <a:extLst>
              <a:ext uri="{FF2B5EF4-FFF2-40B4-BE49-F238E27FC236}">
                <a16:creationId xmlns:a16="http://schemas.microsoft.com/office/drawing/2014/main" id="{83870C1E-3037-4BE3-A270-D11B15FDB4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chemeClr val="bg1"/>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000" b="0" i="0" u="none" strike="noStrike" kern="1200" cap="none" spc="0" normalizeH="0" baseline="0" noProof="0">
              <a:ln>
                <a:noFill/>
              </a:ln>
              <a:solidFill>
                <a:schemeClr val="bg1"/>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46732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Assign Test Reasons</a:t>
            </a:r>
          </a:p>
        </p:txBody>
      </p:sp>
      <p:grpSp>
        <p:nvGrpSpPr>
          <p:cNvPr id="2" name="Group 1" descr="The Test Reason Manager page with the Search Test Sessions for Test Reason panel open.">
            <a:extLst>
              <a:ext uri="{FF2B5EF4-FFF2-40B4-BE49-F238E27FC236}">
                <a16:creationId xmlns:a16="http://schemas.microsoft.com/office/drawing/2014/main" id="{E2F1E764-C2BA-490F-8AE1-0847D47A90BC}"/>
              </a:ext>
            </a:extLst>
          </p:cNvPr>
          <p:cNvGrpSpPr/>
          <p:nvPr/>
        </p:nvGrpSpPr>
        <p:grpSpPr>
          <a:xfrm>
            <a:off x="3561434" y="1805822"/>
            <a:ext cx="8084675" cy="3394289"/>
            <a:chOff x="3561434" y="1805822"/>
            <a:chExt cx="8084675" cy="3394289"/>
          </a:xfrm>
        </p:grpSpPr>
        <p:pic>
          <p:nvPicPr>
            <p:cNvPr id="10" name="Picture 9">
              <a:extLst>
                <a:ext uri="{FF2B5EF4-FFF2-40B4-BE49-F238E27FC236}">
                  <a16:creationId xmlns:a16="http://schemas.microsoft.com/office/drawing/2014/main" id="{C8E8BB6A-203F-4E58-AC55-415DABEF8A9E}"/>
                </a:ext>
              </a:extLst>
            </p:cNvPr>
            <p:cNvPicPr>
              <a:picLocks noChangeAspect="1"/>
            </p:cNvPicPr>
            <p:nvPr/>
          </p:nvPicPr>
          <p:blipFill>
            <a:blip r:embed="rId3"/>
            <a:stretch>
              <a:fillRect/>
            </a:stretch>
          </p:blipFill>
          <p:spPr>
            <a:xfrm>
              <a:off x="3561434" y="1805822"/>
              <a:ext cx="8084675" cy="324635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Graphic 11" descr="Cursor with solid fill">
              <a:extLst>
                <a:ext uri="{FF2B5EF4-FFF2-40B4-BE49-F238E27FC236}">
                  <a16:creationId xmlns:a16="http://schemas.microsoft.com/office/drawing/2014/main" id="{15553C64-7FE3-47ED-A18A-F732AA8715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3076" y="4485714"/>
              <a:ext cx="701615" cy="714397"/>
            </a:xfrm>
            <a:prstGeom prst="rect">
              <a:avLst/>
            </a:prstGeom>
          </p:spPr>
        </p:pic>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grpSp>
        <p:nvGrpSpPr>
          <p:cNvPr id="11" name="Group 10">
            <a:extLst>
              <a:ext uri="{FF2B5EF4-FFF2-40B4-BE49-F238E27FC236}">
                <a16:creationId xmlns:a16="http://schemas.microsoft.com/office/drawing/2014/main" id="{7D1A28B5-B021-4873-8D49-F73DEF5C5345}"/>
              </a:ext>
            </a:extLst>
          </p:cNvPr>
          <p:cNvGrpSpPr/>
          <p:nvPr/>
        </p:nvGrpSpPr>
        <p:grpSpPr>
          <a:xfrm>
            <a:off x="289731" y="1657336"/>
            <a:ext cx="2950959" cy="3394842"/>
            <a:chOff x="391331" y="872359"/>
            <a:chExt cx="2950959" cy="3005960"/>
          </a:xfrm>
        </p:grpSpPr>
        <p:grpSp>
          <p:nvGrpSpPr>
            <p:cNvPr id="8" name="Group 7" descr="Manage Test Reasons button.">
              <a:extLst>
                <a:ext uri="{FF2B5EF4-FFF2-40B4-BE49-F238E27FC236}">
                  <a16:creationId xmlns:a16="http://schemas.microsoft.com/office/drawing/2014/main" id="{23F50C38-B284-4CBA-99A4-83CB9816D0E7}"/>
                </a:ext>
              </a:extLst>
            </p:cNvPr>
            <p:cNvGrpSpPr/>
            <p:nvPr/>
          </p:nvGrpSpPr>
          <p:grpSpPr>
            <a:xfrm>
              <a:off x="391331" y="872359"/>
              <a:ext cx="2950959" cy="3005960"/>
              <a:chOff x="509022" y="1282262"/>
              <a:chExt cx="4060860" cy="4090003"/>
            </a:xfrm>
          </p:grpSpPr>
          <p:pic>
            <p:nvPicPr>
              <p:cNvPr id="4" name="Picture 3">
                <a:extLst>
                  <a:ext uri="{FF2B5EF4-FFF2-40B4-BE49-F238E27FC236}">
                    <a16:creationId xmlns:a16="http://schemas.microsoft.com/office/drawing/2014/main" id="{8E46FF83-46F3-4432-B3C8-184E7AB8678A}"/>
                  </a:ext>
                </a:extLst>
              </p:cNvPr>
              <p:cNvPicPr>
                <a:picLocks noChangeAspect="1"/>
              </p:cNvPicPr>
              <p:nvPr/>
            </p:nvPicPr>
            <p:blipFill>
              <a:blip r:embed="rId6">
                <a:extLst>
                  <a:ext uri="{28A0092B-C50C-407E-A947-70E740481C1C}">
                    <a14:useLocalDpi xmlns:a14="http://schemas.microsoft.com/office/drawing/2010/main" val="0"/>
                  </a:ext>
                </a:extLst>
              </a:blip>
              <a:srcRect t="12058" b="12058"/>
              <a:stretch/>
            </p:blipFill>
            <p:spPr>
              <a:xfrm>
                <a:off x="557048" y="1282262"/>
                <a:ext cx="4012834" cy="4090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D6151D08-61A0-402A-9591-89513F14FAEF}"/>
                  </a:ext>
                </a:extLst>
              </p:cNvPr>
              <p:cNvSpPr/>
              <p:nvPr/>
            </p:nvSpPr>
            <p:spPr>
              <a:xfrm>
                <a:off x="509022" y="3952478"/>
                <a:ext cx="2028497" cy="6631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pic>
          <p:nvPicPr>
            <p:cNvPr id="9" name="Picture 8">
              <a:extLst>
                <a:ext uri="{FF2B5EF4-FFF2-40B4-BE49-F238E27FC236}">
                  <a16:creationId xmlns:a16="http://schemas.microsoft.com/office/drawing/2014/main" id="{4BAAD87B-138F-48C3-8B67-1D55683B653A}"/>
                </a:ext>
              </a:extLst>
            </p:cNvPr>
            <p:cNvPicPr>
              <a:picLocks noChangeAspect="1"/>
            </p:cNvPicPr>
            <p:nvPr/>
          </p:nvPicPr>
          <p:blipFill>
            <a:blip r:embed="rId7"/>
            <a:stretch>
              <a:fillRect/>
            </a:stretch>
          </p:blipFill>
          <p:spPr>
            <a:xfrm>
              <a:off x="1865406" y="1375845"/>
              <a:ext cx="354008" cy="367891"/>
            </a:xfrm>
            <a:prstGeom prst="rect">
              <a:avLst/>
            </a:prstGeom>
          </p:spPr>
        </p:pic>
      </p:grpSp>
    </p:spTree>
    <p:extLst>
      <p:ext uri="{BB962C8B-B14F-4D97-AF65-F5344CB8AC3E}">
        <p14:creationId xmlns:p14="http://schemas.microsoft.com/office/powerpoint/2010/main" val="2599125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a:t>Assign Test Reasons (cont.)</a:t>
            </a:r>
          </a:p>
        </p:txBody>
      </p:sp>
      <p:grpSp>
        <p:nvGrpSpPr>
          <p:cNvPr id="2" name="Group 1" descr="Search results table and Assign Test Reasons button.">
            <a:extLst>
              <a:ext uri="{FF2B5EF4-FFF2-40B4-BE49-F238E27FC236}">
                <a16:creationId xmlns:a16="http://schemas.microsoft.com/office/drawing/2014/main" id="{6A984C97-6EE4-4173-B399-F926F7461CA0}"/>
              </a:ext>
            </a:extLst>
          </p:cNvPr>
          <p:cNvGrpSpPr/>
          <p:nvPr/>
        </p:nvGrpSpPr>
        <p:grpSpPr>
          <a:xfrm>
            <a:off x="620180" y="1495793"/>
            <a:ext cx="10822252" cy="3527998"/>
            <a:chOff x="620180" y="1495793"/>
            <a:chExt cx="10822252" cy="3527998"/>
          </a:xfrm>
        </p:grpSpPr>
        <p:pic>
          <p:nvPicPr>
            <p:cNvPr id="4" name="Picture 3">
              <a:extLst>
                <a:ext uri="{FF2B5EF4-FFF2-40B4-BE49-F238E27FC236}">
                  <a16:creationId xmlns:a16="http://schemas.microsoft.com/office/drawing/2014/main" id="{648E1246-4E91-4BEB-AC27-A0E3CC4CE63E}"/>
                </a:ext>
              </a:extLst>
            </p:cNvPr>
            <p:cNvPicPr>
              <a:picLocks noChangeAspect="1"/>
            </p:cNvPicPr>
            <p:nvPr/>
          </p:nvPicPr>
          <p:blipFill>
            <a:blip r:embed="rId3"/>
            <a:stretch>
              <a:fillRect/>
            </a:stretch>
          </p:blipFill>
          <p:spPr>
            <a:xfrm>
              <a:off x="620180" y="1495793"/>
              <a:ext cx="10822252" cy="31708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Graphic 6" descr="Cursor with solid fill">
              <a:extLst>
                <a:ext uri="{FF2B5EF4-FFF2-40B4-BE49-F238E27FC236}">
                  <a16:creationId xmlns:a16="http://schemas.microsoft.com/office/drawing/2014/main" id="{55464C7D-0969-4CFA-88CD-450F12797B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55200" y="4309394"/>
              <a:ext cx="701615" cy="714397"/>
            </a:xfrm>
            <a:prstGeom prst="rect">
              <a:avLst/>
            </a:prstGeom>
          </p:spPr>
        </p:pic>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678090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9192FD8-3A96-476F-9575-40D5600A1F57}"/>
              </a:ext>
            </a:extLst>
          </p:cNvPr>
          <p:cNvSpPr>
            <a:spLocks noGrp="1"/>
          </p:cNvSpPr>
          <p:nvPr>
            <p:ph type="title"/>
          </p:nvPr>
        </p:nvSpPr>
        <p:spPr>
          <a:xfrm>
            <a:off x="234950" y="96303"/>
            <a:ext cx="11369675" cy="519112"/>
          </a:xfrm>
        </p:spPr>
        <p:txBody>
          <a:bodyPr/>
          <a:lstStyle/>
          <a:p>
            <a:r>
              <a:rPr lang="en-US"/>
              <a:t>Assign Test Reasons (cont.)</a:t>
            </a:r>
          </a:p>
        </p:txBody>
      </p:sp>
      <p:grpSp>
        <p:nvGrpSpPr>
          <p:cNvPr id="2" name="Group 1" descr="Test Reason drop-down list open to show options and the Confim window.">
            <a:extLst>
              <a:ext uri="{FF2B5EF4-FFF2-40B4-BE49-F238E27FC236}">
                <a16:creationId xmlns:a16="http://schemas.microsoft.com/office/drawing/2014/main" id="{27EE51F3-9284-42B8-8DBF-5F9FBF2D4C6F}"/>
              </a:ext>
            </a:extLst>
          </p:cNvPr>
          <p:cNvGrpSpPr/>
          <p:nvPr/>
        </p:nvGrpSpPr>
        <p:grpSpPr>
          <a:xfrm>
            <a:off x="972207" y="814203"/>
            <a:ext cx="10247586" cy="5229594"/>
            <a:chOff x="972207" y="814203"/>
            <a:chExt cx="10247586" cy="5229594"/>
          </a:xfrm>
        </p:grpSpPr>
        <p:pic>
          <p:nvPicPr>
            <p:cNvPr id="7" name="Picture 6">
              <a:extLst>
                <a:ext uri="{FF2B5EF4-FFF2-40B4-BE49-F238E27FC236}">
                  <a16:creationId xmlns:a16="http://schemas.microsoft.com/office/drawing/2014/main" id="{CFE463D6-3723-43F3-BCDC-138CD3137D4E}"/>
                </a:ext>
              </a:extLst>
            </p:cNvPr>
            <p:cNvPicPr>
              <a:picLocks noChangeAspect="1"/>
            </p:cNvPicPr>
            <p:nvPr/>
          </p:nvPicPr>
          <p:blipFill>
            <a:blip r:embed="rId3"/>
            <a:stretch>
              <a:fillRect/>
            </a:stretch>
          </p:blipFill>
          <p:spPr>
            <a:xfrm>
              <a:off x="972207" y="814203"/>
              <a:ext cx="10247586" cy="52295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Graphic 9" descr="Cursor with solid fill">
              <a:extLst>
                <a:ext uri="{FF2B5EF4-FFF2-40B4-BE49-F238E27FC236}">
                  <a16:creationId xmlns:a16="http://schemas.microsoft.com/office/drawing/2014/main" id="{E24AE7A7-705F-46DE-B434-4D8CCDAC68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5090" y="5252969"/>
              <a:ext cx="701615" cy="714397"/>
            </a:xfrm>
            <a:prstGeom prst="rect">
              <a:avLst/>
            </a:prstGeom>
          </p:spPr>
        </p:pic>
      </p:gr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92872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BF73AA-288C-42F0-B7FA-80E22D950A96}"/>
              </a:ext>
            </a:extLst>
          </p:cNvPr>
          <p:cNvSpPr>
            <a:spLocks noGrp="1"/>
          </p:cNvSpPr>
          <p:nvPr>
            <p:ph type="title"/>
          </p:nvPr>
        </p:nvSpPr>
        <p:spPr/>
        <p:txBody>
          <a:bodyPr/>
          <a:lstStyle/>
          <a:p>
            <a:r>
              <a:rPr lang="en-US"/>
              <a:t>Dashboard Generator</a:t>
            </a:r>
          </a:p>
        </p:txBody>
      </p:sp>
      <p:sp>
        <p:nvSpPr>
          <p:cNvPr id="3" name="Slide Number Placeholder 2">
            <a:extLst>
              <a:ext uri="{FF2B5EF4-FFF2-40B4-BE49-F238E27FC236}">
                <a16:creationId xmlns:a16="http://schemas.microsoft.com/office/drawing/2014/main" id="{5BA14AD3-AB7D-4D07-A55D-1DC4A26ABAAF}"/>
              </a:ext>
            </a:extLst>
          </p:cNvPr>
          <p:cNvSpPr>
            <a:spLocks noGrp="1"/>
          </p:cNvSpPr>
          <p:nvPr>
            <p:ph type="sldNum" sz="quarter" idx="17"/>
          </p:nvPr>
        </p:nvSpPr>
        <p:spPr/>
        <p:txBody>
          <a:bodyPr/>
          <a:lstStyle/>
          <a:p>
            <a:fld id="{58AE716E-68DD-2249-A7FA-8AEF0B14DF81}" type="slidenum">
              <a:rPr lang="en-US" smtClean="0"/>
              <a:pPr/>
              <a:t>7</a:t>
            </a:fld>
            <a:endParaRPr lang="en-US"/>
          </a:p>
        </p:txBody>
      </p:sp>
      <p:pic>
        <p:nvPicPr>
          <p:cNvPr id="4" name="Picture 7">
            <a:extLst>
              <a:ext uri="{FF2B5EF4-FFF2-40B4-BE49-F238E27FC236}">
                <a16:creationId xmlns:a16="http://schemas.microsoft.com/office/drawing/2014/main" id="{93B39C40-65EF-744E-0EFD-DCDCF6FD45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5200" y="1153552"/>
            <a:ext cx="11500559" cy="4721282"/>
          </a:xfrm>
          <a:prstGeom prst="rect">
            <a:avLst/>
          </a:prstGeom>
        </p:spPr>
      </p:pic>
    </p:spTree>
    <p:extLst>
      <p:ext uri="{BB962C8B-B14F-4D97-AF65-F5344CB8AC3E}">
        <p14:creationId xmlns:p14="http://schemas.microsoft.com/office/powerpoint/2010/main" val="2687252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F814-D0B6-4000-8BE6-337066ABBB32}"/>
              </a:ext>
            </a:extLst>
          </p:cNvPr>
          <p:cNvSpPr>
            <a:spLocks noGrp="1"/>
          </p:cNvSpPr>
          <p:nvPr>
            <p:ph type="title"/>
          </p:nvPr>
        </p:nvSpPr>
        <p:spPr/>
        <p:txBody>
          <a:bodyPr/>
          <a:lstStyle/>
          <a:p>
            <a:r>
              <a:rPr lang="en-US"/>
              <a:t>Roster Settings: Identical to TIDE</a:t>
            </a:r>
          </a:p>
        </p:txBody>
      </p:sp>
      <p:pic>
        <p:nvPicPr>
          <p:cNvPr id="4" name="Picture 3">
            <a:extLst>
              <a:ext uri="{FF2B5EF4-FFF2-40B4-BE49-F238E27FC236}">
                <a16:creationId xmlns:a16="http://schemas.microsoft.com/office/drawing/2014/main" id="{6DA306AB-BBA1-4DC4-82E6-49AC365A591B}"/>
              </a:ext>
            </a:extLst>
          </p:cNvPr>
          <p:cNvPicPr>
            <a:picLocks noChangeAspect="1"/>
          </p:cNvPicPr>
          <p:nvPr/>
        </p:nvPicPr>
        <p:blipFill>
          <a:blip r:embed="rId3">
            <a:extLst>
              <a:ext uri="{28A0092B-C50C-407E-A947-70E740481C1C}">
                <a14:useLocalDpi xmlns:a14="http://schemas.microsoft.com/office/drawing/2010/main" val="0"/>
              </a:ext>
            </a:extLst>
          </a:blip>
          <a:srcRect t="13" b="13"/>
          <a:stretch/>
        </p:blipFill>
        <p:spPr>
          <a:xfrm>
            <a:off x="416183" y="992405"/>
            <a:ext cx="3341900" cy="45385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8" name="Group 7" descr="Two panels on the Add Roster page: Search for Students to Add to the Roster and Add Students to the Roster.">
            <a:extLst>
              <a:ext uri="{FF2B5EF4-FFF2-40B4-BE49-F238E27FC236}">
                <a16:creationId xmlns:a16="http://schemas.microsoft.com/office/drawing/2014/main" id="{81656875-8151-4F70-BE20-D1F58F719537}"/>
              </a:ext>
            </a:extLst>
          </p:cNvPr>
          <p:cNvGrpSpPr/>
          <p:nvPr/>
        </p:nvGrpSpPr>
        <p:grpSpPr>
          <a:xfrm>
            <a:off x="3823397" y="779869"/>
            <a:ext cx="8060811" cy="5298260"/>
            <a:chOff x="3823397" y="779869"/>
            <a:chExt cx="8060811" cy="5298260"/>
          </a:xfrm>
        </p:grpSpPr>
        <p:pic>
          <p:nvPicPr>
            <p:cNvPr id="9" name="Picture 8">
              <a:extLst>
                <a:ext uri="{FF2B5EF4-FFF2-40B4-BE49-F238E27FC236}">
                  <a16:creationId xmlns:a16="http://schemas.microsoft.com/office/drawing/2014/main" id="{DC041C94-ADF9-473D-8FD5-FABC88AA8CB0}"/>
                </a:ext>
              </a:extLst>
            </p:cNvPr>
            <p:cNvPicPr>
              <a:picLocks noChangeAspect="1"/>
            </p:cNvPicPr>
            <p:nvPr/>
          </p:nvPicPr>
          <p:blipFill>
            <a:blip r:embed="rId4"/>
            <a:stretch>
              <a:fillRect/>
            </a:stretch>
          </p:blipFill>
          <p:spPr>
            <a:xfrm>
              <a:off x="4336687" y="779869"/>
              <a:ext cx="7547521" cy="52982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Arrow: Right 9">
              <a:extLst>
                <a:ext uri="{FF2B5EF4-FFF2-40B4-BE49-F238E27FC236}">
                  <a16:creationId xmlns:a16="http://schemas.microsoft.com/office/drawing/2014/main" id="{27D64BA2-F327-48C9-9509-23318D20109B}"/>
                </a:ext>
              </a:extLst>
            </p:cNvPr>
            <p:cNvSpPr/>
            <p:nvPr/>
          </p:nvSpPr>
          <p:spPr>
            <a:xfrm>
              <a:off x="3878663" y="1831253"/>
              <a:ext cx="458023" cy="2612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1" name="Arrow: Right 10">
              <a:extLst>
                <a:ext uri="{FF2B5EF4-FFF2-40B4-BE49-F238E27FC236}">
                  <a16:creationId xmlns:a16="http://schemas.microsoft.com/office/drawing/2014/main" id="{1995C87A-5B0C-4F94-894D-A24A14F50AC9}"/>
                </a:ext>
              </a:extLst>
            </p:cNvPr>
            <p:cNvSpPr/>
            <p:nvPr/>
          </p:nvSpPr>
          <p:spPr>
            <a:xfrm>
              <a:off x="3823397" y="4190161"/>
              <a:ext cx="458023" cy="2612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76A6BF81-B0C6-4B94-9FC7-AAC06AAACA05}"/>
                </a:ext>
              </a:extLst>
            </p:cNvPr>
            <p:cNvSpPr/>
            <p:nvPr/>
          </p:nvSpPr>
          <p:spPr>
            <a:xfrm>
              <a:off x="9091449" y="2298818"/>
              <a:ext cx="430924" cy="176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800">
                  <a:solidFill>
                    <a:schemeClr val="tx1"/>
                  </a:solidFill>
                  <a:latin typeface="Open Sans" panose="020B0606030504020204" pitchFamily="34" charset="0"/>
                  <a:ea typeface="Open Sans" panose="020B0606030504020204" pitchFamily="34" charset="0"/>
                  <a:cs typeface="Open Sans" panose="020B0606030504020204" pitchFamily="34" charset="0"/>
                </a:rPr>
                <a:t>SSID:</a:t>
              </a:r>
            </a:p>
          </p:txBody>
        </p:sp>
      </p:grpSp>
      <p:sp>
        <p:nvSpPr>
          <p:cNvPr id="3" name="Slide Number Placeholder 2">
            <a:extLst>
              <a:ext uri="{FF2B5EF4-FFF2-40B4-BE49-F238E27FC236}">
                <a16:creationId xmlns:a16="http://schemas.microsoft.com/office/drawing/2014/main" id="{CEC6D6DF-7E47-4F32-835F-8A7D7E0F66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sp>
        <p:nvSpPr>
          <p:cNvPr id="14" name="Rectangle 13">
            <a:extLst>
              <a:ext uri="{FF2B5EF4-FFF2-40B4-BE49-F238E27FC236}">
                <a16:creationId xmlns:a16="http://schemas.microsoft.com/office/drawing/2014/main" id="{8B5194E5-1140-4FDD-47B5-847199183898}"/>
              </a:ext>
            </a:extLst>
          </p:cNvPr>
          <p:cNvSpPr/>
          <p:nvPr/>
        </p:nvSpPr>
        <p:spPr>
          <a:xfrm>
            <a:off x="426231" y="4320789"/>
            <a:ext cx="3321804" cy="1145512"/>
          </a:xfrm>
          <a:prstGeom prst="rect">
            <a:avLst/>
          </a:prstGeom>
          <a:noFill/>
          <a:ln w="28575"/>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33153032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C7A5-2F58-4C4C-8754-EC6FC5FD5DB3}"/>
              </a:ext>
            </a:extLst>
          </p:cNvPr>
          <p:cNvSpPr>
            <a:spLocks noGrp="1"/>
          </p:cNvSpPr>
          <p:nvPr>
            <p:ph type="title"/>
          </p:nvPr>
        </p:nvSpPr>
        <p:spPr/>
        <p:txBody>
          <a:bodyPr/>
          <a:lstStyle/>
          <a:p>
            <a:r>
              <a:rPr lang="en-US"/>
              <a:t>Search for Students to Add to the Roster</a:t>
            </a:r>
          </a:p>
        </p:txBody>
      </p:sp>
      <p:grpSp>
        <p:nvGrpSpPr>
          <p:cNvPr id="8" name="Group 7" descr="The search fields available under the Search for Students to Add to the Roster panel with Advanced Fields drop-down list.">
            <a:extLst>
              <a:ext uri="{FF2B5EF4-FFF2-40B4-BE49-F238E27FC236}">
                <a16:creationId xmlns:a16="http://schemas.microsoft.com/office/drawing/2014/main" id="{645F050C-F5CA-4A26-9D92-28C92D1F3BF2}"/>
              </a:ext>
            </a:extLst>
          </p:cNvPr>
          <p:cNvGrpSpPr/>
          <p:nvPr/>
        </p:nvGrpSpPr>
        <p:grpSpPr>
          <a:xfrm>
            <a:off x="1285801" y="1055172"/>
            <a:ext cx="9305183" cy="4303960"/>
            <a:chOff x="1285801" y="1055172"/>
            <a:chExt cx="9305183" cy="4303960"/>
          </a:xfrm>
        </p:grpSpPr>
        <p:pic>
          <p:nvPicPr>
            <p:cNvPr id="5" name="Picture 4" descr="A screenshot of a computer&#10;&#10;Description automatically generated">
              <a:extLst>
                <a:ext uri="{FF2B5EF4-FFF2-40B4-BE49-F238E27FC236}">
                  <a16:creationId xmlns:a16="http://schemas.microsoft.com/office/drawing/2014/main" id="{180B21A2-8D4B-4699-AEFB-E1B6112C22CE}"/>
                </a:ext>
              </a:extLst>
            </p:cNvPr>
            <p:cNvPicPr>
              <a:picLocks noChangeAspect="1"/>
            </p:cNvPicPr>
            <p:nvPr/>
          </p:nvPicPr>
          <p:blipFill>
            <a:blip r:embed="rId3"/>
            <a:stretch>
              <a:fillRect/>
            </a:stretch>
          </p:blipFill>
          <p:spPr>
            <a:xfrm>
              <a:off x="1285801" y="1055172"/>
              <a:ext cx="9305183" cy="43039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Graphic 8" descr="Cursor with solid fill">
              <a:extLst>
                <a:ext uri="{FF2B5EF4-FFF2-40B4-BE49-F238E27FC236}">
                  <a16:creationId xmlns:a16="http://schemas.microsoft.com/office/drawing/2014/main" id="{C997DD06-3222-4C8E-91BD-21049F64A5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9531" y="3762346"/>
              <a:ext cx="701615" cy="714397"/>
            </a:xfrm>
            <a:prstGeom prst="rect">
              <a:avLst/>
            </a:prstGeom>
          </p:spPr>
        </p:pic>
        <p:sp>
          <p:nvSpPr>
            <p:cNvPr id="4" name="Rectangle 3">
              <a:extLst>
                <a:ext uri="{FF2B5EF4-FFF2-40B4-BE49-F238E27FC236}">
                  <a16:creationId xmlns:a16="http://schemas.microsoft.com/office/drawing/2014/main" id="{02F0AEB2-C698-4AA7-B4D3-1D90326BBDB4}"/>
                </a:ext>
              </a:extLst>
            </p:cNvPr>
            <p:cNvSpPr/>
            <p:nvPr/>
          </p:nvSpPr>
          <p:spPr>
            <a:xfrm>
              <a:off x="7514897" y="2188694"/>
              <a:ext cx="430924" cy="176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800">
                  <a:solidFill>
                    <a:schemeClr val="tx1"/>
                  </a:solidFill>
                  <a:latin typeface="Open Sans" panose="020B0606030504020204" pitchFamily="34" charset="0"/>
                  <a:ea typeface="Open Sans" panose="020B0606030504020204" pitchFamily="34" charset="0"/>
                  <a:cs typeface="Open Sans" panose="020B0606030504020204" pitchFamily="34" charset="0"/>
                </a:rPr>
                <a:t>SSID:</a:t>
              </a:r>
            </a:p>
          </p:txBody>
        </p:sp>
      </p:grpSp>
      <p:sp>
        <p:nvSpPr>
          <p:cNvPr id="3" name="Slide Number Placeholder 2">
            <a:extLst>
              <a:ext uri="{FF2B5EF4-FFF2-40B4-BE49-F238E27FC236}">
                <a16:creationId xmlns:a16="http://schemas.microsoft.com/office/drawing/2014/main" id="{77406804-FB09-427A-AD2F-77ED3D4F96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43099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5A8-858E-446C-859A-9ECEE1282DFA}"/>
              </a:ext>
            </a:extLst>
          </p:cNvPr>
          <p:cNvSpPr>
            <a:spLocks noGrp="1"/>
          </p:cNvSpPr>
          <p:nvPr>
            <p:ph type="title"/>
          </p:nvPr>
        </p:nvSpPr>
        <p:spPr/>
        <p:txBody>
          <a:bodyPr/>
          <a:lstStyle/>
          <a:p>
            <a:r>
              <a:rPr lang="en-US"/>
              <a:t>Add Students to the Roster</a:t>
            </a:r>
          </a:p>
        </p:txBody>
      </p:sp>
      <p:grpSp>
        <p:nvGrpSpPr>
          <p:cNvPr id="5" name="Group 4" descr="Sample students being added to the Selected Students column of the Add Students to the Roster panel.">
            <a:extLst>
              <a:ext uri="{FF2B5EF4-FFF2-40B4-BE49-F238E27FC236}">
                <a16:creationId xmlns:a16="http://schemas.microsoft.com/office/drawing/2014/main" id="{DD0FA4A7-B9F4-48A9-B48B-D56E96032FDE}"/>
              </a:ext>
            </a:extLst>
          </p:cNvPr>
          <p:cNvGrpSpPr/>
          <p:nvPr/>
        </p:nvGrpSpPr>
        <p:grpSpPr>
          <a:xfrm>
            <a:off x="1028127" y="734039"/>
            <a:ext cx="10414304" cy="5850148"/>
            <a:chOff x="1028127" y="734039"/>
            <a:chExt cx="10414304" cy="5850148"/>
          </a:xfrm>
        </p:grpSpPr>
        <p:grpSp>
          <p:nvGrpSpPr>
            <p:cNvPr id="4" name="Group 3">
              <a:extLst>
                <a:ext uri="{FF2B5EF4-FFF2-40B4-BE49-F238E27FC236}">
                  <a16:creationId xmlns:a16="http://schemas.microsoft.com/office/drawing/2014/main" id="{16D92835-CDE0-49C1-AF33-FCC089DB9718}"/>
                </a:ext>
              </a:extLst>
            </p:cNvPr>
            <p:cNvGrpSpPr/>
            <p:nvPr/>
          </p:nvGrpSpPr>
          <p:grpSpPr>
            <a:xfrm>
              <a:off x="1028127" y="734039"/>
              <a:ext cx="10414304" cy="5389922"/>
              <a:chOff x="1028127" y="734039"/>
              <a:chExt cx="10414304" cy="5389922"/>
            </a:xfrm>
          </p:grpSpPr>
          <p:pic>
            <p:nvPicPr>
              <p:cNvPr id="9" name="Picture 8">
                <a:extLst>
                  <a:ext uri="{FF2B5EF4-FFF2-40B4-BE49-F238E27FC236}">
                    <a16:creationId xmlns:a16="http://schemas.microsoft.com/office/drawing/2014/main" id="{9D78BB20-570D-4A5B-8506-EEDD71931F50}"/>
                  </a:ext>
                </a:extLst>
              </p:cNvPr>
              <p:cNvPicPr>
                <a:picLocks noChangeAspect="1"/>
              </p:cNvPicPr>
              <p:nvPr/>
            </p:nvPicPr>
            <p:blipFill>
              <a:blip r:embed="rId3"/>
              <a:stretch>
                <a:fillRect/>
              </a:stretch>
            </p:blipFill>
            <p:spPr>
              <a:xfrm>
                <a:off x="1028127" y="734039"/>
                <a:ext cx="10414304" cy="538992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Curved Down 7">
                <a:extLst>
                  <a:ext uri="{FF2B5EF4-FFF2-40B4-BE49-F238E27FC236}">
                    <a16:creationId xmlns:a16="http://schemas.microsoft.com/office/drawing/2014/main" id="{1F12E5B9-275E-42B1-90A7-18610F7C8EFE}"/>
                  </a:ext>
                </a:extLst>
              </p:cNvPr>
              <p:cNvSpPr/>
              <p:nvPr/>
            </p:nvSpPr>
            <p:spPr>
              <a:xfrm>
                <a:off x="1148707" y="1135463"/>
                <a:ext cx="5844946" cy="1245996"/>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grpSp>
        <p:pic>
          <p:nvPicPr>
            <p:cNvPr id="7" name="Graphic 6" descr="Cursor with solid fill">
              <a:extLst>
                <a:ext uri="{FF2B5EF4-FFF2-40B4-BE49-F238E27FC236}">
                  <a16:creationId xmlns:a16="http://schemas.microsoft.com/office/drawing/2014/main" id="{A2AF0BE5-63B4-43E0-B88E-8E9677AFC1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4471" y="5869790"/>
              <a:ext cx="701615" cy="714397"/>
            </a:xfrm>
            <a:prstGeom prst="rect">
              <a:avLst/>
            </a:prstGeom>
          </p:spPr>
        </p:pic>
      </p:grpSp>
      <p:sp>
        <p:nvSpPr>
          <p:cNvPr id="3" name="Slide Number Placeholder 2">
            <a:extLst>
              <a:ext uri="{FF2B5EF4-FFF2-40B4-BE49-F238E27FC236}">
                <a16:creationId xmlns:a16="http://schemas.microsoft.com/office/drawing/2014/main" id="{93981195-0AAD-486A-A78E-C21D1FDADF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9832812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E104-30A7-4A8B-8FF0-8AFDB64A7C4C}"/>
              </a:ext>
            </a:extLst>
          </p:cNvPr>
          <p:cNvSpPr>
            <a:spLocks noGrp="1"/>
          </p:cNvSpPr>
          <p:nvPr>
            <p:ph type="title"/>
          </p:nvPr>
        </p:nvSpPr>
        <p:spPr/>
        <p:txBody>
          <a:bodyPr/>
          <a:lstStyle/>
          <a:p>
            <a:r>
              <a:rPr lang="en-US"/>
              <a:t>Upload Rosters Process</a:t>
            </a:r>
          </a:p>
        </p:txBody>
      </p:sp>
      <p:grpSp>
        <p:nvGrpSpPr>
          <p:cNvPr id="4" name="Group 3" descr="The Upload Rosters page, displaying the Download Templates button.">
            <a:extLst>
              <a:ext uri="{FF2B5EF4-FFF2-40B4-BE49-F238E27FC236}">
                <a16:creationId xmlns:a16="http://schemas.microsoft.com/office/drawing/2014/main" id="{444DBF93-B92A-48E8-A9CF-83C4FBB00129}"/>
              </a:ext>
            </a:extLst>
          </p:cNvPr>
          <p:cNvGrpSpPr/>
          <p:nvPr/>
        </p:nvGrpSpPr>
        <p:grpSpPr>
          <a:xfrm>
            <a:off x="426231" y="798988"/>
            <a:ext cx="10872316" cy="4088228"/>
            <a:chOff x="426231" y="798988"/>
            <a:chExt cx="10872316" cy="4088228"/>
          </a:xfrm>
        </p:grpSpPr>
        <p:pic>
          <p:nvPicPr>
            <p:cNvPr id="12" name="Picture 11">
              <a:extLst>
                <a:ext uri="{FF2B5EF4-FFF2-40B4-BE49-F238E27FC236}">
                  <a16:creationId xmlns:a16="http://schemas.microsoft.com/office/drawing/2014/main" id="{05B277FA-5364-44AB-9B36-7D712D93D410}"/>
                </a:ext>
              </a:extLst>
            </p:cNvPr>
            <p:cNvPicPr>
              <a:picLocks noChangeAspect="1"/>
            </p:cNvPicPr>
            <p:nvPr/>
          </p:nvPicPr>
          <p:blipFill>
            <a:blip r:embed="rId3"/>
            <a:stretch>
              <a:fillRect/>
            </a:stretch>
          </p:blipFill>
          <p:spPr>
            <a:xfrm>
              <a:off x="426231" y="798988"/>
              <a:ext cx="10872316" cy="408822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39D6580C-0BAA-44B6-AF89-C24EFD4F48D0}"/>
                </a:ext>
              </a:extLst>
            </p:cNvPr>
            <p:cNvSpPr/>
            <p:nvPr/>
          </p:nvSpPr>
          <p:spPr>
            <a:xfrm>
              <a:off x="723481" y="1416818"/>
              <a:ext cx="3587262" cy="844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cxnSp>
          <p:nvCxnSpPr>
            <p:cNvPr id="10" name="Straight Arrow Connector 9">
              <a:extLst>
                <a:ext uri="{FF2B5EF4-FFF2-40B4-BE49-F238E27FC236}">
                  <a16:creationId xmlns:a16="http://schemas.microsoft.com/office/drawing/2014/main" id="{5A73504B-F966-4F8E-8AB3-BC8803638652}"/>
                </a:ext>
              </a:extLst>
            </p:cNvPr>
            <p:cNvCxnSpPr>
              <a:cxnSpLocks/>
            </p:cNvCxnSpPr>
            <p:nvPr/>
          </p:nvCxnSpPr>
          <p:spPr>
            <a:xfrm flipH="1">
              <a:off x="7637673" y="2012513"/>
              <a:ext cx="1969475" cy="2512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descr="A sample template.">
            <a:extLst>
              <a:ext uri="{FF2B5EF4-FFF2-40B4-BE49-F238E27FC236}">
                <a16:creationId xmlns:a16="http://schemas.microsoft.com/office/drawing/2014/main" id="{1F52DD69-C363-441D-8F82-78B3816195FE}"/>
              </a:ext>
            </a:extLst>
          </p:cNvPr>
          <p:cNvPicPr>
            <a:picLocks noChangeAspect="1"/>
          </p:cNvPicPr>
          <p:nvPr/>
        </p:nvPicPr>
        <p:blipFill>
          <a:blip r:embed="rId4"/>
          <a:stretch>
            <a:fillRect/>
          </a:stretch>
        </p:blipFill>
        <p:spPr>
          <a:xfrm>
            <a:off x="3302520" y="4657975"/>
            <a:ext cx="8463249" cy="1460610"/>
          </a:xfrm>
          <a:prstGeom prst="rect">
            <a:avLst/>
          </a:prstGeom>
          <a:ln w="12700">
            <a:solidFill>
              <a:schemeClr val="bg1">
                <a:lumMod val="75000"/>
              </a:schemeClr>
            </a:solidFill>
          </a:ln>
        </p:spPr>
      </p:pic>
      <p:sp>
        <p:nvSpPr>
          <p:cNvPr id="3" name="Slide Number Placeholder 2">
            <a:extLst>
              <a:ext uri="{FF2B5EF4-FFF2-40B4-BE49-F238E27FC236}">
                <a16:creationId xmlns:a16="http://schemas.microsoft.com/office/drawing/2014/main" id="{9C5DAECA-C1AF-4C71-9E5F-D2627556B3E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000" b="0" i="0" u="none" strike="noStrike" kern="1200" cap="none" spc="0" normalizeH="0" baseline="0" noProof="0">
              <a:ln>
                <a:noFill/>
              </a:ln>
              <a:solidFill>
                <a:srgbClr val="FFFFFF">
                  <a:lumMod val="75000"/>
                </a:srgbClr>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529640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C3E5-0BAD-4FA5-8083-37A5096FDEB6}"/>
              </a:ext>
            </a:extLst>
          </p:cNvPr>
          <p:cNvSpPr>
            <a:spLocks noGrp="1"/>
          </p:cNvSpPr>
          <p:nvPr>
            <p:ph type="title"/>
          </p:nvPr>
        </p:nvSpPr>
        <p:spPr/>
        <p:txBody>
          <a:bodyPr>
            <a:normAutofit fontScale="90000"/>
          </a:bodyPr>
          <a:lstStyle/>
          <a:p>
            <a:r>
              <a:rPr lang="en-US" sz="4400"/>
              <a:t>How Can I Get More Information?</a:t>
            </a:r>
          </a:p>
        </p:txBody>
      </p:sp>
      <p:sp>
        <p:nvSpPr>
          <p:cNvPr id="4" name="Content Placeholder 3">
            <a:extLst>
              <a:ext uri="{FF2B5EF4-FFF2-40B4-BE49-F238E27FC236}">
                <a16:creationId xmlns:a16="http://schemas.microsoft.com/office/drawing/2014/main" id="{01DB3350-1289-4907-8C8C-A46A01B89B11}"/>
              </a:ext>
            </a:extLst>
          </p:cNvPr>
          <p:cNvSpPr>
            <a:spLocks noGrp="1"/>
          </p:cNvSpPr>
          <p:nvPr>
            <p:ph idx="1"/>
          </p:nvPr>
        </p:nvSpPr>
        <p:spPr>
          <a:xfrm>
            <a:off x="612867" y="776173"/>
            <a:ext cx="10966265" cy="5342405"/>
          </a:xfrm>
        </p:spPr>
        <p:txBody>
          <a:bodyPr>
            <a:noAutofit/>
          </a:bodyPr>
          <a:lstStyle/>
          <a:p>
            <a:pPr marL="0" indent="0" eaLnBrk="1" fontAlgn="auto" hangingPunct="1">
              <a:buNone/>
              <a:defRPr/>
            </a:pPr>
            <a:r>
              <a:rPr lang="en-US" sz="1800">
                <a:solidFill>
                  <a:schemeClr val="tx1">
                    <a:lumMod val="50000"/>
                  </a:schemeClr>
                </a:solidFill>
              </a:rPr>
              <a:t>You can contact the Help Desk for assistance with any technical issues you encounter.</a:t>
            </a:r>
          </a:p>
          <a:p>
            <a:pPr marL="0" indent="0" eaLnBrk="1" fontAlgn="auto" hangingPunct="1">
              <a:buNone/>
              <a:defRPr/>
            </a:pPr>
            <a:r>
              <a:rPr lang="en-US" sz="1800">
                <a:solidFill>
                  <a:schemeClr val="tx1">
                    <a:lumMod val="50000"/>
                  </a:schemeClr>
                </a:solidFill>
              </a:rPr>
              <a:t>When contacting the Help Desk, please be ready to provide the following:</a:t>
            </a:r>
          </a:p>
          <a:p>
            <a:pPr eaLnBrk="1" fontAlgn="auto" hangingPunct="1">
              <a:defRPr/>
            </a:pPr>
            <a:r>
              <a:rPr lang="en-US" sz="1800">
                <a:solidFill>
                  <a:schemeClr val="tx1">
                    <a:lumMod val="50000"/>
                  </a:schemeClr>
                </a:solidFill>
              </a:rPr>
              <a:t>Any error messages that are appearing (including codes)</a:t>
            </a:r>
          </a:p>
          <a:p>
            <a:pPr eaLnBrk="1" fontAlgn="auto" hangingPunct="1">
              <a:defRPr/>
            </a:pPr>
            <a:r>
              <a:rPr lang="en-US" sz="1800">
                <a:solidFill>
                  <a:schemeClr val="tx1">
                    <a:lumMod val="50000"/>
                  </a:schemeClr>
                </a:solidFill>
              </a:rPr>
              <a:t>Your operating system and browser information</a:t>
            </a:r>
          </a:p>
          <a:p>
            <a:pPr eaLnBrk="1" fontAlgn="auto" hangingPunct="1">
              <a:defRPr/>
            </a:pPr>
            <a:r>
              <a:rPr lang="en-US" sz="1800">
                <a:solidFill>
                  <a:schemeClr val="tx1">
                    <a:lumMod val="50000"/>
                  </a:schemeClr>
                </a:solidFill>
              </a:rPr>
              <a:t>Your network configuration information</a:t>
            </a:r>
          </a:p>
          <a:p>
            <a:pPr eaLnBrk="1" fontAlgn="auto" hangingPunct="1">
              <a:defRPr/>
            </a:pPr>
            <a:r>
              <a:rPr lang="en-US" sz="1800">
                <a:solidFill>
                  <a:schemeClr val="tx1">
                    <a:lumMod val="50000"/>
                  </a:schemeClr>
                </a:solidFill>
              </a:rPr>
              <a:t>Your contact information for follow-up by phone or email</a:t>
            </a:r>
          </a:p>
          <a:p>
            <a:pPr eaLnBrk="1" fontAlgn="auto" hangingPunct="1">
              <a:defRPr/>
            </a:pPr>
            <a:r>
              <a:rPr lang="en-US" sz="1800">
                <a:solidFill>
                  <a:schemeClr val="tx1">
                    <a:lumMod val="50000"/>
                  </a:schemeClr>
                </a:solidFill>
              </a:rPr>
              <a:t>Any other relevant information, such as test names or content areas, student IDs, session IDs, and search criteria</a:t>
            </a:r>
          </a:p>
          <a:p>
            <a:pPr marL="0" indent="0" eaLnBrk="1" fontAlgn="auto" hangingPunct="1">
              <a:buNone/>
              <a:defRPr/>
            </a:pPr>
            <a:r>
              <a:rPr lang="en-US" sz="1800">
                <a:solidFill>
                  <a:schemeClr val="tx1">
                    <a:lumMod val="50000"/>
                  </a:schemeClr>
                </a:solidFill>
              </a:rPr>
              <a:t>For test administration or policy issues, please contact your District Test Coordinator.</a:t>
            </a:r>
          </a:p>
          <a:p>
            <a:pPr marL="0" indent="0">
              <a:buNone/>
            </a:pPr>
            <a:r>
              <a:rPr lang="en-US" sz="1800">
                <a:solidFill>
                  <a:schemeClr val="tx1">
                    <a:lumMod val="50000"/>
                  </a:schemeClr>
                </a:solidFill>
              </a:rPr>
              <a:t>You can find more announcements on your assessment portal.</a:t>
            </a:r>
          </a:p>
        </p:txBody>
      </p:sp>
      <p:sp>
        <p:nvSpPr>
          <p:cNvPr id="5" name="Slide Number Placeholder 4">
            <a:extLst>
              <a:ext uri="{FF2B5EF4-FFF2-40B4-BE49-F238E27FC236}">
                <a16:creationId xmlns:a16="http://schemas.microsoft.com/office/drawing/2014/main" id="{145F8872-D033-4FB1-AC38-36EECCEA49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2497550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Thank You!</a:t>
            </a:r>
          </a:p>
        </p:txBody>
      </p:sp>
      <p:sp>
        <p:nvSpPr>
          <p:cNvPr id="3" name="Content Placeholder 2"/>
          <p:cNvSpPr>
            <a:spLocks noGrp="1"/>
          </p:cNvSpPr>
          <p:nvPr>
            <p:ph idx="1"/>
          </p:nvPr>
        </p:nvSpPr>
        <p:spPr>
          <a:xfrm>
            <a:off x="701040" y="1502997"/>
            <a:ext cx="10966265" cy="3291511"/>
          </a:xfrm>
        </p:spPr>
        <p:txBody>
          <a:bodyPr vert="horz" lIns="0" tIns="0" rIns="0" bIns="0" rtlCol="0" anchor="t">
            <a:noAutofit/>
          </a:bodyPr>
          <a:lstStyle/>
          <a:p>
            <a:pPr marL="0" indent="0">
              <a:buNone/>
              <a:defRPr/>
            </a:pPr>
            <a:r>
              <a:rPr lang="en-US" sz="3200" b="1">
                <a:solidFill>
                  <a:schemeClr val="tx1">
                    <a:lumMod val="50000"/>
                  </a:schemeClr>
                </a:solidFill>
              </a:rPr>
              <a:t>Additional Information: </a:t>
            </a:r>
            <a:endParaRPr lang="en-US">
              <a:solidFill>
                <a:schemeClr val="tx1">
                  <a:lumMod val="50000"/>
                </a:schemeClr>
              </a:solidFill>
            </a:endParaRPr>
          </a:p>
          <a:p>
            <a:pPr>
              <a:buFont typeface="Arial" panose="020B0604020202020204" pitchFamily="34" charset="0"/>
              <a:buChar char="•"/>
              <a:defRPr/>
            </a:pPr>
            <a:r>
              <a:rPr lang="en-US" b="1">
                <a:solidFill>
                  <a:srgbClr val="000000"/>
                </a:solidFill>
              </a:rPr>
              <a:t>Reporting System User Guide</a:t>
            </a:r>
            <a:r>
              <a:rPr lang="en-US" b="1">
                <a:solidFill>
                  <a:schemeClr val="tx2"/>
                </a:solidFill>
              </a:rPr>
              <a:t> </a:t>
            </a:r>
          </a:p>
          <a:p>
            <a:pPr>
              <a:buFont typeface="Arial" panose="020B0604020202020204" pitchFamily="34" charset="0"/>
              <a:buChar char="•"/>
              <a:defRPr/>
            </a:pPr>
            <a:r>
              <a:rPr lang="en-US" b="1" err="1">
                <a:solidFill>
                  <a:schemeClr val="tx2"/>
                </a:solidFill>
              </a:rPr>
              <a:t>ClearSight</a:t>
            </a:r>
            <a:r>
              <a:rPr lang="en-US" b="1">
                <a:solidFill>
                  <a:schemeClr val="tx2"/>
                </a:solidFill>
              </a:rPr>
              <a:t> Portal</a:t>
            </a:r>
            <a:r>
              <a:rPr lang="en-US">
                <a:solidFill>
                  <a:schemeClr val="tx2"/>
                </a:solidFill>
              </a:rPr>
              <a:t>: </a:t>
            </a:r>
            <a:r>
              <a:rPr lang="en-US">
                <a:ea typeface="+mn-lt"/>
                <a:cs typeface="+mn-lt"/>
              </a:rPr>
              <a:t>https://clearsight.portal.cambiumast.com/</a:t>
            </a:r>
            <a:endParaRPr lang="en-US">
              <a:solidFill>
                <a:srgbClr val="FF0000"/>
              </a:solidFill>
            </a:endParaRPr>
          </a:p>
          <a:p>
            <a:pPr>
              <a:buFont typeface="Arial" panose="020B0604020202020204" pitchFamily="34" charset="0"/>
              <a:buChar char="•"/>
              <a:defRPr/>
            </a:pPr>
            <a:r>
              <a:rPr lang="en-US" b="1" err="1">
                <a:ea typeface="+mn-lt"/>
                <a:cs typeface="+mn-lt"/>
              </a:rPr>
              <a:t>ClearSight</a:t>
            </a:r>
            <a:r>
              <a:rPr lang="en-US" b="1">
                <a:ea typeface="+mn-lt"/>
                <a:cs typeface="+mn-lt"/>
              </a:rPr>
              <a:t> Help Desk</a:t>
            </a:r>
            <a:r>
              <a:rPr lang="en-US">
                <a:ea typeface="+mn-lt"/>
                <a:cs typeface="+mn-lt"/>
              </a:rPr>
              <a:t>: https://clearsight.portal.cambiumast.com/contact.html</a:t>
            </a:r>
          </a:p>
          <a:p>
            <a:pPr marL="0" indent="0">
              <a:buNone/>
              <a:defRPr/>
            </a:pPr>
            <a:endParaRPr lang="en-US">
              <a:solidFill>
                <a:srgbClr val="FF0000"/>
              </a:solidFill>
            </a:endParaRPr>
          </a:p>
          <a:p>
            <a:pPr eaLnBrk="1" fontAlgn="auto" hangingPunct="1">
              <a:buFont typeface="Arial" panose="020B0604020202020204" pitchFamily="34" charset="0"/>
              <a:buChar char="•"/>
              <a:defRPr/>
            </a:pPr>
            <a:endParaRPr lang="en-US">
              <a:solidFill>
                <a:srgbClr val="FF0000"/>
              </a:solidFill>
            </a:endParaRPr>
          </a:p>
        </p:txBody>
      </p:sp>
      <p:sp>
        <p:nvSpPr>
          <p:cNvPr id="5" name="Slide Number Placeholder 4">
            <a:extLst>
              <a:ext uri="{FF2B5EF4-FFF2-40B4-BE49-F238E27FC236}">
                <a16:creationId xmlns:a16="http://schemas.microsoft.com/office/drawing/2014/main" id="{600F8206-BE26-42E3-BFED-6ABF0E7C901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8353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A6920-29E0-4907-9EFC-42BBBE824BF7}"/>
              </a:ext>
            </a:extLst>
          </p:cNvPr>
          <p:cNvSpPr>
            <a:spLocks noGrp="1"/>
          </p:cNvSpPr>
          <p:nvPr>
            <p:ph type="title"/>
          </p:nvPr>
        </p:nvSpPr>
        <p:spPr/>
        <p:txBody>
          <a:bodyPr/>
          <a:lstStyle/>
          <a:p>
            <a:r>
              <a:rPr lang="en-US"/>
              <a:t>Dashboard—Test Group Cards</a:t>
            </a:r>
          </a:p>
        </p:txBody>
      </p:sp>
      <p:sp>
        <p:nvSpPr>
          <p:cNvPr id="3" name="Slide Number Placeholder 2">
            <a:extLst>
              <a:ext uri="{FF2B5EF4-FFF2-40B4-BE49-F238E27FC236}">
                <a16:creationId xmlns:a16="http://schemas.microsoft.com/office/drawing/2014/main" id="{6E89B841-034A-4008-82EF-4DF8CD719B5D}"/>
              </a:ext>
            </a:extLst>
          </p:cNvPr>
          <p:cNvSpPr>
            <a:spLocks noGrp="1"/>
          </p:cNvSpPr>
          <p:nvPr>
            <p:ph type="sldNum" sz="quarter" idx="17"/>
          </p:nvPr>
        </p:nvSpPr>
        <p:spPr/>
        <p:txBody>
          <a:bodyPr/>
          <a:lstStyle/>
          <a:p>
            <a:fld id="{58AE716E-68DD-2249-A7FA-8AEF0B14DF81}" type="slidenum">
              <a:rPr lang="en-US" smtClean="0"/>
              <a:pPr/>
              <a:t>8</a:t>
            </a:fld>
            <a:endParaRPr lang="en-US"/>
          </a:p>
        </p:txBody>
      </p:sp>
      <p:pic>
        <p:nvPicPr>
          <p:cNvPr id="4" name="Picture 5">
            <a:extLst>
              <a:ext uri="{FF2B5EF4-FFF2-40B4-BE49-F238E27FC236}">
                <a16:creationId xmlns:a16="http://schemas.microsoft.com/office/drawing/2014/main" id="{4F4C205E-317D-77D4-2258-2A7F8215C0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19023" y="748299"/>
            <a:ext cx="6524978" cy="5361401"/>
          </a:xfrm>
          <a:prstGeom prst="rect">
            <a:avLst/>
          </a:prstGeom>
        </p:spPr>
      </p:pic>
    </p:spTree>
    <p:extLst>
      <p:ext uri="{BB962C8B-B14F-4D97-AF65-F5344CB8AC3E}">
        <p14:creationId xmlns:p14="http://schemas.microsoft.com/office/powerpoint/2010/main" val="215874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BA6920-29E0-4907-9EFC-42BBBE824BF7}"/>
              </a:ext>
            </a:extLst>
          </p:cNvPr>
          <p:cNvSpPr>
            <a:spLocks noGrp="1"/>
          </p:cNvSpPr>
          <p:nvPr>
            <p:ph type="title"/>
          </p:nvPr>
        </p:nvSpPr>
        <p:spPr/>
        <p:txBody>
          <a:bodyPr/>
          <a:lstStyle/>
          <a:p>
            <a:r>
              <a:rPr lang="en-US"/>
              <a:t>Dashboard—Filters Panel</a:t>
            </a:r>
          </a:p>
        </p:txBody>
      </p:sp>
      <p:sp>
        <p:nvSpPr>
          <p:cNvPr id="3" name="Slide Number Placeholder 2">
            <a:extLst>
              <a:ext uri="{FF2B5EF4-FFF2-40B4-BE49-F238E27FC236}">
                <a16:creationId xmlns:a16="http://schemas.microsoft.com/office/drawing/2014/main" id="{6E89B841-034A-4008-82EF-4DF8CD719B5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6" name="Picture 6">
            <a:extLst>
              <a:ext uri="{FF2B5EF4-FFF2-40B4-BE49-F238E27FC236}">
                <a16:creationId xmlns:a16="http://schemas.microsoft.com/office/drawing/2014/main" id="{1EA90642-8333-358A-65AA-016449C204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9922" y="778122"/>
            <a:ext cx="11060175" cy="540818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63FFCF62-421D-0629-7E26-2CB7B7253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238" y="2509710"/>
            <a:ext cx="1638384" cy="2482978"/>
          </a:xfrm>
          <a:prstGeom prst="rect">
            <a:avLst/>
          </a:prstGeom>
          <a:ln w="19050">
            <a:solidFill>
              <a:srgbClr val="C00000"/>
            </a:solidFill>
          </a:ln>
        </p:spPr>
      </p:pic>
      <p:cxnSp>
        <p:nvCxnSpPr>
          <p:cNvPr id="12" name="Straight Arrow Connector 11">
            <a:extLst>
              <a:ext uri="{FF2B5EF4-FFF2-40B4-BE49-F238E27FC236}">
                <a16:creationId xmlns:a16="http://schemas.microsoft.com/office/drawing/2014/main" id="{5EC50447-8221-EFB7-FB79-F0AA12ACFA0C}"/>
              </a:ext>
            </a:extLst>
          </p:cNvPr>
          <p:cNvCxnSpPr>
            <a:cxnSpLocks/>
          </p:cNvCxnSpPr>
          <p:nvPr/>
        </p:nvCxnSpPr>
        <p:spPr>
          <a:xfrm flipH="1">
            <a:off x="4454770" y="1676400"/>
            <a:ext cx="527538" cy="0"/>
          </a:xfrm>
          <a:prstGeom prst="straightConnector1">
            <a:avLst/>
          </a:prstGeom>
          <a:ln w="571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48361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4.xml><?xml version="1.0" encoding="utf-8"?>
<a:theme xmlns:a="http://schemas.openxmlformats.org/drawingml/2006/main" name="1_Office Theme">
  <a:themeElements>
    <a:clrScheme name="Custom 40">
      <a:dk1>
        <a:srgbClr val="9CCFFF"/>
      </a:dk1>
      <a:lt1>
        <a:srgbClr val="FFFFFF"/>
      </a:lt1>
      <a:dk2>
        <a:srgbClr val="44546A"/>
      </a:dk2>
      <a:lt2>
        <a:srgbClr val="E7E6E6"/>
      </a:lt2>
      <a:accent1>
        <a:srgbClr val="445465"/>
      </a:accent1>
      <a:accent2>
        <a:srgbClr val="2063AF"/>
      </a:accent2>
      <a:accent3>
        <a:srgbClr val="572B80"/>
      </a:accent3>
      <a:accent4>
        <a:srgbClr val="92D400"/>
      </a:accent4>
      <a:accent5>
        <a:srgbClr val="FCBD3D"/>
      </a:accent5>
      <a:accent6>
        <a:srgbClr val="0E99D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3c8d6406-deae-4a0d-a95e-fe53ed4a1ace"/>
    <ds:schemaRef ds:uri="60b788f9-dbc8-42fd-99f2-081ed83a52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3c8d6406-deae-4a0d-a95e-fe53ed4a1ace"/>
    <ds:schemaRef ds:uri="60b788f9-dbc8-42fd-99f2-081ed83a5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2018 AIR PPT</Template>
  <TotalTime>0</TotalTime>
  <Words>11456</Words>
  <Application>Microsoft Office PowerPoint</Application>
  <PresentationFormat>Widescreen</PresentationFormat>
  <Paragraphs>756</Paragraphs>
  <Slides>75</Slides>
  <Notes>74</Notes>
  <HiddenSlides>1</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75</vt:i4>
      </vt:variant>
    </vt:vector>
  </HeadingPairs>
  <TitlesOfParts>
    <vt:vector size="90" baseType="lpstr">
      <vt:lpstr>Arial</vt:lpstr>
      <vt:lpstr>Arial Narrow</vt:lpstr>
      <vt:lpstr>Arimo</vt:lpstr>
      <vt:lpstr>Calibri</vt:lpstr>
      <vt:lpstr>Franklin Gothic Book</vt:lpstr>
      <vt:lpstr>Franklin Gothic Medium</vt:lpstr>
      <vt:lpstr>Gill Sans MT</vt:lpstr>
      <vt:lpstr>ITC Franklin Gothic Std Bk Cd</vt:lpstr>
      <vt:lpstr>Open Sans</vt:lpstr>
      <vt:lpstr>Times New Roman</vt:lpstr>
      <vt:lpstr>Wingdings</vt:lpstr>
      <vt:lpstr>Cambium Assessment PPT</vt:lpstr>
      <vt:lpstr>1_Cambium Assessment PPT</vt:lpstr>
      <vt:lpstr>2_Cambium Assessment PPT</vt:lpstr>
      <vt:lpstr>1_Office Theme</vt:lpstr>
      <vt:lpstr>ClearSight Training: Reporting</vt:lpstr>
      <vt:lpstr>Support Resources</vt:lpstr>
      <vt:lpstr>Reporting Topics</vt:lpstr>
      <vt:lpstr>Log In to Reporting</vt:lpstr>
      <vt:lpstr>Understand Different User Roles</vt:lpstr>
      <vt:lpstr>User/Data Access to Reporting</vt:lpstr>
      <vt:lpstr>Dashboard Generator</vt:lpstr>
      <vt:lpstr>Dashboard—Test Group Cards</vt:lpstr>
      <vt:lpstr>Dashboard—Filters Panel</vt:lpstr>
      <vt:lpstr>Performance on Tests Report for a Teacher—Two Tables</vt:lpstr>
      <vt:lpstr>Performance on Tests Report for a Teacher—Aggregate Comparison Rows</vt:lpstr>
      <vt:lpstr>Performance on Tests Report for a School-Level User</vt:lpstr>
      <vt:lpstr>Performance on Tests Report for a District User</vt:lpstr>
      <vt:lpstr>Recap: Reporting Navigation</vt:lpstr>
      <vt:lpstr>District Performance on Tests Report</vt:lpstr>
      <vt:lpstr>School Performance on Test Report—Roster Tab</vt:lpstr>
      <vt:lpstr>School Performance on Test Report—Student Tab</vt:lpstr>
      <vt:lpstr>Student Performance on Test</vt:lpstr>
      <vt:lpstr>The My Students’ Performance on Test Report—by Roster</vt:lpstr>
      <vt:lpstr>The My Students’ Performance on Test Report—Student Tab</vt:lpstr>
      <vt:lpstr>Student Performance on Test</vt:lpstr>
      <vt:lpstr>Access the Student Portfolio Report</vt:lpstr>
      <vt:lpstr>Ways to Use the Student Portfolio Report</vt:lpstr>
      <vt:lpstr>Download &amp; Print Features</vt:lpstr>
      <vt:lpstr>Print Anything You See on Your Screen</vt:lpstr>
      <vt:lpstr>Export Options</vt:lpstr>
      <vt:lpstr>Build ISRs and Student Data Files/Test Reasons</vt:lpstr>
      <vt:lpstr>Select the Assessments</vt:lpstr>
      <vt:lpstr>Select the Students</vt:lpstr>
      <vt:lpstr>Optional Date Range</vt:lpstr>
      <vt:lpstr>ISR from the Student Portfolio Report</vt:lpstr>
      <vt:lpstr>Secure Inbox</vt:lpstr>
      <vt:lpstr>Sample Simple and Detailed Individual Student Reports</vt:lpstr>
      <vt:lpstr>Sample Detailed Individual Student Report</vt:lpstr>
      <vt:lpstr>Generate a Student Data File</vt:lpstr>
      <vt:lpstr>Generating ISRs and Student Data Files</vt:lpstr>
      <vt:lpstr>Longitudinal Report</vt:lpstr>
      <vt:lpstr>Longitudinal Report for Multiple Students, Multiple Test Types, &amp; Reporting Categories</vt:lpstr>
      <vt:lpstr>The Longitudinal Report—Scores Over Time - Interim</vt:lpstr>
      <vt:lpstr>The Longitudinal Report—Scores Over Time - Formative</vt:lpstr>
      <vt:lpstr>The Longitudinal Report—Performance Over Time</vt:lpstr>
      <vt:lpstr>Longitudinal Reports—Ways to Customize</vt:lpstr>
      <vt:lpstr>How to Build a Demographic Breakdown Report</vt:lpstr>
      <vt:lpstr>Demographic Breakdown Report </vt:lpstr>
      <vt:lpstr>View Details Window/Breakdown Report</vt:lpstr>
      <vt:lpstr>Use More Advanced Features</vt:lpstr>
      <vt:lpstr>Tests with Reporting Categories</vt:lpstr>
      <vt:lpstr>Writing Dimensions</vt:lpstr>
      <vt:lpstr>Writing Dimensions—High and Low Point Values</vt:lpstr>
      <vt:lpstr>Writing Dimensions—Information Legends</vt:lpstr>
      <vt:lpstr>Writing Dimensions—High and Low Point Values</vt:lpstr>
      <vt:lpstr>Types of Non-Summative Tests that Report Item-Level Data</vt:lpstr>
      <vt:lpstr>Reports with Item-Level Data</vt:lpstr>
      <vt:lpstr>How to View Standards for Each Item</vt:lpstr>
      <vt:lpstr>Reports with Multiple Reporting Categories</vt:lpstr>
      <vt:lpstr>Viewing an Item and Student Response</vt:lpstr>
      <vt:lpstr>Item &amp; Score Tab/Rubric &amp; Resources Tab</vt:lpstr>
      <vt:lpstr>Multiple Scoring Assertions</vt:lpstr>
      <vt:lpstr>Tests to Score—Dashboard</vt:lpstr>
      <vt:lpstr>Test Scoring Page and Scoring Window</vt:lpstr>
      <vt:lpstr>Scoring Window (cont.)</vt:lpstr>
      <vt:lpstr>Submit the Scores</vt:lpstr>
      <vt:lpstr>Modify Scores</vt:lpstr>
      <vt:lpstr>Modify Scores in Item &amp; Score Tab</vt:lpstr>
      <vt:lpstr>Condition Codes </vt:lpstr>
      <vt:lpstr>Change Reporting Time Period</vt:lpstr>
      <vt:lpstr>Assign Test Reasons</vt:lpstr>
      <vt:lpstr>Assign Test Reasons (cont.)</vt:lpstr>
      <vt:lpstr>Assign Test Reasons (cont.)</vt:lpstr>
      <vt:lpstr>Roster Settings: Identical to TIDE</vt:lpstr>
      <vt:lpstr>Search for Students to Add to the Roster</vt:lpstr>
      <vt:lpstr>Add Students to the Roster</vt:lpstr>
      <vt:lpstr>Upload Rosters Process</vt:lpstr>
      <vt:lpstr>How Can I Get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Tara Davis-Banks</cp:lastModifiedBy>
  <cp:revision>2</cp:revision>
  <cp:lastPrinted>2017-10-19T00:36:21Z</cp:lastPrinted>
  <dcterms:created xsi:type="dcterms:W3CDTF">2020-02-03T21:37:34Z</dcterms:created>
  <dcterms:modified xsi:type="dcterms:W3CDTF">2023-10-26T21:53:13Z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